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6" r:id="rId5"/>
    <p:sldId id="267" r:id="rId6"/>
    <p:sldId id="268" r:id="rId7"/>
    <p:sldId id="269" r:id="rId8"/>
    <p:sldId id="270" r:id="rId9"/>
    <p:sldId id="271" r:id="rId10"/>
    <p:sldId id="273" r:id="rId11"/>
    <p:sldId id="272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9" r:id="rId47"/>
    <p:sldId id="308" r:id="rId48"/>
    <p:sldId id="310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286" autoAdjust="0"/>
    <p:restoredTop sz="94660"/>
  </p:normalViewPr>
  <p:slideViewPr>
    <p:cSldViewPr>
      <p:cViewPr varScale="1">
        <p:scale>
          <a:sx n="68" d="100"/>
          <a:sy n="68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E694-8F1C-4D31-9C06-2972326B5013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0DF9-13B0-454A-9C05-D6F8E1EB9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E694-8F1C-4D31-9C06-2972326B5013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0DF9-13B0-454A-9C05-D6F8E1EB9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E694-8F1C-4D31-9C06-2972326B5013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0DF9-13B0-454A-9C05-D6F8E1EB9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E694-8F1C-4D31-9C06-2972326B5013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0DF9-13B0-454A-9C05-D6F8E1EB9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E694-8F1C-4D31-9C06-2972326B5013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0DF9-13B0-454A-9C05-D6F8E1EB9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E694-8F1C-4D31-9C06-2972326B5013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0DF9-13B0-454A-9C05-D6F8E1EB9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E694-8F1C-4D31-9C06-2972326B5013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0DF9-13B0-454A-9C05-D6F8E1EB9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E694-8F1C-4D31-9C06-2972326B5013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0DF9-13B0-454A-9C05-D6F8E1EB9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E694-8F1C-4D31-9C06-2972326B5013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0DF9-13B0-454A-9C05-D6F8E1EB9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E694-8F1C-4D31-9C06-2972326B5013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0DF9-13B0-454A-9C05-D6F8E1EB9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1E694-8F1C-4D31-9C06-2972326B5013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0DF9-13B0-454A-9C05-D6F8E1EB9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1E694-8F1C-4D31-9C06-2972326B5013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E0DF9-13B0-454A-9C05-D6F8E1EB9E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Business Research </a:t>
            </a:r>
            <a:r>
              <a:rPr lang="en-US" dirty="0"/>
              <a:t>M</a:t>
            </a:r>
            <a:r>
              <a:rPr lang="en-US" dirty="0" smtClean="0"/>
              <a:t>ethods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sz="2400" dirty="0" smtClean="0">
                <a:solidFill>
                  <a:schemeClr val="tx1"/>
                </a:solidFill>
              </a:rPr>
              <a:t>MS. NAYANA P</a:t>
            </a:r>
          </a:p>
          <a:p>
            <a:pPr algn="r"/>
            <a:r>
              <a:rPr lang="en-IN" sz="2400" dirty="0" smtClean="0">
                <a:solidFill>
                  <a:schemeClr val="tx1"/>
                </a:solidFill>
              </a:rPr>
              <a:t>DEPARTMENT OF BUSINESS ADMINISTRATION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r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</a:t>
            </a: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Research according to the place where it is carried out</a:t>
            </a:r>
          </a:p>
          <a:p>
            <a:pPr lvl="1"/>
            <a:r>
              <a:rPr lang="en-US" dirty="0" smtClean="0"/>
              <a:t>Field studies</a:t>
            </a:r>
          </a:p>
          <a:p>
            <a:pPr lvl="1"/>
            <a:r>
              <a:rPr lang="en-US" dirty="0" smtClean="0"/>
              <a:t>Laboratory studies</a:t>
            </a:r>
          </a:p>
          <a:p>
            <a:pPr lvl="1"/>
            <a:r>
              <a:rPr lang="en-US" dirty="0" smtClean="0"/>
              <a:t>Library studies</a:t>
            </a:r>
          </a:p>
          <a:p>
            <a:r>
              <a:rPr lang="en-US" dirty="0" smtClean="0"/>
              <a:t>Research according to the research methods used</a:t>
            </a:r>
          </a:p>
          <a:p>
            <a:pPr lvl="1"/>
            <a:r>
              <a:rPr lang="en-US" dirty="0" smtClean="0"/>
              <a:t>Survey</a:t>
            </a:r>
          </a:p>
          <a:p>
            <a:pPr lvl="1"/>
            <a:r>
              <a:rPr lang="en-US" dirty="0" smtClean="0"/>
              <a:t>Observations</a:t>
            </a:r>
          </a:p>
          <a:p>
            <a:pPr lvl="1"/>
            <a:r>
              <a:rPr lang="en-US" dirty="0" smtClean="0"/>
              <a:t>Case studies</a:t>
            </a:r>
          </a:p>
          <a:p>
            <a:pPr lvl="1"/>
            <a:r>
              <a:rPr lang="en-US" dirty="0" smtClean="0"/>
              <a:t>Experimental</a:t>
            </a:r>
          </a:p>
          <a:p>
            <a:pPr lvl="1"/>
            <a:r>
              <a:rPr lang="en-US" dirty="0" smtClean="0"/>
              <a:t>Historic</a:t>
            </a:r>
          </a:p>
          <a:p>
            <a:pPr lvl="1"/>
            <a:r>
              <a:rPr lang="en-US" dirty="0" smtClean="0"/>
              <a:t>comparative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6962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Research according to the time frame</a:t>
            </a:r>
          </a:p>
          <a:p>
            <a:pPr lvl="1"/>
            <a:r>
              <a:rPr lang="en-US" dirty="0" smtClean="0"/>
              <a:t>Single time</a:t>
            </a:r>
          </a:p>
          <a:p>
            <a:pPr lvl="1"/>
            <a:r>
              <a:rPr lang="en-US" dirty="0" smtClean="0"/>
              <a:t>Longitudinal research</a:t>
            </a:r>
          </a:p>
          <a:p>
            <a:r>
              <a:rPr lang="en-US" dirty="0" smtClean="0"/>
              <a:t>Research according to  the purpose of the study</a:t>
            </a:r>
          </a:p>
          <a:p>
            <a:pPr lvl="1"/>
            <a:r>
              <a:rPr lang="en-US" dirty="0" smtClean="0"/>
              <a:t>Exploratory</a:t>
            </a:r>
          </a:p>
          <a:p>
            <a:pPr lvl="1"/>
            <a:r>
              <a:rPr lang="en-US" dirty="0" smtClean="0"/>
              <a:t>Descriptive</a:t>
            </a:r>
          </a:p>
          <a:p>
            <a:pPr lvl="1"/>
            <a:r>
              <a:rPr lang="en-US" dirty="0" smtClean="0"/>
              <a:t>Co relational</a:t>
            </a:r>
          </a:p>
          <a:p>
            <a:pPr lvl="1"/>
            <a:r>
              <a:rPr lang="en-US" dirty="0" smtClean="0"/>
              <a:t>Casual</a:t>
            </a:r>
          </a:p>
          <a:p>
            <a:pPr lvl="1"/>
            <a:r>
              <a:rPr lang="en-US" dirty="0" smtClean="0"/>
              <a:t>Analytical</a:t>
            </a:r>
          </a:p>
          <a:p>
            <a:pPr lvl="1"/>
            <a:r>
              <a:rPr lang="en-US" dirty="0" smtClean="0"/>
              <a:t>evaluation</a:t>
            </a:r>
          </a:p>
          <a:p>
            <a:r>
              <a:rPr lang="en-US" dirty="0" smtClean="0"/>
              <a:t>Research according to methodology adopted</a:t>
            </a:r>
          </a:p>
          <a:p>
            <a:pPr lvl="1"/>
            <a:r>
              <a:rPr lang="en-US" dirty="0" smtClean="0"/>
              <a:t>Theoretical</a:t>
            </a:r>
          </a:p>
          <a:p>
            <a:pPr lvl="1"/>
            <a:r>
              <a:rPr lang="en-US" dirty="0" smtClean="0"/>
              <a:t>Empirical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 of </a:t>
            </a:r>
            <a:r>
              <a:rPr lang="en-US" dirty="0" smtClean="0"/>
              <a:t>Business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Basic research</a:t>
            </a:r>
          </a:p>
          <a:p>
            <a:r>
              <a:rPr lang="en-US" dirty="0" smtClean="0"/>
              <a:t>Applied research</a:t>
            </a:r>
          </a:p>
          <a:p>
            <a:r>
              <a:rPr lang="en-US" dirty="0" smtClean="0"/>
              <a:t>Exploratory research</a:t>
            </a:r>
          </a:p>
          <a:p>
            <a:r>
              <a:rPr lang="en-US" dirty="0" smtClean="0"/>
              <a:t>Descriptive research</a:t>
            </a:r>
          </a:p>
          <a:p>
            <a:r>
              <a:rPr lang="en-US" dirty="0" smtClean="0"/>
              <a:t>Causal research</a:t>
            </a:r>
          </a:p>
          <a:p>
            <a:r>
              <a:rPr lang="en-US" dirty="0" smtClean="0"/>
              <a:t>Analytical research</a:t>
            </a:r>
          </a:p>
          <a:p>
            <a:r>
              <a:rPr lang="en-US" dirty="0" smtClean="0"/>
              <a:t>Theoretical research</a:t>
            </a:r>
          </a:p>
          <a:p>
            <a:r>
              <a:rPr lang="en-US" dirty="0" smtClean="0"/>
              <a:t>Empirical research</a:t>
            </a:r>
          </a:p>
          <a:p>
            <a:r>
              <a:rPr lang="en-US" dirty="0" smtClean="0"/>
              <a:t>Quantitative research</a:t>
            </a:r>
          </a:p>
          <a:p>
            <a:r>
              <a:rPr lang="en-US" dirty="0" smtClean="0"/>
              <a:t>Qualitative research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</a:t>
            </a: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also known as fundamental or pure research</a:t>
            </a:r>
          </a:p>
          <a:p>
            <a:r>
              <a:rPr lang="en-US" dirty="0" smtClean="0"/>
              <a:t>It is concerned with generalization and with the formulation of theory</a:t>
            </a:r>
          </a:p>
          <a:p>
            <a:r>
              <a:rPr lang="en-US" dirty="0" smtClean="0"/>
              <a:t>There is no commercial value to the discoveries resulting from such research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: research work aiming at understanding human </a:t>
            </a:r>
            <a:r>
              <a:rPr lang="en-US" dirty="0" err="1" smtClean="0"/>
              <a:t>behaviour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Pure research is related with rules laws and principles</a:t>
            </a:r>
          </a:p>
          <a:p>
            <a:r>
              <a:rPr lang="en-US" dirty="0" smtClean="0"/>
              <a:t>It seeks to expand knowledge</a:t>
            </a:r>
          </a:p>
          <a:p>
            <a:r>
              <a:rPr lang="en-US" dirty="0" smtClean="0"/>
              <a:t>It is theory based</a:t>
            </a:r>
          </a:p>
          <a:p>
            <a:r>
              <a:rPr lang="en-US" dirty="0" smtClean="0"/>
              <a:t>It is designing and constructing new theories when old ones lose their </a:t>
            </a:r>
            <a:r>
              <a:rPr lang="en-US" dirty="0" smtClean="0"/>
              <a:t>relevance</a:t>
            </a:r>
            <a:endParaRPr lang="en-US" dirty="0" smtClean="0"/>
          </a:p>
          <a:p>
            <a:r>
              <a:rPr lang="en-US" dirty="0" smtClean="0"/>
              <a:t>It has a collective appeal rather than an individual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simply gaining knowledge for the sake of knowledge</a:t>
            </a:r>
          </a:p>
          <a:p>
            <a:r>
              <a:rPr lang="en-US" dirty="0" smtClean="0"/>
              <a:t>It may not have any immediate commercial value</a:t>
            </a:r>
          </a:p>
          <a:p>
            <a:r>
              <a:rPr lang="en-US" dirty="0" smtClean="0"/>
              <a:t>The intellectual, imaginative and intuitive faculties of the researcher are extensively used in fundamental research</a:t>
            </a:r>
          </a:p>
          <a:p>
            <a:r>
              <a:rPr lang="en-US" dirty="0" smtClean="0"/>
              <a:t>It lays the foundation for applied research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Applied </a:t>
            </a: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known as practical research</a:t>
            </a:r>
          </a:p>
          <a:p>
            <a:r>
              <a:rPr lang="en-US" dirty="0" smtClean="0"/>
              <a:t>It is conducted to find a  solution to a problem faced by the society.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</a:t>
            </a:r>
            <a:r>
              <a:rPr lang="en-US" dirty="0" smtClean="0"/>
              <a:t>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It is problem oriented</a:t>
            </a:r>
          </a:p>
          <a:p>
            <a:r>
              <a:rPr lang="en-US" dirty="0" smtClean="0"/>
              <a:t>It involves application of theories</a:t>
            </a:r>
          </a:p>
          <a:p>
            <a:r>
              <a:rPr lang="en-US" dirty="0" smtClean="0"/>
              <a:t>It is need based</a:t>
            </a:r>
          </a:p>
          <a:p>
            <a:r>
              <a:rPr lang="en-US" dirty="0" smtClean="0"/>
              <a:t>It has high practical relevance</a:t>
            </a:r>
          </a:p>
          <a:p>
            <a:r>
              <a:rPr lang="en-US" dirty="0" smtClean="0"/>
              <a:t>It is result oriented and is driven by clear aims</a:t>
            </a:r>
          </a:p>
          <a:p>
            <a:r>
              <a:rPr lang="en-US" dirty="0" smtClean="0"/>
              <a:t>Solutions to the problem help in framing fundamental laws which in turn will be helpful in fundamental research</a:t>
            </a:r>
          </a:p>
          <a:p>
            <a:r>
              <a:rPr lang="en-US" dirty="0" smtClean="0"/>
              <a:t>It can contribute new facts</a:t>
            </a:r>
          </a:p>
          <a:p>
            <a:r>
              <a:rPr lang="en-US" dirty="0" smtClean="0"/>
              <a:t>It makes practice better by testing the theory behind it</a:t>
            </a:r>
          </a:p>
          <a:p>
            <a:r>
              <a:rPr lang="en-US" dirty="0" smtClean="0"/>
              <a:t>It integrates previous theories</a:t>
            </a:r>
          </a:p>
          <a:p>
            <a:r>
              <a:rPr lang="en-US" dirty="0" smtClean="0"/>
              <a:t>The time and cost factors of this type of research are well planned and budgeted.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Exploratory </a:t>
            </a:r>
            <a:r>
              <a:rPr lang="en-US" dirty="0" smtClean="0"/>
              <a:t>R</a:t>
            </a:r>
            <a:r>
              <a:rPr lang="en-US" dirty="0" smtClean="0"/>
              <a:t>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concerned with discovery of new facts , things focus or ideas.</a:t>
            </a:r>
          </a:p>
          <a:p>
            <a:r>
              <a:rPr lang="en-US" dirty="0" smtClean="0"/>
              <a:t>Its purpose is to gain familiarity with a with a particular topic or to gain insight into unexplored areas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Descriptive </a:t>
            </a: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describing a particular situation event or an individual</a:t>
            </a:r>
          </a:p>
          <a:p>
            <a:r>
              <a:rPr lang="en-US" dirty="0" smtClean="0"/>
              <a:t>If a research is undertaken about events that have already taken place it is called ex post facto research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Business research is the planning collection and analysis of data relevant to business decision making and communication of the results of this analysis to management.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is concerned with the description of communities</a:t>
            </a:r>
          </a:p>
          <a:p>
            <a:r>
              <a:rPr lang="en-US" dirty="0" smtClean="0"/>
              <a:t>It is concerned only with the existing forms of the problem</a:t>
            </a:r>
          </a:p>
          <a:p>
            <a:r>
              <a:rPr lang="en-US" dirty="0" smtClean="0"/>
              <a:t>It studies express </a:t>
            </a:r>
            <a:r>
              <a:rPr lang="en-US" dirty="0" err="1" smtClean="0"/>
              <a:t>charecteristics</a:t>
            </a:r>
            <a:r>
              <a:rPr lang="en-US" dirty="0" smtClean="0"/>
              <a:t> of the problem</a:t>
            </a:r>
          </a:p>
          <a:p>
            <a:r>
              <a:rPr lang="en-US" dirty="0" smtClean="0"/>
              <a:t>Hypothesis is </a:t>
            </a:r>
            <a:r>
              <a:rPr lang="en-US" dirty="0" err="1" smtClean="0"/>
              <a:t>formulatedon</a:t>
            </a:r>
            <a:r>
              <a:rPr lang="en-US" dirty="0" smtClean="0"/>
              <a:t> the basis of the description of the existing data or material</a:t>
            </a:r>
          </a:p>
          <a:p>
            <a:r>
              <a:rPr lang="en-US" dirty="0" smtClean="0"/>
              <a:t>It has nothing to do with the solution of the problem or treatment of the causes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 </a:t>
            </a: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identify the cause and effect relationship between variables.</a:t>
            </a:r>
          </a:p>
          <a:p>
            <a:r>
              <a:rPr lang="en-US" dirty="0" smtClean="0"/>
              <a:t>This type of research is very complex.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Analytical </a:t>
            </a: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researchers uses facts or information already available and analyses them to make critical examination of the material.</a:t>
            </a:r>
          </a:p>
          <a:p>
            <a:r>
              <a:rPr lang="en-US" dirty="0" smtClean="0"/>
              <a:t>These are generally ex-post facto research or post mortem study.</a:t>
            </a:r>
          </a:p>
          <a:p>
            <a:r>
              <a:rPr lang="en-US" dirty="0" smtClean="0"/>
              <a:t>Its focus is on analyzing data in depth and examining relationship from various angles.</a:t>
            </a:r>
          </a:p>
          <a:p>
            <a:r>
              <a:rPr lang="en-US" dirty="0" smtClean="0"/>
              <a:t>Under this method researchers make use of multiple statistical analyses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</a:t>
            </a: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theory based.</a:t>
            </a:r>
          </a:p>
          <a:p>
            <a:r>
              <a:rPr lang="en-US" dirty="0" smtClean="0"/>
              <a:t>It helps the researcher in making right assumptions</a:t>
            </a:r>
          </a:p>
          <a:p>
            <a:r>
              <a:rPr lang="en-US" dirty="0" smtClean="0"/>
              <a:t>It helps the researcher in solving the problem of scope.</a:t>
            </a:r>
          </a:p>
          <a:p>
            <a:r>
              <a:rPr lang="en-US" dirty="0" smtClean="0"/>
              <a:t>It enables to understand the right 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Researcher conducts his work depending upon his experience or observations alone.</a:t>
            </a:r>
          </a:p>
          <a:p>
            <a:r>
              <a:rPr lang="en-US" dirty="0" smtClean="0"/>
              <a:t>It is not based on any theory or system.</a:t>
            </a:r>
          </a:p>
          <a:p>
            <a:r>
              <a:rPr lang="en-US" dirty="0" smtClean="0"/>
              <a:t>It is also called experimental type of research.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</a:t>
            </a: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variable based.</a:t>
            </a:r>
          </a:p>
          <a:p>
            <a:r>
              <a:rPr lang="en-US" dirty="0" smtClean="0"/>
              <a:t>It is based on measurement of the phenomenon under the study.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Qualitative </a:t>
            </a: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attribute based.</a:t>
            </a:r>
          </a:p>
          <a:p>
            <a:r>
              <a:rPr lang="en-US" dirty="0" smtClean="0"/>
              <a:t>It is concerned with qualitative phenomenon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 of </a:t>
            </a:r>
            <a:r>
              <a:rPr lang="en-US" dirty="0" smtClean="0"/>
              <a:t>Business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Management research</a:t>
            </a:r>
          </a:p>
          <a:p>
            <a:r>
              <a:rPr lang="en-US" dirty="0" smtClean="0"/>
              <a:t>Production or </a:t>
            </a:r>
            <a:r>
              <a:rPr lang="en-US" dirty="0" smtClean="0"/>
              <a:t>manufacturing </a:t>
            </a:r>
            <a:r>
              <a:rPr lang="en-US" dirty="0" smtClean="0"/>
              <a:t>research </a:t>
            </a:r>
          </a:p>
          <a:p>
            <a:r>
              <a:rPr lang="en-US" dirty="0" smtClean="0"/>
              <a:t>Personnel research</a:t>
            </a:r>
          </a:p>
          <a:p>
            <a:r>
              <a:rPr lang="en-US" dirty="0" smtClean="0"/>
              <a:t>Financial management research</a:t>
            </a:r>
          </a:p>
          <a:p>
            <a:r>
              <a:rPr lang="en-US" dirty="0" smtClean="0"/>
              <a:t>Accounting research</a:t>
            </a:r>
          </a:p>
          <a:p>
            <a:r>
              <a:rPr lang="en-US" dirty="0" smtClean="0"/>
              <a:t>Marketing research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Difficulties in </a:t>
            </a:r>
            <a:r>
              <a:rPr lang="en-US" dirty="0" smtClean="0"/>
              <a:t>Business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Lack of scientific training in business research methodology</a:t>
            </a:r>
          </a:p>
          <a:p>
            <a:r>
              <a:rPr lang="en-US" dirty="0" smtClean="0"/>
              <a:t>There is paucity of competent researchers and </a:t>
            </a:r>
            <a:r>
              <a:rPr lang="en-US" dirty="0" smtClean="0"/>
              <a:t>research </a:t>
            </a:r>
            <a:r>
              <a:rPr lang="en-US" dirty="0" smtClean="0"/>
              <a:t>supervisors</a:t>
            </a:r>
          </a:p>
          <a:p>
            <a:r>
              <a:rPr lang="en-US" dirty="0" smtClean="0"/>
              <a:t>Many feel investment in research is a waste</a:t>
            </a:r>
          </a:p>
          <a:p>
            <a:r>
              <a:rPr lang="en-US" dirty="0" smtClean="0"/>
              <a:t>Findings of research are seldom put to practice</a:t>
            </a:r>
          </a:p>
          <a:p>
            <a:r>
              <a:rPr lang="en-US" dirty="0" smtClean="0"/>
              <a:t>Running an R&amp;D department is costly and beyond the means of </a:t>
            </a:r>
            <a:r>
              <a:rPr lang="en-US" dirty="0" smtClean="0"/>
              <a:t>organization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Difficulties in </a:t>
            </a:r>
            <a:r>
              <a:rPr lang="en-US" dirty="0" smtClean="0"/>
              <a:t>Business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are custom bound</a:t>
            </a:r>
          </a:p>
          <a:p>
            <a:r>
              <a:rPr lang="en-US" dirty="0" smtClean="0"/>
              <a:t>There is less industry institution interaction</a:t>
            </a:r>
          </a:p>
          <a:p>
            <a:r>
              <a:rPr lang="en-US" dirty="0" smtClean="0"/>
              <a:t>Business organizations feel reluctant to share research data as they fear it will help their competitors</a:t>
            </a:r>
          </a:p>
          <a:p>
            <a:r>
              <a:rPr lang="en-US" dirty="0" smtClean="0"/>
              <a:t>Many research studies may overlap due to non coordination among various departments</a:t>
            </a:r>
          </a:p>
          <a:p>
            <a:r>
              <a:rPr lang="en-US" dirty="0" smtClean="0"/>
              <a:t>Scarcity of funds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Modern business is characterized by large scale operations.</a:t>
            </a:r>
          </a:p>
          <a:p>
            <a:r>
              <a:rPr lang="en-US" dirty="0" smtClean="0"/>
              <a:t>Research enables the manager to make right choice</a:t>
            </a:r>
          </a:p>
          <a:p>
            <a:r>
              <a:rPr lang="en-US" dirty="0" smtClean="0"/>
              <a:t>Research helps in providing a quantitative treatment of the problem with a fair degree of success</a:t>
            </a:r>
          </a:p>
          <a:p>
            <a:r>
              <a:rPr lang="en-US" dirty="0" smtClean="0"/>
              <a:t>Research helps in making predictive judgments about new project.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Difficulties in </a:t>
            </a:r>
            <a:r>
              <a:rPr lang="en-US" dirty="0" smtClean="0"/>
              <a:t>Business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Poor library facility</a:t>
            </a:r>
          </a:p>
          <a:p>
            <a:r>
              <a:rPr lang="en-US" dirty="0" smtClean="0"/>
              <a:t>Excessive clerical work</a:t>
            </a:r>
          </a:p>
          <a:p>
            <a:r>
              <a:rPr lang="en-US" dirty="0" smtClean="0"/>
              <a:t>Many of the findings are based outdated data</a:t>
            </a:r>
          </a:p>
          <a:p>
            <a:r>
              <a:rPr lang="en-US" dirty="0" smtClean="0"/>
              <a:t>There is so much of ambiguity in the conceptualization of aspects</a:t>
            </a:r>
          </a:p>
          <a:p>
            <a:r>
              <a:rPr lang="en-US" dirty="0" smtClean="0"/>
              <a:t>Ethics in research is seldom practiced.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</a:t>
            </a:r>
            <a:r>
              <a:rPr lang="en-US" dirty="0" smtClean="0"/>
              <a:t>Building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Manipulation of things for generalizing</a:t>
            </a:r>
          </a:p>
          <a:p>
            <a:r>
              <a:rPr lang="en-US" dirty="0" smtClean="0"/>
              <a:t>The purpose is to extend, correct or verify knowledge</a:t>
            </a:r>
          </a:p>
          <a:p>
            <a:r>
              <a:rPr lang="en-US" dirty="0" smtClean="0"/>
              <a:t>The knowledge may be used for construction of a theory or practice of an art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and </a:t>
            </a:r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Theory and practice are interdependent</a:t>
            </a:r>
          </a:p>
          <a:p>
            <a:r>
              <a:rPr lang="en-US" dirty="0" smtClean="0"/>
              <a:t>Theory gives quality and effectiveness to practice.</a:t>
            </a:r>
          </a:p>
          <a:p>
            <a:r>
              <a:rPr lang="en-US" dirty="0" smtClean="0"/>
              <a:t>Practice may enlarge or correct or confirm or even reject a theory.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</a:t>
            </a:r>
            <a:r>
              <a:rPr lang="en-US" dirty="0" smtClean="0"/>
              <a:t>Theory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something is to be called a theory it must satisfy the logic of permanence.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Induction and deduction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data is collected to test a theory, it is deductive.</a:t>
            </a:r>
          </a:p>
          <a:p>
            <a:r>
              <a:rPr lang="en-US" dirty="0" smtClean="0"/>
              <a:t>If a data is collected to build a theory it is inductive approach.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the process of reasoning whereby we arrive at generalizations from particular facts. It is a movement of knowledge from particular to general.</a:t>
            </a:r>
          </a:p>
          <a:p>
            <a:r>
              <a:rPr lang="en-US" dirty="0" smtClean="0"/>
              <a:t>It involves  a passage from observed to unobserved.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way of making a particular inference from a generalization . It is a movement of knowledge from general to public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Concepts are the building blocks of a theory. Concepts represent the points around which business research is conducted.</a:t>
            </a:r>
          </a:p>
          <a:p>
            <a:r>
              <a:rPr lang="en-US" dirty="0" smtClean="0"/>
              <a:t>If a concept is to be employed in research , it will have to be measured.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</a:t>
            </a:r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act of providing a measure of a concept is referred to as operational definition. Measurement provides the basis for more precise estimates of the degree of relationship between concepts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construct is a concept that is not directly observable. Superior thinking and creativity are construct.</a:t>
            </a:r>
          </a:p>
          <a:p>
            <a:r>
              <a:rPr lang="en-US" dirty="0" smtClean="0"/>
              <a:t>Researchers use indicators as a way of measuring or classifying most of the particulars of a construct.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Helps in discharging managerial functions effectively</a:t>
            </a:r>
          </a:p>
          <a:p>
            <a:r>
              <a:rPr lang="en-US" dirty="0" smtClean="0"/>
              <a:t>It provides accurate information about the business environment in which business organizations operate.</a:t>
            </a:r>
          </a:p>
          <a:p>
            <a:r>
              <a:rPr lang="en-US" dirty="0" smtClean="0"/>
              <a:t>Innovation is possible through research and development activities undertaken by an organization.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indicator is used as a measure of a concept. Indicators may be direct or indirect in their relationship to the concepts which they stand.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</a:t>
            </a:r>
            <a:r>
              <a:rPr lang="en-US" dirty="0" smtClean="0"/>
              <a:t>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the interrelationship between concepts and constructs. The conceptual scheme of a database is an excellent example for this.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</a:t>
            </a:r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conveys the meaning we attach to the concept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variable is an attribute on which things vary.</a:t>
            </a:r>
          </a:p>
          <a:p>
            <a:r>
              <a:rPr lang="en-US" dirty="0" smtClean="0"/>
              <a:t>A variable is an entity that can take on different values.</a:t>
            </a:r>
          </a:p>
          <a:p>
            <a:r>
              <a:rPr lang="en-US" dirty="0" smtClean="0"/>
              <a:t>Variables are not always quantitative or numerical.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attribute is a specific value on a variable.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: male female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</a:t>
            </a:r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Dependent variable</a:t>
            </a:r>
          </a:p>
          <a:p>
            <a:r>
              <a:rPr lang="en-US" dirty="0" smtClean="0"/>
              <a:t>Independent variable</a:t>
            </a:r>
          </a:p>
          <a:p>
            <a:r>
              <a:rPr lang="en-US" dirty="0" smtClean="0"/>
              <a:t>Intervening variable</a:t>
            </a:r>
          </a:p>
          <a:p>
            <a:r>
              <a:rPr lang="en-US" dirty="0" smtClean="0"/>
              <a:t>Moderating variable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Hypothesis formulates a specific statement that is empirically testable. A proposition is a statement about observable phenomena that may be judged as true or false.</a:t>
            </a:r>
          </a:p>
          <a:p>
            <a:r>
              <a:rPr lang="en-US" dirty="0" smtClean="0"/>
              <a:t>When a preposition is formulated for empirical testing it is called hypothesis</a:t>
            </a:r>
          </a:p>
          <a:p>
            <a:r>
              <a:rPr lang="en-US" dirty="0" smtClean="0"/>
              <a:t> if it is a broad statement it is a proposition.</a:t>
            </a:r>
          </a:p>
          <a:p>
            <a:r>
              <a:rPr lang="en-US" dirty="0" smtClean="0"/>
              <a:t>If it is made specific it becomes </a:t>
            </a:r>
            <a:r>
              <a:rPr lang="en-US" smtClean="0"/>
              <a:t>a hypothesis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 of </a:t>
            </a:r>
            <a:r>
              <a:rPr lang="en-US" dirty="0" smtClean="0"/>
              <a:t>Business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Choice of research area</a:t>
            </a:r>
          </a:p>
          <a:p>
            <a:r>
              <a:rPr lang="en-US" dirty="0" smtClean="0"/>
              <a:t>Review of literature</a:t>
            </a:r>
          </a:p>
          <a:p>
            <a:r>
              <a:rPr lang="en-US" dirty="0" smtClean="0"/>
              <a:t>Formulation of research question</a:t>
            </a:r>
          </a:p>
          <a:p>
            <a:r>
              <a:rPr lang="en-US" dirty="0" smtClean="0"/>
              <a:t>Formulation of hypothesis</a:t>
            </a:r>
          </a:p>
          <a:p>
            <a:r>
              <a:rPr lang="en-US" dirty="0" smtClean="0"/>
              <a:t>Developing a research design</a:t>
            </a:r>
          </a:p>
          <a:p>
            <a:r>
              <a:rPr lang="en-US" dirty="0" smtClean="0"/>
              <a:t>Collection of data</a:t>
            </a:r>
          </a:p>
          <a:p>
            <a:r>
              <a:rPr lang="en-US" dirty="0" smtClean="0"/>
              <a:t>Analysis of data</a:t>
            </a:r>
          </a:p>
          <a:p>
            <a:r>
              <a:rPr lang="en-US" dirty="0" smtClean="0"/>
              <a:t>Interpretation of data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Replicate the study for generalizations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7200" dirty="0" smtClean="0"/>
          </a:p>
          <a:p>
            <a:pPr algn="ctr">
              <a:buNone/>
            </a:pPr>
            <a:r>
              <a:rPr lang="en-US" sz="13800" dirty="0" smtClean="0"/>
              <a:t>Thank you</a:t>
            </a:r>
            <a:endParaRPr lang="en-US" sz="13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helps in inter and intra functional </a:t>
            </a:r>
            <a:r>
              <a:rPr lang="en-US" dirty="0" smtClean="0"/>
              <a:t>efficiency</a:t>
            </a:r>
            <a:endParaRPr lang="en-US" dirty="0" smtClean="0"/>
          </a:p>
          <a:p>
            <a:r>
              <a:rPr lang="en-US" dirty="0" smtClean="0"/>
              <a:t>Research helps in bringing out innovative products, process, new technologies etc.</a:t>
            </a:r>
          </a:p>
          <a:p>
            <a:r>
              <a:rPr lang="en-US" dirty="0" smtClean="0"/>
              <a:t>Research helps  purchase department</a:t>
            </a:r>
          </a:p>
          <a:p>
            <a:r>
              <a:rPr lang="en-US" dirty="0" smtClean="0"/>
              <a:t>Market research provides details about the market while marketing research helps in taking right marketing decisions.</a:t>
            </a:r>
          </a:p>
          <a:p>
            <a:r>
              <a:rPr lang="en-US" dirty="0" smtClean="0"/>
              <a:t>It helps in efficient fund and asset management for </a:t>
            </a:r>
            <a:r>
              <a:rPr lang="en-US" dirty="0" err="1" smtClean="0"/>
              <a:t>maintaing</a:t>
            </a:r>
            <a:r>
              <a:rPr lang="en-US" dirty="0" smtClean="0"/>
              <a:t> liquidity and profitability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helps in human resource planning.</a:t>
            </a:r>
          </a:p>
          <a:p>
            <a:r>
              <a:rPr lang="en-US" dirty="0" smtClean="0"/>
              <a:t>It helps in adapting to fluctuations in economic system and changes in govt</a:t>
            </a:r>
            <a:r>
              <a:rPr lang="en-US" dirty="0" smtClean="0"/>
              <a:t>. policies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helps in updating its attitudes, approaches etc..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Process bound</a:t>
            </a:r>
          </a:p>
          <a:p>
            <a:r>
              <a:rPr lang="en-US" dirty="0" smtClean="0"/>
              <a:t>Objective oriented</a:t>
            </a:r>
          </a:p>
          <a:p>
            <a:r>
              <a:rPr lang="en-US" dirty="0" smtClean="0"/>
              <a:t>Interdisciplinary</a:t>
            </a:r>
            <a:endParaRPr lang="en-US" dirty="0" smtClean="0"/>
          </a:p>
          <a:p>
            <a:r>
              <a:rPr lang="en-US" dirty="0" smtClean="0"/>
              <a:t>Multi dimensional</a:t>
            </a:r>
          </a:p>
          <a:p>
            <a:r>
              <a:rPr lang="en-US" dirty="0" smtClean="0"/>
              <a:t>Environmental considerations</a:t>
            </a:r>
          </a:p>
          <a:p>
            <a:r>
              <a:rPr lang="en-US" dirty="0" smtClean="0"/>
              <a:t>Test of business performances</a:t>
            </a:r>
          </a:p>
          <a:p>
            <a:r>
              <a:rPr lang="en-US" dirty="0" smtClean="0"/>
              <a:t>Flexible</a:t>
            </a:r>
          </a:p>
          <a:p>
            <a:r>
              <a:rPr lang="en-US" dirty="0" smtClean="0"/>
              <a:t>Extensive use of internet</a:t>
            </a:r>
          </a:p>
          <a:p>
            <a:r>
              <a:rPr lang="en-US" dirty="0" smtClean="0"/>
              <a:t>Demand driven</a:t>
            </a:r>
          </a:p>
          <a:p>
            <a:r>
              <a:rPr lang="en-US" dirty="0" smtClean="0"/>
              <a:t>Empowerment of managers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Answering unsolved business problems</a:t>
            </a:r>
          </a:p>
          <a:p>
            <a:r>
              <a:rPr lang="en-US" dirty="0" smtClean="0"/>
              <a:t>Project management</a:t>
            </a:r>
          </a:p>
          <a:p>
            <a:r>
              <a:rPr lang="en-US" dirty="0" smtClean="0"/>
              <a:t>Use of both primary and secondary data</a:t>
            </a:r>
          </a:p>
          <a:p>
            <a:r>
              <a:rPr lang="en-US" dirty="0" smtClean="0"/>
              <a:t>Customer oriented</a:t>
            </a:r>
          </a:p>
          <a:p>
            <a:r>
              <a:rPr lang="en-US" dirty="0" smtClean="0"/>
              <a:t>Systematic</a:t>
            </a:r>
          </a:p>
          <a:p>
            <a:r>
              <a:rPr lang="en-US" dirty="0" smtClean="0"/>
              <a:t>Time bound</a:t>
            </a:r>
          </a:p>
          <a:p>
            <a:r>
              <a:rPr lang="en-US" dirty="0" smtClean="0"/>
              <a:t>dynamic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</a:t>
            </a:r>
            <a:r>
              <a:rPr lang="en-US" dirty="0" smtClean="0"/>
              <a:t>R</a:t>
            </a:r>
            <a:r>
              <a:rPr lang="en-US" dirty="0" smtClean="0"/>
              <a:t>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Research according to nature of data</a:t>
            </a:r>
          </a:p>
          <a:p>
            <a:pPr lvl="1"/>
            <a:r>
              <a:rPr lang="en-US" dirty="0" smtClean="0"/>
              <a:t>Quantitative</a:t>
            </a:r>
          </a:p>
          <a:p>
            <a:pPr lvl="1"/>
            <a:r>
              <a:rPr lang="en-US" dirty="0" smtClean="0"/>
              <a:t>qualitative</a:t>
            </a:r>
          </a:p>
          <a:p>
            <a:r>
              <a:rPr lang="en-US" dirty="0" smtClean="0"/>
              <a:t>Research according to coverage</a:t>
            </a:r>
          </a:p>
          <a:p>
            <a:pPr lvl="1"/>
            <a:r>
              <a:rPr lang="en-US" dirty="0" smtClean="0"/>
              <a:t>Micro</a:t>
            </a:r>
          </a:p>
          <a:p>
            <a:pPr lvl="1"/>
            <a:r>
              <a:rPr lang="en-US" dirty="0" smtClean="0"/>
              <a:t>Macro</a:t>
            </a:r>
          </a:p>
          <a:p>
            <a:r>
              <a:rPr lang="en-US" dirty="0" smtClean="0"/>
              <a:t>Research according to utility</a:t>
            </a:r>
          </a:p>
          <a:p>
            <a:pPr lvl="1"/>
            <a:r>
              <a:rPr lang="en-US" dirty="0" smtClean="0"/>
              <a:t>Basic </a:t>
            </a:r>
          </a:p>
          <a:p>
            <a:pPr lvl="1"/>
            <a:r>
              <a:rPr lang="en-US" dirty="0" smtClean="0"/>
              <a:t>Applied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1009</TotalTime>
  <Words>1543</Words>
  <Application>Microsoft Office PowerPoint</Application>
  <PresentationFormat>On-screen Show (4:3)</PresentationFormat>
  <Paragraphs>241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Business Research Methods</vt:lpstr>
      <vt:lpstr>BUSINESS RESEARCH</vt:lpstr>
      <vt:lpstr>Significance </vt:lpstr>
      <vt:lpstr>Significance </vt:lpstr>
      <vt:lpstr>Significance </vt:lpstr>
      <vt:lpstr>Significance </vt:lpstr>
      <vt:lpstr>Features </vt:lpstr>
      <vt:lpstr>Slide 8</vt:lpstr>
      <vt:lpstr>Classification of Research</vt:lpstr>
      <vt:lpstr>Classification of Research</vt:lpstr>
      <vt:lpstr>Classification of Research</vt:lpstr>
      <vt:lpstr>Types  of Business Research</vt:lpstr>
      <vt:lpstr>Basic Research</vt:lpstr>
      <vt:lpstr>Features </vt:lpstr>
      <vt:lpstr>Features </vt:lpstr>
      <vt:lpstr>Applied Research</vt:lpstr>
      <vt:lpstr>Features</vt:lpstr>
      <vt:lpstr>Exploratory Research</vt:lpstr>
      <vt:lpstr>Descriptive Research</vt:lpstr>
      <vt:lpstr>Features </vt:lpstr>
      <vt:lpstr>Causal Research</vt:lpstr>
      <vt:lpstr>Analytical Research</vt:lpstr>
      <vt:lpstr>Theoretical Research</vt:lpstr>
      <vt:lpstr>Empirical research</vt:lpstr>
      <vt:lpstr>Quantitative Research</vt:lpstr>
      <vt:lpstr>Qualitative Research</vt:lpstr>
      <vt:lpstr>Areas of Business Research</vt:lpstr>
      <vt:lpstr>Difficulties in Business Research</vt:lpstr>
      <vt:lpstr>Difficulties in Business Research</vt:lpstr>
      <vt:lpstr>Difficulties in Business Research</vt:lpstr>
      <vt:lpstr>Theory Building</vt:lpstr>
      <vt:lpstr>Theory and Practice</vt:lpstr>
      <vt:lpstr>What is a Theory?</vt:lpstr>
      <vt:lpstr>Induction and deduction theory</vt:lpstr>
      <vt:lpstr>Induction </vt:lpstr>
      <vt:lpstr>Deduction </vt:lpstr>
      <vt:lpstr>Concepts </vt:lpstr>
      <vt:lpstr>Operational Definition</vt:lpstr>
      <vt:lpstr>Constructs </vt:lpstr>
      <vt:lpstr>Indicators </vt:lpstr>
      <vt:lpstr>Conceptual Scheme</vt:lpstr>
      <vt:lpstr>Conceptual Definition</vt:lpstr>
      <vt:lpstr>Variable </vt:lpstr>
      <vt:lpstr>Attribute </vt:lpstr>
      <vt:lpstr>Types of Variables</vt:lpstr>
      <vt:lpstr>Hypothesis </vt:lpstr>
      <vt:lpstr>Phases of Business Research</vt:lpstr>
      <vt:lpstr>Slide 48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Research Methods</dc:title>
  <dc:creator>Admin</dc:creator>
  <cp:lastModifiedBy>Windows User</cp:lastModifiedBy>
  <cp:revision>86</cp:revision>
  <dcterms:created xsi:type="dcterms:W3CDTF">2020-05-30T06:28:25Z</dcterms:created>
  <dcterms:modified xsi:type="dcterms:W3CDTF">2021-11-19T04:09:56Z</dcterms:modified>
</cp:coreProperties>
</file>