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m/mutualfund.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CAPITAL MARKET</a:t>
            </a:r>
            <a:endParaRPr lang="en-US" b="1" dirty="0"/>
          </a:p>
        </p:txBody>
      </p:sp>
      <p:sp>
        <p:nvSpPr>
          <p:cNvPr id="3" name="Subtitle 2"/>
          <p:cNvSpPr>
            <a:spLocks noGrp="1"/>
          </p:cNvSpPr>
          <p:nvPr>
            <p:ph type="subTitle" idx="1"/>
          </p:nvPr>
        </p:nvSpPr>
        <p:spPr/>
        <p:txBody>
          <a:bodyPr/>
          <a:lstStyle/>
          <a:p>
            <a:r>
              <a:rPr lang="en-IN" b="1" dirty="0" smtClean="0">
                <a:solidFill>
                  <a:schemeClr val="accent1">
                    <a:lumMod val="20000"/>
                    <a:lumOff val="80000"/>
                  </a:schemeClr>
                </a:solidFill>
              </a:rPr>
              <a:t>Ms. </a:t>
            </a:r>
            <a:r>
              <a:rPr lang="en-IN" b="1" dirty="0" err="1" smtClean="0">
                <a:solidFill>
                  <a:schemeClr val="accent1">
                    <a:lumMod val="20000"/>
                    <a:lumOff val="80000"/>
                  </a:schemeClr>
                </a:solidFill>
              </a:rPr>
              <a:t>Aleena</a:t>
            </a:r>
            <a:r>
              <a:rPr lang="en-IN" b="1" dirty="0" smtClean="0">
                <a:solidFill>
                  <a:schemeClr val="accent1">
                    <a:lumMod val="20000"/>
                    <a:lumOff val="80000"/>
                  </a:schemeClr>
                </a:solidFill>
              </a:rPr>
              <a:t> </a:t>
            </a:r>
            <a:r>
              <a:rPr lang="en-IN" b="1" dirty="0" err="1" smtClean="0">
                <a:solidFill>
                  <a:schemeClr val="accent1">
                    <a:lumMod val="20000"/>
                    <a:lumOff val="80000"/>
                  </a:schemeClr>
                </a:solidFill>
              </a:rPr>
              <a:t>Raju</a:t>
            </a:r>
            <a:endParaRPr lang="en-IN" b="1" dirty="0" smtClean="0">
              <a:solidFill>
                <a:schemeClr val="accent1">
                  <a:lumMod val="20000"/>
                  <a:lumOff val="80000"/>
                </a:schemeClr>
              </a:solidFill>
            </a:endParaRPr>
          </a:p>
          <a:p>
            <a:r>
              <a:rPr lang="en-IN" b="1" dirty="0" smtClean="0">
                <a:solidFill>
                  <a:schemeClr val="accent1">
                    <a:lumMod val="20000"/>
                    <a:lumOff val="80000"/>
                  </a:schemeClr>
                </a:solidFill>
              </a:rPr>
              <a:t>Department of Business Administration</a:t>
            </a:r>
            <a:endParaRPr lang="en-US" b="1" dirty="0">
              <a:solidFill>
                <a:schemeClr val="accent1">
                  <a:lumMod val="20000"/>
                  <a:lumOff val="8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pPr algn="just"/>
            <a:r>
              <a:rPr lang="en-US" dirty="0" smtClean="0"/>
              <a:t>Some assets—for example, publicly traded shares—require a DEMAT account to engage in trades and other transactions. This is because markets now operate through electronic transactions rather recorded on paper.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pPr algn="just"/>
            <a:r>
              <a:rPr lang="en-US" dirty="0" smtClean="0"/>
              <a:t>The benefits of dematerialization can also include increased security and surety of transactions and the elimination of steps that could slow down the process of clearing transactions. Errors can be avoided that might otherwise be introduced in the handling of physical records. There might also be some savings by eliminating paperwork that may have included processing fees.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PROCEDURE FOR DEMATERIALISATION</a:t>
            </a:r>
            <a:endParaRPr lang="en-US" sz="3600" b="1" dirty="0"/>
          </a:p>
        </p:txBody>
      </p:sp>
      <p:sp>
        <p:nvSpPr>
          <p:cNvPr id="3" name="Content Placeholder 2"/>
          <p:cNvSpPr>
            <a:spLocks noGrp="1"/>
          </p:cNvSpPr>
          <p:nvPr>
            <p:ph idx="1"/>
          </p:nvPr>
        </p:nvSpPr>
        <p:spPr>
          <a:xfrm>
            <a:off x="457200" y="1295400"/>
            <a:ext cx="8229600" cy="5181600"/>
          </a:xfrm>
        </p:spPr>
        <p:txBody>
          <a:bodyPr>
            <a:normAutofit fontScale="77500" lnSpcReduction="20000"/>
          </a:bodyPr>
          <a:lstStyle/>
          <a:p>
            <a:pPr marL="514350" indent="-514350" algn="just">
              <a:buFont typeface="+mj-lt"/>
              <a:buAutoNum type="arabicPeriod"/>
            </a:pPr>
            <a:r>
              <a:rPr lang="en-US" dirty="0" smtClean="0"/>
              <a:t>Surrender certificates for dematerialization to your DP along with the filled up DRF.</a:t>
            </a:r>
          </a:p>
          <a:p>
            <a:pPr marL="514350" indent="-514350" algn="just">
              <a:buFont typeface="+mj-lt"/>
              <a:buAutoNum type="arabicPeriod"/>
            </a:pPr>
            <a:r>
              <a:rPr lang="en-US" dirty="0" smtClean="0"/>
              <a:t>DP intimates depository of the request through the system</a:t>
            </a:r>
          </a:p>
          <a:p>
            <a:pPr marL="514350" indent="-514350" algn="just">
              <a:buFont typeface="+mj-lt"/>
              <a:buAutoNum type="arabicPeriod"/>
            </a:pPr>
            <a:r>
              <a:rPr lang="en-US" dirty="0" smtClean="0"/>
              <a:t>DP submits the certificates to the registrar of the issuer company</a:t>
            </a:r>
          </a:p>
          <a:p>
            <a:pPr marL="514350" indent="-514350" algn="just">
              <a:buFont typeface="+mj-lt"/>
              <a:buAutoNum type="arabicPeriod"/>
            </a:pPr>
            <a:r>
              <a:rPr lang="en-US" dirty="0" smtClean="0"/>
              <a:t>The registrar confirms the dematerialization request from depository</a:t>
            </a:r>
          </a:p>
          <a:p>
            <a:pPr marL="514350" indent="-514350" algn="just">
              <a:buFont typeface="+mj-lt"/>
              <a:buAutoNum type="arabicPeriod"/>
            </a:pPr>
            <a:r>
              <a:rPr lang="en-US" dirty="0" smtClean="0"/>
              <a:t>After dematerializing the certificate the registrar updates accounts and informs depository of the completion of dematerialization</a:t>
            </a:r>
          </a:p>
          <a:p>
            <a:pPr marL="514350" indent="-514350" algn="just">
              <a:buFont typeface="+mj-lt"/>
              <a:buAutoNum type="arabicPeriod"/>
            </a:pPr>
            <a:r>
              <a:rPr lang="en-US" dirty="0" smtClean="0"/>
              <a:t>Depository updates its accounts and informs the depository participants</a:t>
            </a:r>
          </a:p>
          <a:p>
            <a:pPr marL="514350" indent="-514350" algn="just">
              <a:buFont typeface="+mj-lt"/>
              <a:buAutoNum type="arabicPeriod"/>
            </a:pPr>
            <a:r>
              <a:rPr lang="en-US" dirty="0" smtClean="0"/>
              <a:t>Depository participants updates the </a:t>
            </a:r>
            <a:r>
              <a:rPr lang="en-US" dirty="0" err="1" smtClean="0"/>
              <a:t>demat</a:t>
            </a:r>
            <a:r>
              <a:rPr lang="en-US" dirty="0" smtClean="0"/>
              <a:t> account of the investor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REMATERIALISATION</a:t>
            </a:r>
            <a:endParaRPr lang="en-US" b="1" dirty="0"/>
          </a:p>
        </p:txBody>
      </p:sp>
      <p:sp>
        <p:nvSpPr>
          <p:cNvPr id="3" name="Content Placeholder 2"/>
          <p:cNvSpPr>
            <a:spLocks noGrp="1"/>
          </p:cNvSpPr>
          <p:nvPr>
            <p:ph idx="1"/>
          </p:nvPr>
        </p:nvSpPr>
        <p:spPr/>
        <p:txBody>
          <a:bodyPr/>
          <a:lstStyle/>
          <a:p>
            <a:pPr algn="just"/>
            <a:r>
              <a:rPr lang="en-US" dirty="0" err="1" smtClean="0"/>
              <a:t>Rematerialisation</a:t>
            </a:r>
            <a:r>
              <a:rPr lang="en-US" dirty="0" smtClean="0"/>
              <a:t> is </a:t>
            </a:r>
            <a:r>
              <a:rPr lang="en-US" b="1" dirty="0" smtClean="0"/>
              <a:t>the process by which a client can get his electronic holdings converted into physical certificates</a:t>
            </a:r>
            <a:r>
              <a:rPr lang="en-US" dirty="0" smtClean="0"/>
              <a:t>. The client has to submit the </a:t>
            </a:r>
            <a:r>
              <a:rPr lang="en-US" dirty="0" err="1" smtClean="0"/>
              <a:t>rematerialisation</a:t>
            </a:r>
            <a:r>
              <a:rPr lang="en-US" dirty="0" smtClean="0"/>
              <a:t> request to the DP with whom he has an account. The DP enters the request in its system which blocks the client's holdings to that extent automatically.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Trading in </a:t>
            </a:r>
            <a:r>
              <a:rPr lang="en-US" b="1" dirty="0" smtClean="0"/>
              <a:t>Stock Exchange</a:t>
            </a:r>
            <a:endParaRPr lang="en-US" b="1" dirty="0"/>
          </a:p>
        </p:txBody>
      </p:sp>
      <p:sp>
        <p:nvSpPr>
          <p:cNvPr id="3" name="Content Placeholder 2"/>
          <p:cNvSpPr>
            <a:spLocks noGrp="1"/>
          </p:cNvSpPr>
          <p:nvPr>
            <p:ph idx="1"/>
          </p:nvPr>
        </p:nvSpPr>
        <p:spPr/>
        <p:txBody>
          <a:bodyPr/>
          <a:lstStyle/>
          <a:p>
            <a:pPr algn="just"/>
            <a:r>
              <a:rPr lang="en-US" dirty="0" smtClean="0"/>
              <a:t>Bank account</a:t>
            </a:r>
          </a:p>
          <a:p>
            <a:pPr algn="just"/>
            <a:r>
              <a:rPr lang="en-US" dirty="0" smtClean="0"/>
              <a:t>PAN card</a:t>
            </a:r>
          </a:p>
          <a:p>
            <a:pPr algn="just"/>
            <a:r>
              <a:rPr lang="en-US" dirty="0" err="1" smtClean="0"/>
              <a:t>Demat</a:t>
            </a:r>
            <a:r>
              <a:rPr lang="en-US" dirty="0" smtClean="0"/>
              <a:t> account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DEMATERIALIZATION OF SHARES</a:t>
            </a:r>
            <a:endParaRPr lang="en-US" sz="4000" b="1" dirty="0"/>
          </a:p>
        </p:txBody>
      </p:sp>
      <p:sp>
        <p:nvSpPr>
          <p:cNvPr id="3" name="Content Placeholder 2"/>
          <p:cNvSpPr>
            <a:spLocks noGrp="1"/>
          </p:cNvSpPr>
          <p:nvPr>
            <p:ph idx="1"/>
          </p:nvPr>
        </p:nvSpPr>
        <p:spPr/>
        <p:txBody>
          <a:bodyPr/>
          <a:lstStyle/>
          <a:p>
            <a:pPr algn="just"/>
            <a:r>
              <a:rPr lang="en-US" dirty="0" smtClean="0"/>
              <a:t>Certificate being lost or stolen during transit</a:t>
            </a:r>
          </a:p>
          <a:p>
            <a:pPr algn="just"/>
            <a:r>
              <a:rPr lang="en-US" dirty="0" smtClean="0"/>
              <a:t>Fake certificate</a:t>
            </a:r>
          </a:p>
          <a:p>
            <a:pPr algn="just"/>
            <a:r>
              <a:rPr lang="en-US" dirty="0" smtClean="0"/>
              <a:t>Bad delivery due to signature difference</a:t>
            </a:r>
          </a:p>
          <a:p>
            <a:pPr algn="just"/>
            <a:r>
              <a:rPr lang="en-US" dirty="0" smtClean="0"/>
              <a:t>Delay in the registration of transfer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DEMATERIALIZATION OF SHARES</a:t>
            </a:r>
            <a:endParaRPr lang="en-US" dirty="0"/>
          </a:p>
        </p:txBody>
      </p:sp>
      <p:sp>
        <p:nvSpPr>
          <p:cNvPr id="3" name="Content Placeholder 2"/>
          <p:cNvSpPr>
            <a:spLocks noGrp="1"/>
          </p:cNvSpPr>
          <p:nvPr>
            <p:ph idx="1"/>
          </p:nvPr>
        </p:nvSpPr>
        <p:spPr/>
        <p:txBody>
          <a:bodyPr/>
          <a:lstStyle/>
          <a:p>
            <a:pPr algn="just"/>
            <a:r>
              <a:rPr lang="en-US" dirty="0" smtClean="0"/>
              <a:t>Dematerialization (DEMAT) is </a:t>
            </a:r>
            <a:r>
              <a:rPr lang="en-US" b="1" dirty="0" smtClean="0"/>
              <a:t>the move from physical certificates to electronic bookkeeping</a:t>
            </a:r>
            <a:r>
              <a:rPr lang="en-US" dirty="0" smtClean="0"/>
              <a:t>. DEMAT accounts are required by some trading institutions due to the fact they are the most accurate form of record keeping. Dematerialization was designed to offer more security, as well as increased speed, to financial trades.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pPr algn="just"/>
            <a:r>
              <a:rPr lang="en-US" dirty="0" smtClean="0"/>
              <a:t>Through dematerialization, so-called DEMAT accounts allow for electronic transactions when shares of stock are bought and sold. Within a DEMAT account, the certificates for stocks and other securities of the user are held as a means for seamless trades to be made.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pPr algn="just"/>
            <a:r>
              <a:rPr lang="en-US" dirty="0" smtClean="0"/>
              <a:t>The introduction of dematerialization served to eliminate such a paper-oriented process. Furthermore, by adopting electronic bookkeeping, this allowed for accounts to be updated automatically and swiftly.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r>
              <a:rPr lang="en-US" dirty="0" smtClean="0"/>
              <a:t>Dematerialization applies not only to stocks, but also to other forms of investment such as bonds, </a:t>
            </a:r>
            <a:r>
              <a:rPr lang="en-US" u="sng" dirty="0" smtClean="0">
                <a:hlinkClick r:id="rId2"/>
              </a:rPr>
              <a:t>mutual funds</a:t>
            </a:r>
            <a:r>
              <a:rPr lang="en-US" dirty="0" smtClean="0"/>
              <a:t>, and government securities. The use of dematerialization and DEMAT accounts is comparable to using a bank and bank accounts to maintain one’s assets rather than personally storing and exchanging paper money each time a transaction is made.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pPr algn="just"/>
            <a:r>
              <a:rPr lang="en-US" dirty="0" smtClean="0"/>
              <a:t>Using a debit card at a store creates a digital record of purchase and the amount is deducted from the cardholder’s account. Funds are exchanged between buyers and sellers without paper currency. Likewise, with dematerialization, the stock transactions are completed without physical certificates.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Dematerialization</a:t>
            </a:r>
            <a:endParaRPr lang="en-US" dirty="0"/>
          </a:p>
        </p:txBody>
      </p:sp>
      <p:sp>
        <p:nvSpPr>
          <p:cNvPr id="3" name="Content Placeholder 2"/>
          <p:cNvSpPr>
            <a:spLocks noGrp="1"/>
          </p:cNvSpPr>
          <p:nvPr>
            <p:ph idx="1"/>
          </p:nvPr>
        </p:nvSpPr>
        <p:spPr/>
        <p:txBody>
          <a:bodyPr/>
          <a:lstStyle/>
          <a:p>
            <a:pPr algn="just"/>
            <a:r>
              <a:rPr lang="en-US" dirty="0" smtClean="0"/>
              <a:t>If the holder of a physical, paper bond or other security wishes to dematerialize the document, they usually surrender the certificate with an intermediary. They should receive some sort of electronic notification that the record has been dematerialized and they may proceed with conducting transactions.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92D050"/>
      </a:lt1>
      <a:dk2>
        <a:srgbClr val="000000"/>
      </a:dk2>
      <a:lt2>
        <a:srgbClr val="000000"/>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TotalTime>
  <Words>399</Words>
  <Application>Microsoft Office PowerPoint</Application>
  <PresentationFormat>On-screen Show (4:3)</PresentationFormat>
  <Paragraphs>38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CAPITAL MARKET</vt:lpstr>
      <vt:lpstr>Trading in Stock Exchange</vt:lpstr>
      <vt:lpstr>DEMATERIALIZATION OF SHARES</vt:lpstr>
      <vt:lpstr>DEMATERIALIZATION OF SHARES</vt:lpstr>
      <vt:lpstr>The Benefits of Dematerialization</vt:lpstr>
      <vt:lpstr>The Benefits of Dematerialization</vt:lpstr>
      <vt:lpstr>The Benefits of Dematerialization</vt:lpstr>
      <vt:lpstr>The Benefits of Dematerialization</vt:lpstr>
      <vt:lpstr>The Benefits of Dematerialization</vt:lpstr>
      <vt:lpstr>The Benefits of Dematerialization</vt:lpstr>
      <vt:lpstr>The Benefits of Dematerialization</vt:lpstr>
      <vt:lpstr>PROCEDURE FOR DEMATERIALISATION</vt:lpstr>
      <vt:lpstr>REMATERIALISATION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11</cp:revision>
  <dcterms:created xsi:type="dcterms:W3CDTF">2006-08-16T00:00:00Z</dcterms:created>
  <dcterms:modified xsi:type="dcterms:W3CDTF">2021-11-19T03:48:30Z</dcterms:modified>
</cp:coreProperties>
</file>