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LISTING OF SECURITIES</a:t>
            </a:r>
            <a:endParaRPr lang="en-US" dirty="0"/>
          </a:p>
        </p:txBody>
      </p:sp>
      <p:sp>
        <p:nvSpPr>
          <p:cNvPr id="3" name="Subtitle 2"/>
          <p:cNvSpPr>
            <a:spLocks noGrp="1"/>
          </p:cNvSpPr>
          <p:nvPr>
            <p:ph type="subTitle" idx="1"/>
          </p:nvPr>
        </p:nvSpPr>
        <p:spPr/>
        <p:txBody>
          <a:bodyPr/>
          <a:lstStyle/>
          <a:p>
            <a:r>
              <a:rPr lang="en-IN" b="1" dirty="0" smtClean="0">
                <a:solidFill>
                  <a:schemeClr val="accent1">
                    <a:lumMod val="20000"/>
                    <a:lumOff val="80000"/>
                  </a:schemeClr>
                </a:solidFill>
              </a:rPr>
              <a:t>Ms. </a:t>
            </a:r>
            <a:r>
              <a:rPr lang="en-IN" b="1" dirty="0" err="1" smtClean="0">
                <a:solidFill>
                  <a:schemeClr val="accent1">
                    <a:lumMod val="20000"/>
                    <a:lumOff val="80000"/>
                  </a:schemeClr>
                </a:solidFill>
              </a:rPr>
              <a:t>Aleena</a:t>
            </a:r>
            <a:r>
              <a:rPr lang="en-IN" b="1" dirty="0" smtClean="0">
                <a:solidFill>
                  <a:schemeClr val="accent1">
                    <a:lumMod val="20000"/>
                    <a:lumOff val="80000"/>
                  </a:schemeClr>
                </a:solidFill>
              </a:rPr>
              <a:t> </a:t>
            </a:r>
            <a:r>
              <a:rPr lang="en-IN" b="1" dirty="0" err="1" smtClean="0">
                <a:solidFill>
                  <a:schemeClr val="accent1">
                    <a:lumMod val="20000"/>
                    <a:lumOff val="80000"/>
                  </a:schemeClr>
                </a:solidFill>
              </a:rPr>
              <a:t>Raju</a:t>
            </a:r>
            <a:endParaRPr lang="en-IN" b="1" dirty="0" smtClean="0">
              <a:solidFill>
                <a:schemeClr val="accent1">
                  <a:lumMod val="20000"/>
                  <a:lumOff val="80000"/>
                </a:schemeClr>
              </a:solidFill>
            </a:endParaRPr>
          </a:p>
          <a:p>
            <a:r>
              <a:rPr lang="en-IN" b="1" dirty="0" smtClean="0">
                <a:solidFill>
                  <a:schemeClr val="accent1">
                    <a:lumMod val="20000"/>
                    <a:lumOff val="80000"/>
                  </a:schemeClr>
                </a:solidFill>
              </a:rPr>
              <a:t>Department of Business Administration</a:t>
            </a:r>
            <a:endParaRPr lang="en-US" b="1" dirty="0" smtClean="0">
              <a:solidFill>
                <a:schemeClr val="accent1">
                  <a:lumMod val="20000"/>
                  <a:lumOff val="80000"/>
                </a:schemeClr>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Listing Obligations</a:t>
            </a:r>
            <a:endParaRPr lang="en-US" dirty="0"/>
          </a:p>
        </p:txBody>
      </p:sp>
      <p:sp>
        <p:nvSpPr>
          <p:cNvPr id="3" name="Content Placeholder 2"/>
          <p:cNvSpPr>
            <a:spLocks noGrp="1"/>
          </p:cNvSpPr>
          <p:nvPr>
            <p:ph idx="1"/>
          </p:nvPr>
        </p:nvSpPr>
        <p:spPr/>
        <p:txBody>
          <a:bodyPr>
            <a:normAutofit lnSpcReduction="10000"/>
          </a:bodyPr>
          <a:lstStyle/>
          <a:p>
            <a:r>
              <a:rPr lang="en-US" dirty="0" smtClean="0"/>
              <a:t>The interest of the investors is protected as the Stock exchange regulates the Company.</a:t>
            </a:r>
          </a:p>
          <a:p>
            <a:r>
              <a:rPr lang="en-US" dirty="0" smtClean="0"/>
              <a:t>Investor can easily convert his shareholding into cash.</a:t>
            </a:r>
          </a:p>
          <a:p>
            <a:pPr>
              <a:buNone/>
            </a:pPr>
            <a:endParaRPr lang="en-US" dirty="0" smtClean="0"/>
          </a:p>
          <a:p>
            <a:r>
              <a:rPr lang="en-US" dirty="0" smtClean="0"/>
              <a:t> Investor can take rational buy/sell decision after reading the developments taking place in the company from the stock exchange information.</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Defects in </a:t>
            </a:r>
            <a:r>
              <a:rPr lang="en-US" dirty="0" smtClean="0"/>
              <a:t>Listing</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Listing does not give guarantee for the securities of the company. Listing may encourage speculation in the securities.</a:t>
            </a:r>
          </a:p>
          <a:p>
            <a:r>
              <a:rPr lang="en-US" dirty="0" smtClean="0"/>
              <a:t> Genuine investors will be afraid to enter the market, due to excessive speculation.</a:t>
            </a:r>
          </a:p>
          <a:p>
            <a:r>
              <a:rPr lang="en-US" dirty="0" smtClean="0"/>
              <a:t>Directors/promoters take advantage of listing for their personal gains.</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a:t>
            </a:r>
            <a:r>
              <a:rPr lang="en-US" dirty="0" smtClean="0"/>
              <a:t>L</a:t>
            </a:r>
            <a:r>
              <a:rPr lang="en-US" dirty="0" smtClean="0"/>
              <a:t>isting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 Initial listing: The shares of the company are listed for the first time on a Stock exchange.</a:t>
            </a:r>
            <a:br>
              <a:rPr lang="en-US" dirty="0" smtClean="0"/>
            </a:br>
            <a:endParaRPr lang="en-US" dirty="0" smtClean="0"/>
          </a:p>
          <a:p>
            <a:r>
              <a:rPr lang="en-US" dirty="0" smtClean="0"/>
              <a:t>Listing for public issue: Where a company comes out with a public issue, it is termed as listing for public issue. </a:t>
            </a:r>
          </a:p>
          <a:p>
            <a:endParaRPr lang="en-US" dirty="0" smtClean="0"/>
          </a:p>
          <a:p>
            <a:r>
              <a:rPr lang="en-US" dirty="0" smtClean="0"/>
              <a:t>Listing for rights issue: When a company issue rights shares to the existing  share holder, that is also to be listed.</a:t>
            </a:r>
          </a:p>
          <a:p>
            <a:endParaRPr lang="en-US" dirty="0" smtClean="0"/>
          </a:p>
          <a:p>
            <a:r>
              <a:rPr lang="en-US" dirty="0" smtClean="0"/>
              <a:t> Listing of bonus shares: When a listed company </a:t>
            </a:r>
            <a:r>
              <a:rPr lang="en-US" dirty="0" err="1" smtClean="0"/>
              <a:t>capitalises</a:t>
            </a:r>
            <a:r>
              <a:rPr lang="en-US" dirty="0" smtClean="0"/>
              <a:t> its reserves by   issuing bonus shares to the existing share holders, it is to be listed. </a:t>
            </a:r>
          </a:p>
          <a:p>
            <a:endParaRPr lang="en-US" dirty="0" smtClean="0"/>
          </a:p>
          <a:p>
            <a:r>
              <a:rPr lang="en-US" dirty="0" smtClean="0"/>
              <a:t>Listing for merger or amalgamation: When the amalgamated company issues new shares to the share holders of amalgamated company, listing becomes necessary.</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Listing of Securities/Shares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Listing means the admission of the Securities of a Company to trade in a Stock exchange. The main objective of listing is to provide ready marketability and impart liquidity and free negotiability to stocks. Also the purpose of listing is to protect the interest of the share holders and the general investing public. The Stock exchange offers for listed securities, an open auction market where buyers and sellers meet on terms of perfect equity and discover the true price.</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for </a:t>
            </a:r>
            <a:r>
              <a:rPr lang="en-US" dirty="0" smtClean="0"/>
              <a:t>Listing</a:t>
            </a:r>
            <a:endParaRPr lang="en-US" dirty="0"/>
          </a:p>
        </p:txBody>
      </p:sp>
      <p:sp>
        <p:nvSpPr>
          <p:cNvPr id="3" name="Content Placeholder 2"/>
          <p:cNvSpPr>
            <a:spLocks noGrp="1"/>
          </p:cNvSpPr>
          <p:nvPr>
            <p:ph idx="1"/>
          </p:nvPr>
        </p:nvSpPr>
        <p:spPr>
          <a:xfrm>
            <a:off x="685800" y="1447800"/>
            <a:ext cx="8001000" cy="4953000"/>
          </a:xfrm>
        </p:spPr>
        <p:txBody>
          <a:bodyPr>
            <a:normAutofit fontScale="77500" lnSpcReduction="20000"/>
          </a:bodyPr>
          <a:lstStyle/>
          <a:p>
            <a:pPr>
              <a:buNone/>
            </a:pPr>
            <a:r>
              <a:rPr lang="en-US" dirty="0" smtClean="0"/>
              <a:t>Before listing the Securities, a Company has to </a:t>
            </a:r>
            <a:r>
              <a:rPr lang="en-US" dirty="0" smtClean="0"/>
              <a:t>fulfill </a:t>
            </a:r>
            <a:r>
              <a:rPr lang="en-US" dirty="0" smtClean="0"/>
              <a:t>the following conditions:</a:t>
            </a:r>
          </a:p>
          <a:p>
            <a:r>
              <a:rPr lang="en-US" dirty="0" smtClean="0"/>
              <a:t> Shares of companies must be offered to public through prospectus and minimum 25% of each class of securities must be offered.</a:t>
            </a:r>
          </a:p>
          <a:p>
            <a:endParaRPr lang="en-US" dirty="0" smtClean="0"/>
          </a:p>
          <a:p>
            <a:r>
              <a:rPr lang="en-US" dirty="0" smtClean="0"/>
              <a:t>The Capital structure of the company should be broad based and there should be public interest in securities.</a:t>
            </a:r>
          </a:p>
          <a:p>
            <a:endParaRPr lang="en-US" dirty="0" smtClean="0"/>
          </a:p>
          <a:p>
            <a:r>
              <a:rPr lang="en-US" dirty="0" smtClean="0"/>
              <a:t>The minimum Issued Capital must be 3 </a:t>
            </a:r>
            <a:r>
              <a:rPr lang="en-US" dirty="0" err="1" smtClean="0"/>
              <a:t>crores</a:t>
            </a:r>
            <a:r>
              <a:rPr lang="en-US" dirty="0" smtClean="0"/>
              <a:t>, of which 1.80 </a:t>
            </a:r>
            <a:r>
              <a:rPr lang="en-US" dirty="0" err="1" smtClean="0"/>
              <a:t>crores</a:t>
            </a:r>
            <a:r>
              <a:rPr lang="en-US" dirty="0" smtClean="0"/>
              <a:t> must be offered to the public. </a:t>
            </a:r>
          </a:p>
          <a:p>
            <a:endParaRPr lang="en-US" dirty="0" smtClean="0"/>
          </a:p>
          <a:p>
            <a:r>
              <a:rPr lang="en-US" dirty="0" smtClean="0"/>
              <a:t>There must be at least 5 share holders for every 1 </a:t>
            </a:r>
            <a:r>
              <a:rPr lang="en-US" dirty="0" err="1" smtClean="0"/>
              <a:t>lakh</a:t>
            </a:r>
            <a:r>
              <a:rPr lang="en-US" dirty="0" smtClean="0"/>
              <a:t> of fresh issue of capital</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for Listing</a:t>
            </a:r>
            <a:endParaRPr lang="en-US" dirty="0"/>
          </a:p>
        </p:txBody>
      </p:sp>
      <p:sp>
        <p:nvSpPr>
          <p:cNvPr id="3" name="Content Placeholder 2"/>
          <p:cNvSpPr>
            <a:spLocks noGrp="1"/>
          </p:cNvSpPr>
          <p:nvPr>
            <p:ph idx="1"/>
          </p:nvPr>
        </p:nvSpPr>
        <p:spPr/>
        <p:txBody>
          <a:bodyPr>
            <a:normAutofit/>
          </a:bodyPr>
          <a:lstStyle/>
          <a:p>
            <a:r>
              <a:rPr lang="en-US" dirty="0" smtClean="0"/>
              <a:t>A Company with the paid up Capital of more than 5 </a:t>
            </a:r>
            <a:r>
              <a:rPr lang="en-US" dirty="0" err="1" smtClean="0"/>
              <a:t>crores</a:t>
            </a:r>
            <a:r>
              <a:rPr lang="en-US" dirty="0" smtClean="0"/>
              <a:t> should list in more than one Stock exchange</a:t>
            </a:r>
            <a:r>
              <a:rPr lang="en-US" dirty="0" smtClean="0"/>
              <a:t>.</a:t>
            </a:r>
            <a:endParaRPr lang="en-US" dirty="0" smtClean="0"/>
          </a:p>
          <a:p>
            <a:r>
              <a:rPr lang="en-US" dirty="0" smtClean="0"/>
              <a:t>The auditor or Secretary of the Company must give a declaration that</a:t>
            </a:r>
          </a:p>
          <a:p>
            <a:pPr>
              <a:buNone/>
            </a:pPr>
            <a:r>
              <a:rPr lang="en-US" dirty="0" smtClean="0"/>
              <a:t> the share certificate will be stamped so that the shares of the promoter cannot be sold or transferred for a period of 5 years.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Listing </a:t>
            </a:r>
            <a:r>
              <a:rPr lang="en-US" dirty="0" smtClean="0"/>
              <a:t>Obligations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Every </a:t>
            </a:r>
            <a:r>
              <a:rPr lang="en-US" dirty="0" smtClean="0"/>
              <a:t>listed company will have to </a:t>
            </a:r>
            <a:r>
              <a:rPr lang="en-US" dirty="0" smtClean="0"/>
              <a:t>fulfill </a:t>
            </a:r>
            <a:r>
              <a:rPr lang="en-US" dirty="0" smtClean="0"/>
              <a:t>the following obligations as per the listing agreement.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Listing Obligations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Annual listing fee - determined on the basis of capital of the company as on 31 March.</a:t>
            </a:r>
          </a:p>
          <a:p>
            <a:endParaRPr lang="en-US" dirty="0" smtClean="0"/>
          </a:p>
          <a:p>
            <a:r>
              <a:rPr lang="en-US" dirty="0" smtClean="0"/>
              <a:t> Comply with the rules, byelaws and regulations of the Stock exchange</a:t>
            </a:r>
          </a:p>
          <a:p>
            <a:endParaRPr lang="en-US" dirty="0" smtClean="0"/>
          </a:p>
          <a:p>
            <a:r>
              <a:rPr lang="en-US" dirty="0" smtClean="0"/>
              <a:t>Notice of Board meetings Inform the exchange in advance including the agenda.</a:t>
            </a:r>
            <a:br>
              <a:rPr lang="en-US" dirty="0" smtClean="0"/>
            </a:br>
            <a:endParaRPr lang="en-US" dirty="0" smtClean="0"/>
          </a:p>
          <a:p>
            <a:r>
              <a:rPr lang="en-US" dirty="0" smtClean="0"/>
              <a:t>Inform book closure notice before 42 days or time period fixed by the exchange.</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Listing Obligations</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buNone/>
            </a:pPr>
            <a:endParaRPr lang="en-US" dirty="0" smtClean="0"/>
          </a:p>
          <a:p>
            <a:r>
              <a:rPr lang="en-US" dirty="0" smtClean="0"/>
              <a:t>Submission of reports to the exchange </a:t>
            </a:r>
          </a:p>
          <a:p>
            <a:pPr lvl="1"/>
            <a:r>
              <a:rPr lang="en-US" dirty="0" smtClean="0"/>
              <a:t>(a) Profit &amp; Loss account, Balance Sheet, Directors report</a:t>
            </a:r>
          </a:p>
          <a:p>
            <a:pPr lvl="1"/>
            <a:r>
              <a:rPr lang="en-US" dirty="0" smtClean="0"/>
              <a:t>(B)Notices, resolutions, circulars relating to new issue of capital prior to its </a:t>
            </a:r>
            <a:r>
              <a:rPr lang="en-US" dirty="0" smtClean="0"/>
              <a:t>dispatch </a:t>
            </a:r>
            <a:r>
              <a:rPr lang="en-US" dirty="0" smtClean="0"/>
              <a:t>to the share holders.</a:t>
            </a:r>
          </a:p>
          <a:p>
            <a:pPr lvl="1"/>
            <a:r>
              <a:rPr lang="en-US" dirty="0" smtClean="0"/>
              <a:t> (c) Copy of the proceedings at Annual General meeting, Extraordinary general meeting.</a:t>
            </a:r>
          </a:p>
          <a:p>
            <a:pPr lvl="1"/>
            <a:r>
              <a:rPr lang="en-US" dirty="0" smtClean="0"/>
              <a:t>(D) Copies of all notices, circulars issued or advertised in the press.</a:t>
            </a:r>
          </a:p>
          <a:p>
            <a:endParaRPr lang="en-US" dirty="0" smtClean="0"/>
          </a:p>
          <a:p>
            <a:r>
              <a:rPr lang="en-US" dirty="0" smtClean="0"/>
              <a:t>Publication of periodical interim statements earnings. about the working and earning</a:t>
            </a:r>
            <a:br>
              <a:rPr lang="en-US" dirty="0" smtClean="0"/>
            </a:br>
            <a:endParaRPr lang="en-US" dirty="0" smtClean="0"/>
          </a:p>
          <a:p>
            <a:r>
              <a:rPr lang="en-US" dirty="0" smtClean="0"/>
              <a:t>Issue of shares- Allotment method to be approved by the exchange.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838200"/>
          </a:xfrm>
        </p:spPr>
        <p:txBody>
          <a:bodyPr/>
          <a:lstStyle/>
          <a:p>
            <a:r>
              <a:rPr lang="en-US" dirty="0" smtClean="0"/>
              <a:t>Listing Obligations</a:t>
            </a:r>
            <a:endParaRPr lang="en-US"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r>
              <a:rPr lang="en-US" dirty="0" smtClean="0"/>
              <a:t>8. Information of events - Strikes, lockouts, closure on account of power cuts, litigation with material impact, revision in the credit rating symbols, other </a:t>
            </a:r>
            <a:r>
              <a:rPr lang="en-US" dirty="0" smtClean="0"/>
              <a:t>information having </a:t>
            </a:r>
            <a:r>
              <a:rPr lang="en-US" dirty="0" smtClean="0"/>
              <a:t>a bearing on the operation/performance of the company.</a:t>
            </a:r>
            <a:br>
              <a:rPr lang="en-US" dirty="0" smtClean="0"/>
            </a:br>
            <a:endParaRPr lang="en-US" dirty="0" smtClean="0"/>
          </a:p>
          <a:p>
            <a:r>
              <a:rPr lang="en-US" dirty="0" smtClean="0"/>
              <a:t>9. Unaudited financial results to be communicated. Quarterly basis, within one month from the end of the quarter.</a:t>
            </a:r>
          </a:p>
          <a:p>
            <a:endParaRPr lang="en-US" dirty="0" smtClean="0"/>
          </a:p>
          <a:p>
            <a:r>
              <a:rPr lang="en-US" dirty="0" smtClean="0"/>
              <a:t>10. Insistence of corporate governance - Include a separate section on corporate governance in the Annual Report of the company. Company must furnish a certificate from either the auditors or company secretary regarding compliance of conditions of corporate governance as stipulated in clause 49 of the listing agreement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a:t>
            </a:r>
            <a:r>
              <a:rPr lang="en-US" dirty="0" smtClean="0"/>
              <a:t>L</a:t>
            </a:r>
            <a:r>
              <a:rPr lang="en-US" dirty="0" smtClean="0"/>
              <a:t>isting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Company can raise capital easily by listing its shares in the stock market.</a:t>
            </a:r>
          </a:p>
          <a:p>
            <a:r>
              <a:rPr lang="en-US" dirty="0" smtClean="0"/>
              <a:t>Listed Securities enjoy wider market.</a:t>
            </a:r>
          </a:p>
          <a:p>
            <a:r>
              <a:rPr lang="en-US" dirty="0" smtClean="0"/>
              <a:t>Listing helps its shareholders to diversify the risk.</a:t>
            </a:r>
          </a:p>
          <a:p>
            <a:r>
              <a:rPr lang="en-US" dirty="0" smtClean="0"/>
              <a:t>Banks prefer listed Company Securities as collateral security for loan .</a:t>
            </a:r>
          </a:p>
          <a:p>
            <a:r>
              <a:rPr lang="en-US" dirty="0" smtClean="0"/>
              <a:t>A wide publicity is given as the prices are quoted in newspapers, television and magazines. Good advertisement for the company.</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92D050"/>
      </a:lt1>
      <a:dk2>
        <a:srgbClr val="000000"/>
      </a:dk2>
      <a:lt2>
        <a:srgbClr val="000000"/>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622</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LISTING OF SECURITIES</vt:lpstr>
      <vt:lpstr>Listing of Securities/Shares</vt:lpstr>
      <vt:lpstr>Conditions for Listing</vt:lpstr>
      <vt:lpstr>Conditions for Listing</vt:lpstr>
      <vt:lpstr>Listing Obligations </vt:lpstr>
      <vt:lpstr>Listing Obligations</vt:lpstr>
      <vt:lpstr>Listing Obligations</vt:lpstr>
      <vt:lpstr>Listing Obligations</vt:lpstr>
      <vt:lpstr>Benefits of Listing </vt:lpstr>
      <vt:lpstr>Listing Obligations</vt:lpstr>
      <vt:lpstr>Defects in Listing </vt:lpstr>
      <vt:lpstr>Types of Listing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LISTING OF SECURITIES</dc:title>
  <dc:creator>Admin</dc:creator>
  <cp:lastModifiedBy>Windows User</cp:lastModifiedBy>
  <cp:revision>6</cp:revision>
  <dcterms:created xsi:type="dcterms:W3CDTF">2006-08-16T00:00:00Z</dcterms:created>
  <dcterms:modified xsi:type="dcterms:W3CDTF">2021-11-19T03:55:08Z</dcterms:modified>
</cp:coreProperties>
</file>