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7" r:id="rId6"/>
    <p:sldId id="269" r:id="rId7"/>
    <p:sldId id="268" r:id="rId8"/>
    <p:sldId id="270" r:id="rId9"/>
    <p:sldId id="271"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3932E-2962-4510-8ABD-270C75956F35}"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CD018B-E6B6-40CF-8F93-B874C6390B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3932E-2962-4510-8ABD-270C75956F35}" type="datetimeFigureOut">
              <a:rPr lang="en-US" smtClean="0"/>
              <a:pPr/>
              <a:t>11/19/2021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CD018B-E6B6-40CF-8F93-B874C6390B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questionpro.com/blog/descriptive-researc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questionpro.com/blog/determining-sample-size/" TargetMode="External"/><Relationship Id="rId2" Type="http://schemas.openxmlformats.org/officeDocument/2006/relationships/hyperlink" Target="https://www.questionpro.com/blog/qualitative-market-research/" TargetMode="External"/><Relationship Id="rId1" Type="http://schemas.openxmlformats.org/officeDocument/2006/relationships/slideLayout" Target="../slideLayouts/slideLayout2.xml"/><Relationship Id="rId4" Type="http://schemas.openxmlformats.org/officeDocument/2006/relationships/hyperlink" Target="https://www.questionpro.com/open-ended-question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questionpro.com/close-ended-questions.html" TargetMode="External"/><Relationship Id="rId2" Type="http://schemas.openxmlformats.org/officeDocument/2006/relationships/hyperlink" Target="https://www.questionpro.com/blog/quantitative-research/" TargetMode="External"/><Relationship Id="rId1" Type="http://schemas.openxmlformats.org/officeDocument/2006/relationships/slideLayout" Target="../slideLayouts/slideLayout2.xml"/><Relationship Id="rId6" Type="http://schemas.openxmlformats.org/officeDocument/2006/relationships/hyperlink" Target="https://www.questionpro.com/poll-software.html" TargetMode="External"/><Relationship Id="rId5" Type="http://schemas.openxmlformats.org/officeDocument/2006/relationships/hyperlink" Target="https://www.questionpro.com/tour/sample-questions.html" TargetMode="External"/><Relationship Id="rId4" Type="http://schemas.openxmlformats.org/officeDocument/2006/relationships/hyperlink" Target="https://www.questionpro.com/to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Research Method</a:t>
            </a:r>
            <a:endParaRPr lang="en-US" dirty="0"/>
          </a:p>
        </p:txBody>
      </p:sp>
      <p:sp>
        <p:nvSpPr>
          <p:cNvPr id="3" name="Subtitle 2"/>
          <p:cNvSpPr>
            <a:spLocks noGrp="1"/>
          </p:cNvSpPr>
          <p:nvPr>
            <p:ph type="subTitle" idx="1"/>
          </p:nvPr>
        </p:nvSpPr>
        <p:spPr/>
        <p:txBody>
          <a:bodyPr/>
          <a:lstStyle/>
          <a:p>
            <a:pPr algn="r"/>
            <a:r>
              <a:rPr lang="en-US" sz="2400" dirty="0" smtClean="0">
                <a:solidFill>
                  <a:schemeClr val="tx1"/>
                </a:solidFill>
              </a:rPr>
              <a:t>MS. NAYANA P</a:t>
            </a:r>
          </a:p>
          <a:p>
            <a:pPr algn="r"/>
            <a:r>
              <a:rPr lang="en-IN" sz="2400" dirty="0" smtClean="0">
                <a:solidFill>
                  <a:schemeClr val="tx1"/>
                </a:solidFill>
              </a:rPr>
              <a:t>DEPARTMENT OF BUSINESS ADMINISTRATION</a:t>
            </a:r>
            <a:endParaRPr lang="en-US" sz="2400" dirty="0" smtClean="0">
              <a:solidFill>
                <a:schemeClr val="tx1"/>
              </a:solidFill>
            </a:endParaRPr>
          </a:p>
          <a:p>
            <a:pPr algn="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RESEARCH</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What Is the Purpose of Research?</a:t>
            </a:r>
            <a:endParaRPr lang="en-US" dirty="0"/>
          </a:p>
          <a:p>
            <a:r>
              <a:rPr lang="en-US" dirty="0"/>
              <a:t>There are three purposes of research:</a:t>
            </a:r>
          </a:p>
          <a:p>
            <a:r>
              <a:rPr lang="en-US" b="1" dirty="0"/>
              <a:t>Exploratory: </a:t>
            </a:r>
            <a:r>
              <a:rPr lang="en-US" dirty="0"/>
              <a:t>As the name suggests, exploratory research is conducted to explore a group of questions. The answers and analytics may not offer a final conclusion to the perceived problem. It is conducted to handle new problem areas which haven’t been explored before. This exploratory process lays the foundation for more conclusive research and data collection.</a:t>
            </a:r>
          </a:p>
          <a:p>
            <a:r>
              <a:rPr lang="en-US" b="1" dirty="0"/>
              <a:t>Descriptive: </a:t>
            </a:r>
            <a:r>
              <a:rPr lang="en-US" dirty="0">
                <a:hlinkClick r:id="rId2"/>
              </a:rPr>
              <a:t>Descriptive research</a:t>
            </a:r>
            <a:r>
              <a:rPr lang="en-US" dirty="0"/>
              <a:t> focuses on expanding knowledge on current issues through a process of data collection. Descriptive studies are used to describe the behavior of a sample population. In a descriptive study, only one variable is required to conduct the study. The three main purposes of descriptive research are describing, explaining, and validating the findings. For example, a study conducted to know if top-level management leaders in the 21st century possess the moral right to receive a huge sum of money from the company profit.</a:t>
            </a:r>
          </a:p>
          <a:p>
            <a:r>
              <a:rPr lang="en-US" b="1" dirty="0"/>
              <a:t>Explanatory</a:t>
            </a:r>
            <a:r>
              <a:rPr lang="en-US" b="1" dirty="0" smtClean="0"/>
              <a:t>: </a:t>
            </a:r>
            <a:r>
              <a:rPr lang="en-US" dirty="0" smtClean="0"/>
              <a:t>Explanatory </a:t>
            </a:r>
            <a:r>
              <a:rPr lang="en-US" dirty="0"/>
              <a:t>research or causal research is conducted to understand the impact of certain changes in existing standard procedures. Conducting experiments is the most popular form of casual research. For example, a study conducted to understand the effect of rebranding on customer loyalty.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RESEARCH METHOD</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Research method is defined as the tools or instruments used to accomplish the goals and attributes of a study. Think of the methodology as a systematic process in which the tools or instruments will be employed. There is no use of a tool if it is not being used efficiently.</a:t>
            </a:r>
          </a:p>
          <a:p>
            <a:r>
              <a:rPr lang="en-US" dirty="0"/>
              <a:t>Research begins by asking the right questions and choosing an appropriate method to investigate the problem. After collecting answers to your questions, you can analyze the findings or observations to draw appropriate conclusions.</a:t>
            </a:r>
          </a:p>
          <a:p>
            <a:r>
              <a:rPr lang="en-US" dirty="0"/>
              <a:t>When it comes to customers and market studies, the more thorough your questions, the better. By thoroughly collecting data from customers through surveys and questionnaires, you get important insights into brand perception and product needs. You can use this data to make smart decisions about your marketing strategies to position your business effectively.</a:t>
            </a:r>
            <a:endParaRPr lang="en-US"/>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OF BUSINESS RESEARCH</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Management tool</a:t>
            </a:r>
          </a:p>
          <a:p>
            <a:pPr marL="514350" indent="-514350">
              <a:buFont typeface="+mj-lt"/>
              <a:buAutoNum type="arabicPeriod"/>
            </a:pPr>
            <a:r>
              <a:rPr lang="en-US" dirty="0" smtClean="0"/>
              <a:t>Sources of information</a:t>
            </a:r>
          </a:p>
          <a:p>
            <a:pPr marL="514350" indent="-514350">
              <a:buFont typeface="+mj-lt"/>
              <a:buAutoNum type="arabicPeriod"/>
            </a:pPr>
            <a:r>
              <a:rPr lang="en-US" dirty="0" smtClean="0"/>
              <a:t>Redefining perceptions</a:t>
            </a:r>
          </a:p>
          <a:p>
            <a:pPr marL="514350" indent="-514350">
              <a:buFont typeface="+mj-lt"/>
              <a:buAutoNum type="arabicPeriod"/>
            </a:pPr>
            <a:r>
              <a:rPr lang="en-US" dirty="0" smtClean="0"/>
              <a:t>Risk management</a:t>
            </a:r>
          </a:p>
          <a:p>
            <a:pPr marL="514350" indent="-514350">
              <a:buFont typeface="+mj-lt"/>
              <a:buAutoNum type="arabicPeriod"/>
            </a:pPr>
            <a:r>
              <a:rPr lang="en-US" dirty="0" smtClean="0"/>
              <a:t>Shapes strategies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PROCESS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Tentative or temporary selection of the research problem</a:t>
            </a:r>
          </a:p>
          <a:p>
            <a:pPr marL="514350" indent="-514350">
              <a:buFont typeface="+mj-lt"/>
              <a:buAutoNum type="arabicPeriod"/>
            </a:pPr>
            <a:r>
              <a:rPr lang="en-US" dirty="0" smtClean="0"/>
              <a:t>Initial survey of literature</a:t>
            </a:r>
          </a:p>
          <a:p>
            <a:pPr marL="514350" indent="-514350">
              <a:buFont typeface="+mj-lt"/>
              <a:buAutoNum type="arabicPeriod"/>
            </a:pPr>
            <a:r>
              <a:rPr lang="en-US" dirty="0" smtClean="0"/>
              <a:t>Finalizing the research problem</a:t>
            </a:r>
          </a:p>
          <a:p>
            <a:pPr marL="514350" indent="-514350">
              <a:buFont typeface="+mj-lt"/>
              <a:buAutoNum type="arabicPeriod"/>
            </a:pPr>
            <a:r>
              <a:rPr lang="en-US" dirty="0" smtClean="0"/>
              <a:t>Extensive literature survey</a:t>
            </a:r>
          </a:p>
          <a:p>
            <a:pPr marL="514350" indent="-514350">
              <a:buFont typeface="+mj-lt"/>
              <a:buAutoNum type="arabicPeriod"/>
            </a:pPr>
            <a:r>
              <a:rPr lang="en-US" dirty="0" smtClean="0"/>
              <a:t>Developing the hypothesis</a:t>
            </a:r>
          </a:p>
          <a:p>
            <a:pPr marL="514350" indent="-514350">
              <a:buFont typeface="+mj-lt"/>
              <a:buAutoNum type="arabicPeriod"/>
            </a:pPr>
            <a:r>
              <a:rPr lang="en-US" dirty="0" smtClean="0"/>
              <a:t>Preparation of the research design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Determination of the sample design</a:t>
            </a:r>
          </a:p>
          <a:p>
            <a:pPr marL="514350" indent="-514350">
              <a:buFont typeface="+mj-lt"/>
              <a:buAutoNum type="arabicPeriod"/>
            </a:pPr>
            <a:r>
              <a:rPr lang="en-US" dirty="0" smtClean="0"/>
              <a:t>Collecting data</a:t>
            </a:r>
          </a:p>
          <a:p>
            <a:pPr marL="514350" indent="-514350">
              <a:buFont typeface="+mj-lt"/>
              <a:buAutoNum type="arabicPeriod"/>
            </a:pPr>
            <a:r>
              <a:rPr lang="en-US" dirty="0" smtClean="0"/>
              <a:t>Execution of the project</a:t>
            </a:r>
          </a:p>
          <a:p>
            <a:pPr marL="514350" indent="-514350">
              <a:buFont typeface="+mj-lt"/>
              <a:buAutoNum type="arabicPeriod"/>
            </a:pPr>
            <a:r>
              <a:rPr lang="en-US" dirty="0" smtClean="0"/>
              <a:t>Analysis of data</a:t>
            </a:r>
          </a:p>
          <a:p>
            <a:pPr marL="514350" indent="-514350">
              <a:buFont typeface="+mj-lt"/>
              <a:buAutoNum type="arabicPeriod"/>
            </a:pPr>
            <a:r>
              <a:rPr lang="en-US" dirty="0" smtClean="0"/>
              <a:t>Testing of hypothesis</a:t>
            </a:r>
          </a:p>
          <a:p>
            <a:pPr marL="514350" indent="-514350">
              <a:buFont typeface="+mj-lt"/>
              <a:buAutoNum type="arabicPeriod"/>
            </a:pPr>
            <a:r>
              <a:rPr lang="en-US" dirty="0" smtClean="0"/>
              <a:t>Arriving at generalizations and interpretations</a:t>
            </a:r>
          </a:p>
          <a:p>
            <a:pPr marL="514350" indent="-514350">
              <a:buFont typeface="+mj-lt"/>
              <a:buAutoNum type="arabicPeriod"/>
            </a:pPr>
            <a:r>
              <a:rPr lang="en-US" dirty="0" smtClean="0"/>
              <a:t>Preparation of reports or presentation of results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RESEARCH</a:t>
            </a:r>
            <a:endParaRPr lang="en-US" b="1" dirty="0"/>
          </a:p>
        </p:txBody>
      </p:sp>
      <p:sp>
        <p:nvSpPr>
          <p:cNvPr id="3" name="Content Placeholder 2"/>
          <p:cNvSpPr>
            <a:spLocks noGrp="1"/>
          </p:cNvSpPr>
          <p:nvPr>
            <p:ph idx="1"/>
          </p:nvPr>
        </p:nvSpPr>
        <p:spPr/>
        <p:txBody>
          <a:bodyPr>
            <a:noAutofit/>
          </a:bodyPr>
          <a:lstStyle/>
          <a:p>
            <a:pPr algn="just"/>
            <a:r>
              <a:rPr lang="en-US" sz="2000" dirty="0"/>
              <a:t>Following are the types of research methods:</a:t>
            </a:r>
          </a:p>
          <a:p>
            <a:pPr algn="just"/>
            <a:r>
              <a:rPr lang="en-US" sz="2000" b="1" dirty="0"/>
              <a:t>Basic research: </a:t>
            </a:r>
            <a:r>
              <a:rPr lang="en-US" sz="2000" dirty="0"/>
              <a:t>A basic research definition is data collected to enhance knowledge. The main motivation is knowledge expansion. It is a non-commercial research that doesn’t facilitate in creating or inventing anything. For example: an experiment to determine a simple fact</a:t>
            </a:r>
            <a:r>
              <a:rPr lang="en-US" sz="2000" dirty="0" smtClean="0"/>
              <a:t>.</a:t>
            </a:r>
          </a:p>
          <a:p>
            <a:pPr algn="just"/>
            <a:endParaRPr lang="en-US" sz="2000" dirty="0"/>
          </a:p>
          <a:p>
            <a:pPr algn="just"/>
            <a:r>
              <a:rPr lang="en-US" sz="2000" b="1" dirty="0"/>
              <a:t>Applied research: </a:t>
            </a:r>
            <a:r>
              <a:rPr lang="en-US" sz="2000" dirty="0"/>
              <a:t>Applied research focuses on analyzing and solving real-life problems. This type refers to the study that helps solve practical problems using scientific methods. Studies play an important role in solving issues that impact the overall well-being of humans. For example: finding a specific cure for a disease</a:t>
            </a:r>
            <a:r>
              <a:rPr lang="en-US" sz="1600" dirty="0" smtClean="0"/>
              <a:t>.</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200" b="1" dirty="0" smtClean="0"/>
              <a:t>Problem oriented research: </a:t>
            </a:r>
            <a:r>
              <a:rPr lang="en-US" sz="2200" dirty="0" smtClean="0"/>
              <a:t>As the name suggests, problem-oriented research is conducted to understand the exact nature of a problem to find out relevant solutions. The term “problem” refers to multiple choices or issues when analyzing a situation.</a:t>
            </a:r>
          </a:p>
          <a:p>
            <a:pPr algn="just"/>
            <a:r>
              <a:rPr lang="en-US" sz="2200" dirty="0" smtClean="0"/>
              <a:t>For example, revenue of a car company has decreased by 12% in the last year. The following could be the probable causes: there is no optimum production, poor quality of a product, no advertising, or economic conditions.</a:t>
            </a:r>
          </a:p>
          <a:p>
            <a:pPr algn="just"/>
            <a:r>
              <a:rPr lang="en-US" sz="2200" b="1" dirty="0" smtClean="0"/>
              <a:t>Problem solving research</a:t>
            </a:r>
            <a:r>
              <a:rPr lang="en-US" sz="2200" dirty="0" smtClean="0"/>
              <a:t>: This type of research is conducted by companies to understand and resolve their own problems. The problem-solving method uses applied research to find solutions to the existing problems.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b="1" dirty="0" smtClean="0"/>
              <a:t>Qualitative research:</a:t>
            </a:r>
            <a:r>
              <a:rPr lang="en-US" sz="2000" dirty="0" smtClean="0"/>
              <a:t> </a:t>
            </a:r>
            <a:r>
              <a:rPr lang="en-US" sz="2000" dirty="0" smtClean="0">
                <a:hlinkClick r:id="rId2"/>
              </a:rPr>
              <a:t>Qualitative research </a:t>
            </a:r>
            <a:r>
              <a:rPr lang="en-US" sz="2000" dirty="0" smtClean="0"/>
              <a:t>is a process that is about inquiry. It helps create in-depth understanding of problems or issues in their natural settings. This is a non-statistical method.</a:t>
            </a:r>
          </a:p>
          <a:p>
            <a:r>
              <a:rPr lang="en-US" sz="2000" dirty="0" smtClean="0"/>
              <a:t>Qualitative research is heavily dependent on the experience of the researchers and the questions used to probe the sample. The </a:t>
            </a:r>
            <a:r>
              <a:rPr lang="en-US" sz="2000" dirty="0" smtClean="0">
                <a:hlinkClick r:id="rId3"/>
              </a:rPr>
              <a:t>sample size</a:t>
            </a:r>
            <a:r>
              <a:rPr lang="en-US" sz="2000" dirty="0" smtClean="0"/>
              <a:t> is usually restricted to 6-10 people. </a:t>
            </a:r>
            <a:r>
              <a:rPr lang="en-US" sz="2000" dirty="0" smtClean="0">
                <a:hlinkClick r:id="rId4"/>
              </a:rPr>
              <a:t>Open-ended questions</a:t>
            </a:r>
            <a:r>
              <a:rPr lang="en-US" sz="2000" dirty="0" smtClean="0"/>
              <a:t> are asked in a manner that encourages answers that lead to another question or group of questions. The purpose of asking open-ended questions is to gather as much information as possible from the sample.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QUALITATIVE RESEARCH</a:t>
            </a:r>
            <a:endParaRPr lang="en-US" b="1" dirty="0"/>
          </a:p>
        </p:txBody>
      </p:sp>
      <p:sp>
        <p:nvSpPr>
          <p:cNvPr id="3" name="Content Placeholder 2"/>
          <p:cNvSpPr>
            <a:spLocks noGrp="1"/>
          </p:cNvSpPr>
          <p:nvPr>
            <p:ph idx="1"/>
          </p:nvPr>
        </p:nvSpPr>
        <p:spPr/>
        <p:txBody>
          <a:bodyPr/>
          <a:lstStyle/>
          <a:p>
            <a:pPr>
              <a:buNone/>
            </a:pPr>
            <a:r>
              <a:rPr lang="en-US" dirty="0" smtClean="0"/>
              <a:t>The following are the methods used for qualitative research:</a:t>
            </a:r>
          </a:p>
          <a:p>
            <a:r>
              <a:rPr lang="en-US" dirty="0" smtClean="0"/>
              <a:t>One-to-one interview</a:t>
            </a:r>
          </a:p>
          <a:p>
            <a:r>
              <a:rPr lang="en-US" dirty="0" smtClean="0"/>
              <a:t>Focus groups</a:t>
            </a:r>
          </a:p>
          <a:p>
            <a:r>
              <a:rPr lang="en-US" dirty="0" smtClean="0"/>
              <a:t>Ethnographic research</a:t>
            </a:r>
          </a:p>
          <a:p>
            <a:r>
              <a:rPr lang="en-US" dirty="0" smtClean="0"/>
              <a:t>Content/Text Analysis</a:t>
            </a:r>
          </a:p>
          <a:p>
            <a:r>
              <a:rPr lang="en-US" dirty="0" smtClean="0"/>
              <a:t>Case study research</a:t>
            </a:r>
          </a:p>
          <a:p>
            <a:endParaRPr lang="en-US" dirty="0" smtClean="0"/>
          </a:p>
          <a:p>
            <a:pPr marL="514350" indent="-514350">
              <a:buFont typeface="+mj-lt"/>
              <a:buAutoNum type="arabicPeriod"/>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a:t>Quantitative research:</a:t>
            </a:r>
            <a:r>
              <a:rPr lang="en-US" dirty="0"/>
              <a:t> </a:t>
            </a:r>
            <a:r>
              <a:rPr lang="en-US" dirty="0">
                <a:hlinkClick r:id="rId2"/>
              </a:rPr>
              <a:t>Qualitative research</a:t>
            </a:r>
            <a:r>
              <a:rPr lang="en-US" dirty="0"/>
              <a:t> is a structured way of collecting data and analyzing it to draw conclusions. Unlike qualitative methods, this method uses a computational and statistical process to collect and analyze data. Quantitative data is all about numbers.</a:t>
            </a:r>
          </a:p>
          <a:p>
            <a:r>
              <a:rPr lang="en-US" dirty="0"/>
              <a:t>Quantitative research involves a larger population — more people means more data. With more data to analyze, you can obtain more accurate results. This method uses </a:t>
            </a:r>
            <a:r>
              <a:rPr lang="en-US" dirty="0">
                <a:hlinkClick r:id="rId3"/>
              </a:rPr>
              <a:t>close-ended questions </a:t>
            </a:r>
            <a:r>
              <a:rPr lang="en-US" dirty="0"/>
              <a:t>because the researchers are typically looking to gather statistical data.</a:t>
            </a:r>
          </a:p>
          <a:p>
            <a:r>
              <a:rPr lang="en-US" dirty="0">
                <a:hlinkClick r:id="rId4"/>
              </a:rPr>
              <a:t>Online surveys</a:t>
            </a:r>
            <a:r>
              <a:rPr lang="en-US" dirty="0"/>
              <a:t>, </a:t>
            </a:r>
            <a:r>
              <a:rPr lang="en-US" dirty="0">
                <a:hlinkClick r:id="rId5"/>
              </a:rPr>
              <a:t>questionnaires</a:t>
            </a:r>
            <a:r>
              <a:rPr lang="en-US" dirty="0"/>
              <a:t>, and </a:t>
            </a:r>
            <a:r>
              <a:rPr lang="en-US" dirty="0">
                <a:hlinkClick r:id="rId6"/>
              </a:rPr>
              <a:t>polls</a:t>
            </a:r>
            <a:r>
              <a:rPr lang="en-US" dirty="0"/>
              <a:t> are preferable data collection tools used in quantitative research. There are various methods of deploying surveys or questionnaires.</a:t>
            </a:r>
          </a:p>
          <a:p>
            <a:r>
              <a:rPr lang="en-US" dirty="0"/>
              <a:t>Online surveys allow survey creators to reach large amounts of people or smaller focus groups for different types of research that meet different goals. Survey respondents can receive surveys on mobile phones, in emails, or can simply use the internet to access surveys.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288</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Business Research Method</vt:lpstr>
      <vt:lpstr>FUNCTIONS OF BUSINESS RESEARCH</vt:lpstr>
      <vt:lpstr>RESEARCH PROCESS</vt:lpstr>
      <vt:lpstr>Slide 4</vt:lpstr>
      <vt:lpstr>TYPES OF RESEARCH</vt:lpstr>
      <vt:lpstr>Slide 6</vt:lpstr>
      <vt:lpstr>Slide 7</vt:lpstr>
      <vt:lpstr>QUALITATIVE RESEARCH</vt:lpstr>
      <vt:lpstr>Slide 9</vt:lpstr>
      <vt:lpstr>PURPOSE OF RESEARCH</vt:lpstr>
      <vt:lpstr>RESEARCH METHOD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Research Method</dc:title>
  <dc:creator>Admin</dc:creator>
  <cp:lastModifiedBy>Windows User</cp:lastModifiedBy>
  <cp:revision>8</cp:revision>
  <dcterms:created xsi:type="dcterms:W3CDTF">2020-05-30T09:34:42Z</dcterms:created>
  <dcterms:modified xsi:type="dcterms:W3CDTF">2021-11-19T04:12:52Z</dcterms:modified>
</cp:coreProperties>
</file>