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2668" y="350520"/>
            <a:ext cx="9131807" cy="68458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04187" y="926591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199" y="5715000"/>
                </a:moveTo>
                <a:lnTo>
                  <a:pt x="0" y="5715000"/>
                </a:lnTo>
                <a:lnTo>
                  <a:pt x="0" y="0"/>
                </a:lnTo>
                <a:lnTo>
                  <a:pt x="7696199" y="0"/>
                </a:lnTo>
                <a:lnTo>
                  <a:pt x="7696199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0724" y="528828"/>
            <a:ext cx="8322563" cy="61188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2743" y="1384749"/>
            <a:ext cx="262791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5989" y="2859973"/>
            <a:ext cx="6039484" cy="200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50520"/>
            <a:ext cx="9131807" cy="68458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44751" y="957072"/>
            <a:ext cx="7840980" cy="5242560"/>
            <a:chOff x="1444751" y="957072"/>
            <a:chExt cx="7840980" cy="5242560"/>
          </a:xfrm>
        </p:grpSpPr>
        <p:sp>
          <p:nvSpPr>
            <p:cNvPr id="4" name="object 4"/>
            <p:cNvSpPr/>
            <p:nvPr/>
          </p:nvSpPr>
          <p:spPr>
            <a:xfrm>
              <a:off x="1763267" y="1368551"/>
              <a:ext cx="7179945" cy="4831080"/>
            </a:xfrm>
            <a:custGeom>
              <a:avLst/>
              <a:gdLst/>
              <a:ahLst/>
              <a:cxnLst/>
              <a:rect l="l" t="t" r="r" b="b"/>
              <a:pathLst>
                <a:path w="7179945" h="4831080">
                  <a:moveTo>
                    <a:pt x="7179564" y="4831080"/>
                  </a:moveTo>
                  <a:lnTo>
                    <a:pt x="0" y="4831080"/>
                  </a:lnTo>
                  <a:lnTo>
                    <a:pt x="0" y="0"/>
                  </a:lnTo>
                  <a:lnTo>
                    <a:pt x="7179564" y="0"/>
                  </a:lnTo>
                  <a:lnTo>
                    <a:pt x="7179564" y="4831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751" y="957072"/>
              <a:ext cx="7840980" cy="52379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23888" y="1913658"/>
            <a:ext cx="5585460" cy="199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BCA5B10</a:t>
            </a:r>
            <a:r>
              <a:rPr sz="4300" spc="-30" dirty="0"/>
              <a:t> </a:t>
            </a:r>
            <a:r>
              <a:rPr sz="4300" spc="-5" dirty="0"/>
              <a:t>-</a:t>
            </a:r>
            <a:r>
              <a:rPr sz="4300" spc="-35" dirty="0"/>
              <a:t> </a:t>
            </a:r>
            <a:r>
              <a:rPr sz="4300" spc="-25" dirty="0"/>
              <a:t>PRINCIPLES </a:t>
            </a:r>
            <a:r>
              <a:rPr sz="4300" spc="-1065" dirty="0"/>
              <a:t> </a:t>
            </a:r>
            <a:r>
              <a:rPr sz="4300" spc="-15" dirty="0"/>
              <a:t>OF</a:t>
            </a:r>
            <a:r>
              <a:rPr sz="4300" spc="30" dirty="0"/>
              <a:t> </a:t>
            </a:r>
            <a:r>
              <a:rPr sz="4300" spc="-45" dirty="0"/>
              <a:t>SOFTWARE </a:t>
            </a:r>
            <a:r>
              <a:rPr sz="4300" spc="-40" dirty="0"/>
              <a:t> </a:t>
            </a:r>
            <a:r>
              <a:rPr sz="4300" spc="-10" dirty="0"/>
              <a:t>ENGINEERING</a:t>
            </a:r>
            <a:endParaRPr sz="4300"/>
          </a:p>
        </p:txBody>
      </p:sp>
      <p:sp>
        <p:nvSpPr>
          <p:cNvPr id="7" name="object 7"/>
          <p:cNvSpPr txBox="1"/>
          <p:nvPr/>
        </p:nvSpPr>
        <p:spPr>
          <a:xfrm>
            <a:off x="3724066" y="4037885"/>
            <a:ext cx="326453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spc="-2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GREESHMA</a:t>
            </a:r>
            <a:r>
              <a:rPr sz="2400" spc="-45" dirty="0">
                <a:solidFill>
                  <a:srgbClr val="465D9C"/>
                </a:solidFill>
                <a:latin typeface="Franklin Gothic Medium"/>
                <a:cs typeface="Franklin Gothic Medium"/>
              </a:rPr>
              <a:t> </a:t>
            </a:r>
            <a:r>
              <a:rPr sz="2400" spc="35" dirty="0">
                <a:solidFill>
                  <a:srgbClr val="465D9C"/>
                </a:solidFill>
                <a:latin typeface="Franklin Gothic Medium"/>
                <a:cs typeface="Franklin Gothic Medium"/>
              </a:rPr>
              <a:t>K</a:t>
            </a:r>
            <a:r>
              <a:rPr sz="2400" spc="-3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V</a:t>
            </a:r>
            <a:endParaRPr sz="2400">
              <a:latin typeface="Franklin Gothic Medium"/>
              <a:cs typeface="Franklin Gothic Medium"/>
            </a:endParaRPr>
          </a:p>
          <a:p>
            <a:pPr marL="12700" marR="5080" indent="1270" algn="ctr">
              <a:lnSpc>
                <a:spcPct val="120000"/>
              </a:lnSpc>
            </a:pPr>
            <a:r>
              <a:rPr sz="2400" spc="-25" dirty="0">
                <a:solidFill>
                  <a:srgbClr val="465D9C"/>
                </a:solidFill>
                <a:latin typeface="Franklin Gothic Medium"/>
                <a:cs typeface="Franklin Gothic Medium"/>
              </a:rPr>
              <a:t>Assistant</a:t>
            </a:r>
            <a:r>
              <a:rPr sz="2400" spc="-5" dirty="0">
                <a:solidFill>
                  <a:srgbClr val="465D9C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465D9C"/>
                </a:solidFill>
                <a:latin typeface="Franklin Gothic Medium"/>
                <a:cs typeface="Franklin Gothic Medium"/>
              </a:rPr>
              <a:t>Professor </a:t>
            </a:r>
            <a:r>
              <a:rPr sz="2400" spc="-3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465D9C"/>
                </a:solidFill>
                <a:latin typeface="Franklin Gothic Medium"/>
                <a:cs typeface="Franklin Gothic Medium"/>
              </a:rPr>
              <a:t>CARMEL</a:t>
            </a:r>
            <a:r>
              <a:rPr sz="2400" spc="-3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COLLEGE,</a:t>
            </a:r>
            <a:r>
              <a:rPr sz="2400" spc="-5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 </a:t>
            </a:r>
            <a:r>
              <a:rPr sz="2400" spc="-90" dirty="0">
                <a:solidFill>
                  <a:srgbClr val="465D9C"/>
                </a:solidFill>
                <a:latin typeface="Franklin Gothic Medium"/>
                <a:cs typeface="Franklin Gothic Medium"/>
              </a:rPr>
              <a:t>MALA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0604" y="1384749"/>
            <a:ext cx="41433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Course</a:t>
            </a:r>
            <a:r>
              <a:rPr spc="-200" dirty="0"/>
              <a:t> </a:t>
            </a:r>
            <a:r>
              <a:rPr spc="-5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5989" y="2421225"/>
            <a:ext cx="6040120" cy="32880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 </a:t>
            </a:r>
            <a:r>
              <a:rPr sz="2050" i="1" spc="8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400" b="1" spc="-18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17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spc="-17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14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34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spc="-1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2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8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-19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5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-14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2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latin typeface="Arial"/>
                <a:cs typeface="Arial"/>
              </a:rPr>
              <a:t>6</a:t>
            </a:r>
            <a:r>
              <a:rPr sz="2400" b="1" spc="70" dirty="0">
                <a:latin typeface="Arial"/>
                <a:cs typeface="Arial"/>
              </a:rPr>
              <a:t>0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H</a:t>
            </a:r>
            <a:r>
              <a:rPr sz="2400" b="1" spc="-120" dirty="0">
                <a:latin typeface="Arial"/>
                <a:cs typeface="Arial"/>
              </a:rPr>
              <a:t>r</a:t>
            </a:r>
            <a:r>
              <a:rPr sz="2400" b="1" spc="-235" dirty="0">
                <a:latin typeface="Arial"/>
                <a:cs typeface="Arial"/>
              </a:rPr>
              <a:t>s</a:t>
            </a:r>
            <a:r>
              <a:rPr sz="2400" b="1" spc="-7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tabLst>
                <a:tab pos="1341120" algn="l"/>
                <a:tab pos="2917190" algn="l"/>
                <a:tab pos="4050665" algn="l"/>
                <a:tab pos="4381500" algn="l"/>
                <a:tab pos="4893945" algn="l"/>
                <a:tab pos="5847715" algn="l"/>
              </a:tabLst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 </a:t>
            </a:r>
            <a:r>
              <a:rPr sz="2050" i="1" spc="8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400" b="1" spc="-34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spc="-2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7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-12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2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spc="-3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28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spc="-17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12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-2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-15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spc="-2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spc="-40" dirty="0">
                <a:latin typeface="Franklin Gothic Medium"/>
                <a:cs typeface="Franklin Gothic Medium"/>
              </a:rPr>
              <a:t>I</a:t>
            </a:r>
            <a:r>
              <a:rPr sz="2400" spc="-5" dirty="0">
                <a:latin typeface="Franklin Gothic Medium"/>
                <a:cs typeface="Franklin Gothic Medium"/>
              </a:rPr>
              <a:t>n</a:t>
            </a:r>
            <a:r>
              <a:rPr sz="2400" spc="-85" dirty="0">
                <a:latin typeface="Franklin Gothic Medium"/>
                <a:cs typeface="Franklin Gothic Medium"/>
              </a:rPr>
              <a:t>t</a:t>
            </a:r>
            <a:r>
              <a:rPr sz="2400" spc="-15" dirty="0">
                <a:latin typeface="Franklin Gothic Medium"/>
                <a:cs typeface="Franklin Gothic Medium"/>
              </a:rPr>
              <a:t>e</a:t>
            </a:r>
            <a:r>
              <a:rPr sz="2400" spc="-5" dirty="0">
                <a:latin typeface="Franklin Gothic Medium"/>
                <a:cs typeface="Franklin Gothic Medium"/>
              </a:rPr>
              <a:t>r</a:t>
            </a:r>
            <a:r>
              <a:rPr sz="2400" spc="-30" dirty="0">
                <a:latin typeface="Franklin Gothic Medium"/>
                <a:cs typeface="Franklin Gothic Medium"/>
              </a:rPr>
              <a:t>n</a:t>
            </a:r>
            <a:r>
              <a:rPr sz="2400" spc="-5" dirty="0">
                <a:latin typeface="Franklin Gothic Medium"/>
                <a:cs typeface="Franklin Gothic Medium"/>
              </a:rPr>
              <a:t>a</a:t>
            </a:r>
            <a:r>
              <a:rPr sz="2400" spc="-40" dirty="0">
                <a:latin typeface="Franklin Gothic Medium"/>
                <a:cs typeface="Franklin Gothic Medium"/>
              </a:rPr>
              <a:t>l</a:t>
            </a:r>
            <a:r>
              <a:rPr sz="2400" dirty="0">
                <a:latin typeface="Franklin Gothic Medium"/>
                <a:cs typeface="Franklin Gothic Medium"/>
              </a:rPr>
              <a:t>	–	</a:t>
            </a:r>
            <a:r>
              <a:rPr sz="2400" b="1" spc="75" dirty="0">
                <a:latin typeface="Arial"/>
                <a:cs typeface="Arial"/>
              </a:rPr>
              <a:t>2</a:t>
            </a:r>
            <a:r>
              <a:rPr sz="2400" b="1" spc="70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65" dirty="0">
                <a:latin typeface="Arial"/>
                <a:cs typeface="Arial"/>
              </a:rPr>
              <a:t>M</a:t>
            </a:r>
            <a:r>
              <a:rPr sz="2400" b="1" spc="-70" dirty="0">
                <a:latin typeface="Arial"/>
                <a:cs typeface="Arial"/>
              </a:rPr>
              <a:t>a</a:t>
            </a:r>
            <a:r>
              <a:rPr sz="2400" b="1" spc="-170" dirty="0">
                <a:latin typeface="Arial"/>
                <a:cs typeface="Arial"/>
              </a:rPr>
              <a:t>r</a:t>
            </a:r>
            <a:r>
              <a:rPr sz="2400" b="1" spc="-140" dirty="0">
                <a:latin typeface="Arial"/>
                <a:cs typeface="Arial"/>
              </a:rPr>
              <a:t>k</a:t>
            </a:r>
            <a:r>
              <a:rPr sz="2400" b="1" spc="-22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dirty="0">
                <a:latin typeface="Franklin Gothic Medium"/>
                <a:cs typeface="Franklin Gothic Medium"/>
              </a:rPr>
              <a:t>+  </a:t>
            </a:r>
            <a:r>
              <a:rPr sz="2400" spc="-25" dirty="0">
                <a:latin typeface="Franklin Gothic Medium"/>
                <a:cs typeface="Franklin Gothic Medium"/>
              </a:rPr>
              <a:t>External</a:t>
            </a:r>
            <a:r>
              <a:rPr sz="2400" spc="-30" dirty="0">
                <a:latin typeface="Franklin Gothic Medium"/>
                <a:cs typeface="Franklin Gothic Medium"/>
              </a:rPr>
              <a:t> </a:t>
            </a:r>
            <a:r>
              <a:rPr sz="2400" dirty="0">
                <a:latin typeface="Franklin Gothic Medium"/>
                <a:cs typeface="Franklin Gothic Medium"/>
              </a:rPr>
              <a:t>–</a:t>
            </a:r>
            <a:r>
              <a:rPr sz="2400" spc="5" dirty="0">
                <a:latin typeface="Franklin Gothic Medium"/>
                <a:cs typeface="Franklin Gothic Medium"/>
              </a:rPr>
              <a:t> </a:t>
            </a:r>
            <a:r>
              <a:rPr sz="2400" b="1" spc="75" dirty="0">
                <a:latin typeface="Arial"/>
                <a:cs typeface="Arial"/>
              </a:rPr>
              <a:t>80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Marks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</a:t>
            </a:r>
            <a:r>
              <a:rPr sz="2050" i="1" spc="15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400" b="1" spc="-175" dirty="0">
                <a:latin typeface="Arial"/>
                <a:cs typeface="Arial"/>
              </a:rPr>
              <a:t>Objectives:</a:t>
            </a:r>
            <a:endParaRPr sz="2400">
              <a:latin typeface="Arial"/>
              <a:cs typeface="Arial"/>
            </a:endParaRPr>
          </a:p>
          <a:p>
            <a:pPr marL="652780" marR="6985" indent="-274320">
              <a:lnSpc>
                <a:spcPct val="100000"/>
              </a:lnSpc>
              <a:spcBef>
                <a:spcPts val="535"/>
              </a:spcBef>
              <a:tabLst>
                <a:tab pos="652145" algn="l"/>
                <a:tab pos="1073785" algn="l"/>
                <a:tab pos="1829435" algn="l"/>
                <a:tab pos="3371850" algn="l"/>
                <a:tab pos="4604385" algn="l"/>
                <a:tab pos="497776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145" dirty="0">
                <a:latin typeface="Franklin Gothic Medium"/>
                <a:cs typeface="Franklin Gothic Medium"/>
              </a:rPr>
              <a:t>T</a:t>
            </a:r>
            <a:r>
              <a:rPr sz="2200" spc="-25" dirty="0">
                <a:latin typeface="Franklin Gothic Medium"/>
                <a:cs typeface="Franklin Gothic Medium"/>
              </a:rPr>
              <a:t>o</a:t>
            </a:r>
            <a:r>
              <a:rPr sz="2200" dirty="0">
                <a:latin typeface="Franklin Gothic Medium"/>
                <a:cs typeface="Franklin Gothic Medium"/>
              </a:rPr>
              <a:t>	</a:t>
            </a:r>
            <a:r>
              <a:rPr sz="2200" spc="-35" dirty="0">
                <a:latin typeface="Franklin Gothic Medium"/>
                <a:cs typeface="Franklin Gothic Medium"/>
              </a:rPr>
              <a:t>l</a:t>
            </a:r>
            <a:r>
              <a:rPr sz="2200" spc="-20" dirty="0">
                <a:latin typeface="Franklin Gothic Medium"/>
                <a:cs typeface="Franklin Gothic Medium"/>
              </a:rPr>
              <a:t>e</a:t>
            </a:r>
            <a:r>
              <a:rPr sz="2200" spc="-30" dirty="0">
                <a:latin typeface="Franklin Gothic Medium"/>
                <a:cs typeface="Franklin Gothic Medium"/>
              </a:rPr>
              <a:t>a</a:t>
            </a:r>
            <a:r>
              <a:rPr sz="2200" spc="-35" dirty="0">
                <a:latin typeface="Franklin Gothic Medium"/>
                <a:cs typeface="Franklin Gothic Medium"/>
              </a:rPr>
              <a:t>r</a:t>
            </a:r>
            <a:r>
              <a:rPr sz="2200" spc="-5" dirty="0">
                <a:latin typeface="Franklin Gothic Medium"/>
                <a:cs typeface="Franklin Gothic Medium"/>
              </a:rPr>
              <a:t>n</a:t>
            </a:r>
            <a:r>
              <a:rPr sz="2200" dirty="0">
                <a:latin typeface="Franklin Gothic Medium"/>
                <a:cs typeface="Franklin Gothic Medium"/>
              </a:rPr>
              <a:t>	</a:t>
            </a:r>
            <a:r>
              <a:rPr sz="2200" spc="-20" dirty="0">
                <a:latin typeface="Franklin Gothic Medium"/>
                <a:cs typeface="Franklin Gothic Medium"/>
              </a:rPr>
              <a:t>e</a:t>
            </a:r>
            <a:r>
              <a:rPr sz="2200" spc="10" dirty="0">
                <a:latin typeface="Franklin Gothic Medium"/>
                <a:cs typeface="Franklin Gothic Medium"/>
              </a:rPr>
              <a:t>n</a:t>
            </a:r>
            <a:r>
              <a:rPr sz="2200" spc="-70" dirty="0">
                <a:latin typeface="Franklin Gothic Medium"/>
                <a:cs typeface="Franklin Gothic Medium"/>
              </a:rPr>
              <a:t>g</a:t>
            </a:r>
            <a:r>
              <a:rPr sz="2200" spc="-35" dirty="0">
                <a:latin typeface="Franklin Gothic Medium"/>
                <a:cs typeface="Franklin Gothic Medium"/>
              </a:rPr>
              <a:t>i</a:t>
            </a:r>
            <a:r>
              <a:rPr sz="2200" spc="-10" dirty="0">
                <a:latin typeface="Franklin Gothic Medium"/>
                <a:cs typeface="Franklin Gothic Medium"/>
              </a:rPr>
              <a:t>n</a:t>
            </a:r>
            <a:r>
              <a:rPr sz="2200" spc="-20" dirty="0">
                <a:latin typeface="Franklin Gothic Medium"/>
                <a:cs typeface="Franklin Gothic Medium"/>
              </a:rPr>
              <a:t>ee</a:t>
            </a:r>
            <a:r>
              <a:rPr sz="2200" spc="-10" dirty="0">
                <a:latin typeface="Franklin Gothic Medium"/>
                <a:cs typeface="Franklin Gothic Medium"/>
              </a:rPr>
              <a:t>r</a:t>
            </a:r>
            <a:r>
              <a:rPr sz="2200" spc="-35" dirty="0">
                <a:latin typeface="Franklin Gothic Medium"/>
                <a:cs typeface="Franklin Gothic Medium"/>
              </a:rPr>
              <a:t>i</a:t>
            </a:r>
            <a:r>
              <a:rPr sz="2200" spc="-10" dirty="0">
                <a:latin typeface="Franklin Gothic Medium"/>
                <a:cs typeface="Franklin Gothic Medium"/>
              </a:rPr>
              <a:t>n</a:t>
            </a:r>
            <a:r>
              <a:rPr sz="2200" spc="-65" dirty="0">
                <a:latin typeface="Franklin Gothic Medium"/>
                <a:cs typeface="Franklin Gothic Medium"/>
              </a:rPr>
              <a:t>g</a:t>
            </a:r>
            <a:r>
              <a:rPr sz="2200" dirty="0">
                <a:latin typeface="Franklin Gothic Medium"/>
                <a:cs typeface="Franklin Gothic Medium"/>
              </a:rPr>
              <a:t>	</a:t>
            </a:r>
            <a:r>
              <a:rPr sz="2200" spc="-25" dirty="0">
                <a:latin typeface="Franklin Gothic Medium"/>
                <a:cs typeface="Franklin Gothic Medium"/>
              </a:rPr>
              <a:t>p</a:t>
            </a:r>
            <a:r>
              <a:rPr sz="2200" spc="10" dirty="0">
                <a:latin typeface="Franklin Gothic Medium"/>
                <a:cs typeface="Franklin Gothic Medium"/>
              </a:rPr>
              <a:t>r</a:t>
            </a:r>
            <a:r>
              <a:rPr sz="2200" spc="-30" dirty="0">
                <a:latin typeface="Franklin Gothic Medium"/>
                <a:cs typeface="Franklin Gothic Medium"/>
              </a:rPr>
              <a:t>a</a:t>
            </a:r>
            <a:r>
              <a:rPr sz="2200" spc="-20" dirty="0">
                <a:latin typeface="Franklin Gothic Medium"/>
                <a:cs typeface="Franklin Gothic Medium"/>
              </a:rPr>
              <a:t>c</a:t>
            </a:r>
            <a:r>
              <a:rPr sz="2200" spc="-30" dirty="0">
                <a:latin typeface="Franklin Gothic Medium"/>
                <a:cs typeface="Franklin Gothic Medium"/>
              </a:rPr>
              <a:t>t</a:t>
            </a:r>
            <a:r>
              <a:rPr sz="2200" spc="-35" dirty="0">
                <a:latin typeface="Franklin Gothic Medium"/>
                <a:cs typeface="Franklin Gothic Medium"/>
              </a:rPr>
              <a:t>i</a:t>
            </a:r>
            <a:r>
              <a:rPr sz="2200" spc="-20" dirty="0">
                <a:latin typeface="Franklin Gothic Medium"/>
                <a:cs typeface="Franklin Gothic Medium"/>
              </a:rPr>
              <a:t>c</a:t>
            </a:r>
            <a:r>
              <a:rPr sz="2200" spc="5" dirty="0">
                <a:latin typeface="Franklin Gothic Medium"/>
                <a:cs typeface="Franklin Gothic Medium"/>
              </a:rPr>
              <a:t>e</a:t>
            </a:r>
            <a:r>
              <a:rPr sz="2200" spc="15" dirty="0">
                <a:latin typeface="Franklin Gothic Medium"/>
                <a:cs typeface="Franklin Gothic Medium"/>
              </a:rPr>
              <a:t>s</a:t>
            </a:r>
            <a:r>
              <a:rPr sz="2200" dirty="0">
                <a:latin typeface="Franklin Gothic Medium"/>
                <a:cs typeface="Franklin Gothic Medium"/>
              </a:rPr>
              <a:t>	</a:t>
            </a:r>
            <a:r>
              <a:rPr sz="2200" spc="-35" dirty="0">
                <a:latin typeface="Franklin Gothic Medium"/>
                <a:cs typeface="Franklin Gothic Medium"/>
              </a:rPr>
              <a:t>i</a:t>
            </a:r>
            <a:r>
              <a:rPr sz="2200" spc="-5" dirty="0">
                <a:latin typeface="Franklin Gothic Medium"/>
                <a:cs typeface="Franklin Gothic Medium"/>
              </a:rPr>
              <a:t>n</a:t>
            </a:r>
            <a:r>
              <a:rPr sz="2200" dirty="0">
                <a:latin typeface="Franklin Gothic Medium"/>
                <a:cs typeface="Franklin Gothic Medium"/>
              </a:rPr>
              <a:t>	</a:t>
            </a:r>
            <a:r>
              <a:rPr sz="2200" spc="-10" dirty="0">
                <a:latin typeface="Franklin Gothic Medium"/>
                <a:cs typeface="Franklin Gothic Medium"/>
              </a:rPr>
              <a:t>S</a:t>
            </a:r>
            <a:r>
              <a:rPr sz="2200" spc="-25" dirty="0">
                <a:latin typeface="Franklin Gothic Medium"/>
                <a:cs typeface="Franklin Gothic Medium"/>
              </a:rPr>
              <a:t>o</a:t>
            </a:r>
            <a:r>
              <a:rPr sz="2200" dirty="0">
                <a:latin typeface="Franklin Gothic Medium"/>
                <a:cs typeface="Franklin Gothic Medium"/>
              </a:rPr>
              <a:t>f</a:t>
            </a:r>
            <a:r>
              <a:rPr sz="2200" spc="-30" dirty="0">
                <a:latin typeface="Franklin Gothic Medium"/>
                <a:cs typeface="Franklin Gothic Medium"/>
              </a:rPr>
              <a:t>t</a:t>
            </a:r>
            <a:r>
              <a:rPr sz="2200" spc="-85" dirty="0">
                <a:latin typeface="Franklin Gothic Medium"/>
                <a:cs typeface="Franklin Gothic Medium"/>
              </a:rPr>
              <a:t>w</a:t>
            </a:r>
            <a:r>
              <a:rPr sz="2200" spc="-30" dirty="0">
                <a:latin typeface="Franklin Gothic Medium"/>
                <a:cs typeface="Franklin Gothic Medium"/>
              </a:rPr>
              <a:t>a</a:t>
            </a:r>
            <a:r>
              <a:rPr sz="2200" spc="-35" dirty="0">
                <a:latin typeface="Franklin Gothic Medium"/>
                <a:cs typeface="Franklin Gothic Medium"/>
              </a:rPr>
              <a:t>r</a:t>
            </a:r>
            <a:r>
              <a:rPr sz="2200" spc="-10" dirty="0">
                <a:latin typeface="Franklin Gothic Medium"/>
                <a:cs typeface="Franklin Gothic Medium"/>
              </a:rPr>
              <a:t>e  </a:t>
            </a:r>
            <a:r>
              <a:rPr sz="2200" spc="-35" dirty="0">
                <a:latin typeface="Franklin Gothic Medium"/>
                <a:cs typeface="Franklin Gothic Medium"/>
              </a:rPr>
              <a:t>Development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</a:t>
            </a:r>
            <a:r>
              <a:rPr sz="2050" i="1" spc="150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400" b="1" spc="-155" dirty="0">
                <a:latin typeface="Arial"/>
                <a:cs typeface="Arial"/>
              </a:rPr>
              <a:t>Prerequisites:</a:t>
            </a:r>
            <a:endParaRPr sz="24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535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15" dirty="0">
                <a:latin typeface="Franklin Gothic Medium"/>
                <a:cs typeface="Franklin Gothic Medium"/>
              </a:rPr>
              <a:t>Basic</a:t>
            </a:r>
            <a:r>
              <a:rPr sz="2200" spc="-20" dirty="0">
                <a:latin typeface="Franklin Gothic Medium"/>
                <a:cs typeface="Franklin Gothic Medium"/>
              </a:rPr>
              <a:t> </a:t>
            </a:r>
            <a:r>
              <a:rPr sz="2200" spc="-50" dirty="0">
                <a:latin typeface="Franklin Gothic Medium"/>
                <a:cs typeface="Franklin Gothic Medium"/>
              </a:rPr>
              <a:t>programming </a:t>
            </a:r>
            <a:r>
              <a:rPr sz="2200" spc="-25" dirty="0">
                <a:latin typeface="Franklin Gothic Medium"/>
                <a:cs typeface="Franklin Gothic Medium"/>
              </a:rPr>
              <a:t>Knowledge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337" y="1384749"/>
            <a:ext cx="680148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Software</a:t>
            </a:r>
            <a:r>
              <a:rPr spc="-204" dirty="0"/>
              <a:t> </a:t>
            </a:r>
            <a:r>
              <a:rPr dirty="0"/>
              <a:t>Engineering</a:t>
            </a:r>
            <a:r>
              <a:rPr spc="-60" dirty="0"/>
              <a:t> </a:t>
            </a:r>
            <a:r>
              <a:rPr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5989" y="2419483"/>
            <a:ext cx="4817110" cy="33813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</a:t>
            </a:r>
            <a:r>
              <a:rPr sz="2050" i="1" spc="52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In</a:t>
            </a:r>
            <a:r>
              <a:rPr sz="2400" spc="-15" dirty="0">
                <a:latin typeface="Franklin Gothic Medium"/>
                <a:cs typeface="Franklin Gothic Medium"/>
              </a:rPr>
              <a:t> this </a:t>
            </a:r>
            <a:r>
              <a:rPr sz="2400" dirty="0">
                <a:latin typeface="Franklin Gothic Medium"/>
                <a:cs typeface="Franklin Gothic Medium"/>
              </a:rPr>
              <a:t>course</a:t>
            </a:r>
            <a:r>
              <a:rPr sz="2400" spc="-15" dirty="0">
                <a:latin typeface="Franklin Gothic Medium"/>
                <a:cs typeface="Franklin Gothic Medium"/>
              </a:rPr>
              <a:t> </a:t>
            </a:r>
            <a:r>
              <a:rPr sz="2400" spc="-65" dirty="0">
                <a:latin typeface="Franklin Gothic Medium"/>
                <a:cs typeface="Franklin Gothic Medium"/>
              </a:rPr>
              <a:t>we</a:t>
            </a:r>
            <a:r>
              <a:rPr sz="2400" spc="-10" dirty="0">
                <a:latin typeface="Franklin Gothic Medium"/>
                <a:cs typeface="Franklin Gothic Medium"/>
              </a:rPr>
              <a:t> </a:t>
            </a:r>
            <a:r>
              <a:rPr sz="2400" spc="-15" dirty="0">
                <a:latin typeface="Franklin Gothic Medium"/>
                <a:cs typeface="Franklin Gothic Medium"/>
              </a:rPr>
              <a:t>are</a:t>
            </a:r>
            <a:r>
              <a:rPr sz="2400" spc="-10" dirty="0">
                <a:latin typeface="Franklin Gothic Medium"/>
                <a:cs typeface="Franklin Gothic Medium"/>
              </a:rPr>
              <a:t> </a:t>
            </a:r>
            <a:r>
              <a:rPr sz="2400" spc="-40" dirty="0">
                <a:latin typeface="Franklin Gothic Medium"/>
                <a:cs typeface="Franklin Gothic Medium"/>
              </a:rPr>
              <a:t>going</a:t>
            </a:r>
            <a:r>
              <a:rPr sz="2400" spc="-15" dirty="0">
                <a:latin typeface="Franklin Gothic Medium"/>
                <a:cs typeface="Franklin Gothic Medium"/>
              </a:rPr>
              <a:t> </a:t>
            </a:r>
            <a:r>
              <a:rPr sz="2400" spc="-40" dirty="0">
                <a:latin typeface="Franklin Gothic Medium"/>
                <a:cs typeface="Franklin Gothic Medium"/>
              </a:rPr>
              <a:t>to</a:t>
            </a:r>
            <a:r>
              <a:rPr sz="2400" spc="-30" dirty="0">
                <a:latin typeface="Franklin Gothic Medium"/>
                <a:cs typeface="Franklin Gothic Medium"/>
              </a:rPr>
              <a:t> </a:t>
            </a:r>
            <a:r>
              <a:rPr sz="2400" spc="-20" dirty="0">
                <a:latin typeface="Franklin Gothic Medium"/>
                <a:cs typeface="Franklin Gothic Medium"/>
              </a:rPr>
              <a:t>cover</a:t>
            </a:r>
            <a:endParaRPr sz="24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70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30" dirty="0">
                <a:latin typeface="Franklin Gothic Medium"/>
                <a:cs typeface="Franklin Gothic Medium"/>
              </a:rPr>
              <a:t>Software</a:t>
            </a:r>
            <a:r>
              <a:rPr sz="2200" spc="15" dirty="0">
                <a:latin typeface="Franklin Gothic Medium"/>
                <a:cs typeface="Franklin Gothic Medium"/>
              </a:rPr>
              <a:t> </a:t>
            </a:r>
            <a:r>
              <a:rPr sz="2200" spc="-25" dirty="0">
                <a:latin typeface="Franklin Gothic Medium"/>
                <a:cs typeface="Franklin Gothic Medium"/>
              </a:rPr>
              <a:t>Engineering</a:t>
            </a:r>
            <a:r>
              <a:rPr sz="2200" spc="20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Overview</a:t>
            </a:r>
            <a:endParaRPr sz="22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30" dirty="0">
                <a:latin typeface="Franklin Gothic Medium"/>
                <a:cs typeface="Franklin Gothic Medium"/>
              </a:rPr>
              <a:t>Software</a:t>
            </a:r>
            <a:r>
              <a:rPr sz="2200" spc="5" dirty="0">
                <a:latin typeface="Franklin Gothic Medium"/>
                <a:cs typeface="Franklin Gothic Medium"/>
              </a:rPr>
              <a:t> </a:t>
            </a:r>
            <a:r>
              <a:rPr sz="2200" spc="-35" dirty="0">
                <a:latin typeface="Franklin Gothic Medium"/>
                <a:cs typeface="Franklin Gothic Medium"/>
              </a:rPr>
              <a:t>Development</a:t>
            </a:r>
            <a:r>
              <a:rPr sz="2200" spc="20" dirty="0">
                <a:latin typeface="Franklin Gothic Medium"/>
                <a:cs typeface="Franklin Gothic Medium"/>
              </a:rPr>
              <a:t> </a:t>
            </a:r>
            <a:r>
              <a:rPr sz="2200" spc="-40" dirty="0">
                <a:latin typeface="Franklin Gothic Medium"/>
                <a:cs typeface="Franklin Gothic Medium"/>
              </a:rPr>
              <a:t>Life</a:t>
            </a:r>
            <a:r>
              <a:rPr sz="2200" spc="-15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Cycle</a:t>
            </a:r>
            <a:endParaRPr sz="22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55" dirty="0">
                <a:latin typeface="Franklin Gothic Medium"/>
                <a:cs typeface="Franklin Gothic Medium"/>
              </a:rPr>
              <a:t>Agile</a:t>
            </a:r>
            <a:r>
              <a:rPr sz="2200" spc="-30" dirty="0">
                <a:latin typeface="Franklin Gothic Medium"/>
                <a:cs typeface="Franklin Gothic Medium"/>
              </a:rPr>
              <a:t> </a:t>
            </a:r>
            <a:r>
              <a:rPr sz="2200" spc="-40" dirty="0">
                <a:latin typeface="Franklin Gothic Medium"/>
                <a:cs typeface="Franklin Gothic Medium"/>
              </a:rPr>
              <a:t>Development</a:t>
            </a:r>
            <a:endParaRPr sz="22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35" dirty="0">
                <a:latin typeface="Franklin Gothic Medium"/>
                <a:cs typeface="Franklin Gothic Medium"/>
              </a:rPr>
              <a:t>Requirements</a:t>
            </a:r>
            <a:r>
              <a:rPr sz="2200" spc="15" dirty="0">
                <a:latin typeface="Franklin Gothic Medium"/>
                <a:cs typeface="Franklin Gothic Medium"/>
              </a:rPr>
              <a:t> </a:t>
            </a:r>
            <a:r>
              <a:rPr sz="2200" spc="-25" dirty="0">
                <a:latin typeface="Franklin Gothic Medium"/>
                <a:cs typeface="Franklin Gothic Medium"/>
              </a:rPr>
              <a:t>Engineering</a:t>
            </a:r>
            <a:endParaRPr sz="22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60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25" dirty="0">
                <a:latin typeface="Franklin Gothic Medium"/>
                <a:cs typeface="Franklin Gothic Medium"/>
              </a:rPr>
              <a:t>Modelling</a:t>
            </a:r>
            <a:r>
              <a:rPr sz="2200" spc="-30" dirty="0">
                <a:latin typeface="Franklin Gothic Medium"/>
                <a:cs typeface="Franklin Gothic Medium"/>
              </a:rPr>
              <a:t> </a:t>
            </a:r>
            <a:r>
              <a:rPr sz="2200" spc="-40" dirty="0">
                <a:latin typeface="Franklin Gothic Medium"/>
                <a:cs typeface="Franklin Gothic Medium"/>
              </a:rPr>
              <a:t>with</a:t>
            </a:r>
            <a:r>
              <a:rPr sz="2200" spc="-25" dirty="0">
                <a:latin typeface="Franklin Gothic Medium"/>
                <a:cs typeface="Franklin Gothic Medium"/>
              </a:rPr>
              <a:t> </a:t>
            </a:r>
            <a:r>
              <a:rPr sz="2200" spc="5" dirty="0">
                <a:latin typeface="Franklin Gothic Medium"/>
                <a:cs typeface="Franklin Gothic Medium"/>
              </a:rPr>
              <a:t>UML</a:t>
            </a:r>
            <a:endParaRPr sz="22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15" dirty="0">
                <a:latin typeface="Franklin Gothic Medium"/>
                <a:cs typeface="Franklin Gothic Medium"/>
              </a:rPr>
              <a:t>Structured</a:t>
            </a:r>
            <a:r>
              <a:rPr sz="2200" spc="10" dirty="0">
                <a:latin typeface="Franklin Gothic Medium"/>
                <a:cs typeface="Franklin Gothic Medium"/>
              </a:rPr>
              <a:t> </a:t>
            </a:r>
            <a:r>
              <a:rPr sz="2200" spc="-25" dirty="0">
                <a:latin typeface="Franklin Gothic Medium"/>
                <a:cs typeface="Franklin Gothic Medium"/>
              </a:rPr>
              <a:t>Coding</a:t>
            </a:r>
            <a:r>
              <a:rPr sz="2200" spc="5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Techniques</a:t>
            </a:r>
            <a:endParaRPr sz="22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30" dirty="0">
                <a:latin typeface="Franklin Gothic Medium"/>
                <a:cs typeface="Franklin Gothic Medium"/>
              </a:rPr>
              <a:t>Software</a:t>
            </a:r>
            <a:r>
              <a:rPr sz="2200" spc="5" dirty="0">
                <a:latin typeface="Franklin Gothic Medium"/>
                <a:cs typeface="Franklin Gothic Medium"/>
              </a:rPr>
              <a:t> </a:t>
            </a:r>
            <a:r>
              <a:rPr sz="2200" spc="-45" dirty="0">
                <a:latin typeface="Franklin Gothic Medium"/>
                <a:cs typeface="Franklin Gothic Medium"/>
              </a:rPr>
              <a:t>Testing</a:t>
            </a:r>
            <a:r>
              <a:rPr sz="2200" spc="-10" dirty="0">
                <a:latin typeface="Franklin Gothic Medium"/>
                <a:cs typeface="Franklin Gothic Medium"/>
              </a:rPr>
              <a:t> </a:t>
            </a:r>
            <a:r>
              <a:rPr sz="2200" spc="-25" dirty="0">
                <a:latin typeface="Franklin Gothic Medium"/>
                <a:cs typeface="Franklin Gothic Medium"/>
              </a:rPr>
              <a:t>Overview</a:t>
            </a:r>
            <a:endParaRPr sz="2200">
              <a:latin typeface="Franklin Gothic Medium"/>
              <a:cs typeface="Franklin Gothic Medium"/>
            </a:endParaRPr>
          </a:p>
          <a:p>
            <a:pPr marL="378460">
              <a:lnSpc>
                <a:spcPct val="100000"/>
              </a:lnSpc>
              <a:spcBef>
                <a:spcPts val="265"/>
              </a:spcBef>
              <a:tabLst>
                <a:tab pos="65214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30" dirty="0">
                <a:latin typeface="Franklin Gothic Medium"/>
                <a:cs typeface="Franklin Gothic Medium"/>
              </a:rPr>
              <a:t>Software</a:t>
            </a:r>
            <a:r>
              <a:rPr sz="2200" spc="-5" dirty="0">
                <a:latin typeface="Franklin Gothic Medium"/>
                <a:cs typeface="Franklin Gothic Medium"/>
              </a:rPr>
              <a:t> </a:t>
            </a:r>
            <a:r>
              <a:rPr sz="2200" spc="-20" dirty="0">
                <a:latin typeface="Franklin Gothic Medium"/>
                <a:cs typeface="Franklin Gothic Medium"/>
              </a:rPr>
              <a:t>Maintenance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534" y="1384749"/>
            <a:ext cx="26403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0" dirty="0"/>
              <a:t>T</a:t>
            </a:r>
            <a:r>
              <a:rPr dirty="0"/>
              <a:t>e</a:t>
            </a:r>
            <a:r>
              <a:rPr spc="-50" dirty="0"/>
              <a:t>x</a:t>
            </a:r>
            <a:r>
              <a:rPr dirty="0"/>
              <a:t>t</a:t>
            </a:r>
            <a:r>
              <a:rPr spc="-105" dirty="0"/>
              <a:t> </a:t>
            </a:r>
            <a:r>
              <a:rPr spc="10" dirty="0"/>
              <a:t>B</a:t>
            </a:r>
            <a:r>
              <a:rPr spc="-5" dirty="0"/>
              <a:t>oo</a:t>
            </a:r>
            <a:r>
              <a:rPr spc="-25" dirty="0"/>
              <a:t>k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5989" y="2494309"/>
            <a:ext cx="1619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9535" algn="l"/>
              </a:tabLst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 </a:t>
            </a:r>
            <a:r>
              <a:rPr sz="2050" i="1" spc="8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400" spc="-110" dirty="0">
                <a:latin typeface="Franklin Gothic Medium"/>
                <a:cs typeface="Franklin Gothic Medium"/>
              </a:rPr>
              <a:t>R</a:t>
            </a:r>
            <a:r>
              <a:rPr sz="2400" spc="-25" dirty="0">
                <a:latin typeface="Franklin Gothic Medium"/>
                <a:cs typeface="Franklin Gothic Medium"/>
              </a:rPr>
              <a:t>o</a:t>
            </a:r>
            <a:r>
              <a:rPr sz="2400" spc="-70" dirty="0">
                <a:latin typeface="Franklin Gothic Medium"/>
                <a:cs typeface="Franklin Gothic Medium"/>
              </a:rPr>
              <a:t>g</a:t>
            </a:r>
            <a:r>
              <a:rPr sz="2400" spc="-15" dirty="0">
                <a:latin typeface="Franklin Gothic Medium"/>
                <a:cs typeface="Franklin Gothic Medium"/>
              </a:rPr>
              <a:t>e</a:t>
            </a:r>
            <a:r>
              <a:rPr sz="2400" spc="-5" dirty="0">
                <a:latin typeface="Franklin Gothic Medium"/>
                <a:cs typeface="Franklin Gothic Medium"/>
              </a:rPr>
              <a:t>r</a:t>
            </a:r>
            <a:r>
              <a:rPr sz="2400" dirty="0">
                <a:latin typeface="Franklin Gothic Medium"/>
                <a:cs typeface="Franklin Gothic Medium"/>
              </a:rPr>
              <a:t>	</a:t>
            </a:r>
            <a:r>
              <a:rPr sz="2400" spc="-30" dirty="0">
                <a:latin typeface="Franklin Gothic Medium"/>
                <a:cs typeface="Franklin Gothic Medium"/>
              </a:rPr>
              <a:t>S</a:t>
            </a:r>
            <a:r>
              <a:rPr sz="2400" spc="20" dirty="0">
                <a:latin typeface="Franklin Gothic Medium"/>
                <a:cs typeface="Franklin Gothic Medium"/>
              </a:rPr>
              <a:t>,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3164" y="2494303"/>
            <a:ext cx="4121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3375" algn="l"/>
                <a:tab pos="3444240" algn="l"/>
                <a:tab pos="3943985" algn="l"/>
              </a:tabLst>
            </a:pPr>
            <a:r>
              <a:rPr sz="2400" spc="55" dirty="0">
                <a:latin typeface="Franklin Gothic Medium"/>
                <a:cs typeface="Franklin Gothic Medium"/>
              </a:rPr>
              <a:t>“</a:t>
            </a:r>
            <a:r>
              <a:rPr sz="2400" spc="-5" dirty="0">
                <a:latin typeface="Franklin Gothic Medium"/>
                <a:cs typeface="Franklin Gothic Medium"/>
              </a:rPr>
              <a:t>S</a:t>
            </a:r>
            <a:r>
              <a:rPr sz="2400" spc="-25" dirty="0">
                <a:latin typeface="Franklin Gothic Medium"/>
                <a:cs typeface="Franklin Gothic Medium"/>
              </a:rPr>
              <a:t>o</a:t>
            </a:r>
            <a:r>
              <a:rPr sz="2400" spc="30" dirty="0">
                <a:latin typeface="Franklin Gothic Medium"/>
                <a:cs typeface="Franklin Gothic Medium"/>
              </a:rPr>
              <a:t>f</a:t>
            </a:r>
            <a:r>
              <a:rPr sz="2400" spc="-35" dirty="0">
                <a:latin typeface="Franklin Gothic Medium"/>
                <a:cs typeface="Franklin Gothic Medium"/>
              </a:rPr>
              <a:t>t</a:t>
            </a:r>
            <a:r>
              <a:rPr sz="2400" spc="-114" dirty="0">
                <a:latin typeface="Franklin Gothic Medium"/>
                <a:cs typeface="Franklin Gothic Medium"/>
              </a:rPr>
              <a:t>w</a:t>
            </a:r>
            <a:r>
              <a:rPr sz="2400" spc="-5" dirty="0">
                <a:latin typeface="Franklin Gothic Medium"/>
                <a:cs typeface="Franklin Gothic Medium"/>
              </a:rPr>
              <a:t>ar</a:t>
            </a:r>
            <a:r>
              <a:rPr sz="2400" spc="-10" dirty="0">
                <a:latin typeface="Franklin Gothic Medium"/>
                <a:cs typeface="Franklin Gothic Medium"/>
              </a:rPr>
              <a:t>e</a:t>
            </a:r>
            <a:r>
              <a:rPr sz="2400" dirty="0">
                <a:latin typeface="Franklin Gothic Medium"/>
                <a:cs typeface="Franklin Gothic Medium"/>
              </a:rPr>
              <a:t>	</a:t>
            </a:r>
            <a:r>
              <a:rPr sz="2400" spc="30" dirty="0">
                <a:latin typeface="Franklin Gothic Medium"/>
                <a:cs typeface="Franklin Gothic Medium"/>
              </a:rPr>
              <a:t>E</a:t>
            </a:r>
            <a:r>
              <a:rPr sz="2400" spc="-5" dirty="0">
                <a:latin typeface="Franklin Gothic Medium"/>
                <a:cs typeface="Franklin Gothic Medium"/>
              </a:rPr>
              <a:t>n</a:t>
            </a:r>
            <a:r>
              <a:rPr sz="2400" spc="-70" dirty="0">
                <a:latin typeface="Franklin Gothic Medium"/>
                <a:cs typeface="Franklin Gothic Medium"/>
              </a:rPr>
              <a:t>g</a:t>
            </a:r>
            <a:r>
              <a:rPr sz="2400" spc="-40" dirty="0">
                <a:latin typeface="Franklin Gothic Medium"/>
                <a:cs typeface="Franklin Gothic Medium"/>
              </a:rPr>
              <a:t>i</a:t>
            </a:r>
            <a:r>
              <a:rPr sz="2400" spc="-5" dirty="0">
                <a:latin typeface="Franklin Gothic Medium"/>
                <a:cs typeface="Franklin Gothic Medium"/>
              </a:rPr>
              <a:t>n</a:t>
            </a:r>
            <a:r>
              <a:rPr sz="2400" spc="-15" dirty="0">
                <a:latin typeface="Franklin Gothic Medium"/>
                <a:cs typeface="Franklin Gothic Medium"/>
              </a:rPr>
              <a:t>ee</a:t>
            </a:r>
            <a:r>
              <a:rPr sz="2400" spc="-5" dirty="0">
                <a:latin typeface="Franklin Gothic Medium"/>
                <a:cs typeface="Franklin Gothic Medium"/>
              </a:rPr>
              <a:t>r</a:t>
            </a:r>
            <a:r>
              <a:rPr sz="2400" spc="-40" dirty="0">
                <a:latin typeface="Franklin Gothic Medium"/>
                <a:cs typeface="Franklin Gothic Medium"/>
              </a:rPr>
              <a:t>i</a:t>
            </a:r>
            <a:r>
              <a:rPr sz="2400" spc="-5" dirty="0">
                <a:latin typeface="Franklin Gothic Medium"/>
                <a:cs typeface="Franklin Gothic Medium"/>
              </a:rPr>
              <a:t>n</a:t>
            </a:r>
            <a:r>
              <a:rPr sz="2400" spc="-65" dirty="0">
                <a:latin typeface="Franklin Gothic Medium"/>
                <a:cs typeface="Franklin Gothic Medium"/>
              </a:rPr>
              <a:t>g</a:t>
            </a:r>
            <a:r>
              <a:rPr sz="2400" dirty="0">
                <a:latin typeface="Franklin Gothic Medium"/>
                <a:cs typeface="Franklin Gothic Medium"/>
              </a:rPr>
              <a:t>	–	</a:t>
            </a:r>
            <a:r>
              <a:rPr sz="2400" spc="-165" dirty="0"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100"/>
              </a:spcBef>
              <a:tabLst>
                <a:tab pos="2209800" algn="l"/>
                <a:tab pos="3837304" algn="l"/>
                <a:tab pos="5069205" algn="l"/>
              </a:tabLst>
            </a:pPr>
            <a:r>
              <a:rPr spc="-100" dirty="0"/>
              <a:t>P</a:t>
            </a:r>
            <a:r>
              <a:rPr spc="-5" dirty="0"/>
              <a:t>r</a:t>
            </a:r>
            <a:r>
              <a:rPr spc="-30" dirty="0"/>
              <a:t>a</a:t>
            </a:r>
            <a:r>
              <a:rPr spc="-15" dirty="0"/>
              <a:t>c</a:t>
            </a:r>
            <a:r>
              <a:rPr spc="-35" dirty="0"/>
              <a:t>t</a:t>
            </a:r>
            <a:r>
              <a:rPr spc="-40" dirty="0"/>
              <a:t>i</a:t>
            </a:r>
            <a:r>
              <a:rPr spc="-35" dirty="0"/>
              <a:t>t</a:t>
            </a:r>
            <a:r>
              <a:rPr spc="-4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  <a:r>
              <a:rPr spc="-15" dirty="0"/>
              <a:t>e</a:t>
            </a:r>
            <a:r>
              <a:rPr spc="-5" dirty="0"/>
              <a:t>r’</a:t>
            </a:r>
            <a:r>
              <a:rPr spc="20" dirty="0"/>
              <a:t>s</a:t>
            </a:r>
            <a:r>
              <a:rPr dirty="0"/>
              <a:t>	</a:t>
            </a:r>
            <a:r>
              <a:rPr spc="-180" dirty="0"/>
              <a:t>A</a:t>
            </a:r>
            <a:r>
              <a:rPr spc="-5" dirty="0"/>
              <a:t>p</a:t>
            </a:r>
            <a:r>
              <a:rPr spc="-25" dirty="0"/>
              <a:t>p</a:t>
            </a:r>
            <a:r>
              <a:rPr spc="-55" dirty="0"/>
              <a:t>r</a:t>
            </a:r>
            <a:r>
              <a:rPr spc="-25" dirty="0"/>
              <a:t>o</a:t>
            </a:r>
            <a:r>
              <a:rPr spc="-30" dirty="0"/>
              <a:t>a</a:t>
            </a:r>
            <a:r>
              <a:rPr spc="10" dirty="0"/>
              <a:t>c</a:t>
            </a:r>
            <a:r>
              <a:rPr spc="-10" dirty="0"/>
              <a:t>h</a:t>
            </a:r>
            <a:r>
              <a:rPr spc="55" dirty="0"/>
              <a:t>”</a:t>
            </a:r>
            <a:r>
              <a:rPr spc="20" dirty="0"/>
              <a:t>,</a:t>
            </a:r>
            <a:r>
              <a:rPr dirty="0"/>
              <a:t>	</a:t>
            </a:r>
            <a:r>
              <a:rPr spc="30" dirty="0"/>
              <a:t>s</a:t>
            </a:r>
            <a:r>
              <a:rPr spc="-60" dirty="0"/>
              <a:t>e</a:t>
            </a:r>
            <a:r>
              <a:rPr spc="-15" dirty="0"/>
              <a:t>ve</a:t>
            </a:r>
            <a:r>
              <a:rPr spc="-30" dirty="0"/>
              <a:t>n</a:t>
            </a:r>
            <a:r>
              <a:rPr spc="-35" dirty="0"/>
              <a:t>t</a:t>
            </a:r>
            <a:r>
              <a:rPr spc="-5" dirty="0"/>
              <a:t>h</a:t>
            </a:r>
            <a:r>
              <a:rPr dirty="0"/>
              <a:t>	</a:t>
            </a:r>
            <a:r>
              <a:rPr spc="-15" dirty="0"/>
              <a:t>e</a:t>
            </a:r>
            <a:r>
              <a:rPr dirty="0"/>
              <a:t>d</a:t>
            </a:r>
            <a:r>
              <a:rPr spc="-40" dirty="0"/>
              <a:t>i</a:t>
            </a:r>
            <a:r>
              <a:rPr spc="-35" dirty="0"/>
              <a:t>t</a:t>
            </a:r>
            <a:r>
              <a:rPr spc="-4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  <a:r>
              <a:rPr spc="20" dirty="0"/>
              <a:t>,  </a:t>
            </a:r>
            <a:r>
              <a:rPr spc="-25" dirty="0"/>
              <a:t>Pressman,</a:t>
            </a:r>
            <a:r>
              <a:rPr spc="-30" dirty="0"/>
              <a:t> </a:t>
            </a:r>
            <a:r>
              <a:rPr spc="-35" dirty="0"/>
              <a:t>2010.</a:t>
            </a:r>
          </a:p>
          <a:p>
            <a:pPr marL="286385" marR="7620" indent="-274320">
              <a:lnSpc>
                <a:spcPct val="100000"/>
              </a:lnSpc>
              <a:spcBef>
                <a:spcPts val="575"/>
              </a:spcBef>
              <a:tabLst>
                <a:tab pos="1518285" algn="l"/>
                <a:tab pos="3060065" algn="l"/>
                <a:tab pos="4507865" algn="l"/>
              </a:tabLst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 </a:t>
            </a:r>
            <a:r>
              <a:rPr sz="2050" i="1" spc="8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pc="-150" dirty="0"/>
              <a:t>P</a:t>
            </a:r>
            <a:r>
              <a:rPr spc="-15" dirty="0"/>
              <a:t>e</a:t>
            </a:r>
            <a:r>
              <a:rPr spc="-30" dirty="0"/>
              <a:t>a</a:t>
            </a:r>
            <a:r>
              <a:rPr spc="20" dirty="0"/>
              <a:t>r</a:t>
            </a:r>
            <a:r>
              <a:rPr spc="30" dirty="0"/>
              <a:t>s</a:t>
            </a:r>
            <a:r>
              <a:rPr spc="-25" dirty="0"/>
              <a:t>o</a:t>
            </a:r>
            <a:r>
              <a:rPr dirty="0"/>
              <a:t>n	</a:t>
            </a:r>
            <a:r>
              <a:rPr spc="30" dirty="0"/>
              <a:t>E</a:t>
            </a:r>
            <a:r>
              <a:rPr dirty="0"/>
              <a:t>d</a:t>
            </a:r>
            <a:r>
              <a:rPr spc="-5" dirty="0"/>
              <a:t>u</a:t>
            </a:r>
            <a:r>
              <a:rPr spc="-15" dirty="0"/>
              <a:t>c</a:t>
            </a:r>
            <a:r>
              <a:rPr spc="-5" dirty="0"/>
              <a:t>a</a:t>
            </a:r>
            <a:r>
              <a:rPr spc="-35" dirty="0"/>
              <a:t>t</a:t>
            </a:r>
            <a:r>
              <a:rPr spc="-4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  <a:r>
              <a:rPr spc="20" dirty="0"/>
              <a:t>,</a:t>
            </a:r>
            <a:r>
              <a:rPr dirty="0"/>
              <a:t>	</a:t>
            </a:r>
            <a:r>
              <a:rPr spc="55" dirty="0"/>
              <a:t>“</a:t>
            </a:r>
            <a:r>
              <a:rPr spc="-5" dirty="0"/>
              <a:t>S</a:t>
            </a:r>
            <a:r>
              <a:rPr spc="-25" dirty="0"/>
              <a:t>o</a:t>
            </a:r>
            <a:r>
              <a:rPr spc="30" dirty="0"/>
              <a:t>f</a:t>
            </a:r>
            <a:r>
              <a:rPr spc="-35" dirty="0"/>
              <a:t>t</a:t>
            </a:r>
            <a:r>
              <a:rPr spc="-114" dirty="0"/>
              <a:t>w</a:t>
            </a:r>
            <a:r>
              <a:rPr spc="-5" dirty="0"/>
              <a:t>ar</a:t>
            </a:r>
            <a:r>
              <a:rPr spc="-10" dirty="0"/>
              <a:t>e</a:t>
            </a:r>
            <a:r>
              <a:rPr dirty="0"/>
              <a:t>	</a:t>
            </a:r>
            <a:r>
              <a:rPr spc="30" dirty="0"/>
              <a:t>E</a:t>
            </a:r>
            <a:r>
              <a:rPr spc="-5" dirty="0"/>
              <a:t>n</a:t>
            </a:r>
            <a:r>
              <a:rPr spc="-95" dirty="0"/>
              <a:t>g</a:t>
            </a:r>
            <a:r>
              <a:rPr spc="-40" dirty="0"/>
              <a:t>i</a:t>
            </a:r>
            <a:r>
              <a:rPr spc="-5" dirty="0"/>
              <a:t>n</a:t>
            </a:r>
            <a:r>
              <a:rPr spc="-15" dirty="0"/>
              <a:t>ee</a:t>
            </a:r>
            <a:r>
              <a:rPr spc="-5" dirty="0"/>
              <a:t>r</a:t>
            </a:r>
            <a:r>
              <a:rPr spc="-40" dirty="0"/>
              <a:t>i</a:t>
            </a:r>
            <a:r>
              <a:rPr spc="-5" dirty="0"/>
              <a:t>n</a:t>
            </a:r>
            <a:r>
              <a:rPr spc="-45" dirty="0"/>
              <a:t>g  </a:t>
            </a:r>
            <a:r>
              <a:rPr spc="-60" dirty="0"/>
              <a:t>by</a:t>
            </a:r>
            <a:r>
              <a:rPr spc="10" dirty="0"/>
              <a:t> </a:t>
            </a:r>
            <a:r>
              <a:rPr spc="-25" dirty="0"/>
              <a:t>Ian</a:t>
            </a:r>
            <a:r>
              <a:rPr spc="-5" dirty="0"/>
              <a:t> </a:t>
            </a:r>
            <a:r>
              <a:rPr spc="-25" dirty="0"/>
              <a:t>Sommerville”,</a:t>
            </a:r>
            <a:r>
              <a:rPr spc="-50" dirty="0"/>
              <a:t> </a:t>
            </a:r>
            <a:r>
              <a:rPr spc="-10" dirty="0"/>
              <a:t>9th</a:t>
            </a:r>
            <a:r>
              <a:rPr spc="-5" dirty="0"/>
              <a:t> </a:t>
            </a:r>
            <a:r>
              <a:rPr spc="-20" dirty="0"/>
              <a:t>edition,</a:t>
            </a:r>
            <a:r>
              <a:rPr dirty="0"/>
              <a:t> </a:t>
            </a:r>
            <a:r>
              <a:rPr spc="-35" dirty="0"/>
              <a:t>2010.</a:t>
            </a:r>
            <a:endParaRPr sz="2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5" dirty="0">
                <a:solidFill>
                  <a:srgbClr val="AA2A1D"/>
                </a:solidFill>
                <a:latin typeface="Cambria"/>
                <a:cs typeface="Cambria"/>
              </a:rPr>
              <a:t>O </a:t>
            </a:r>
            <a:r>
              <a:rPr sz="2050" i="1" spc="8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pc="-110" dirty="0"/>
              <a:t>R</a:t>
            </a:r>
            <a:r>
              <a:rPr spc="-25" dirty="0"/>
              <a:t>o</a:t>
            </a:r>
            <a:r>
              <a:rPr spc="5" dirty="0"/>
              <a:t>f</a:t>
            </a:r>
            <a:r>
              <a:rPr spc="-20" dirty="0"/>
              <a:t>f</a:t>
            </a:r>
            <a:r>
              <a:rPr spc="20" dirty="0"/>
              <a:t>:</a:t>
            </a:r>
            <a:r>
              <a:rPr dirty="0"/>
              <a:t> </a:t>
            </a:r>
            <a:r>
              <a:rPr spc="10" dirty="0"/>
              <a:t>U</a:t>
            </a:r>
            <a:r>
              <a:rPr spc="40" dirty="0"/>
              <a:t>M</a:t>
            </a:r>
            <a:r>
              <a:rPr spc="-50" dirty="0"/>
              <a:t>L</a:t>
            </a:r>
            <a:r>
              <a:rPr spc="20" dirty="0"/>
              <a:t>:</a:t>
            </a:r>
            <a:r>
              <a:rPr dirty="0"/>
              <a:t> </a:t>
            </a:r>
            <a:r>
              <a:rPr spc="-165" dirty="0"/>
              <a:t>A</a:t>
            </a:r>
            <a:r>
              <a:rPr spc="10" dirty="0"/>
              <a:t> </a:t>
            </a:r>
            <a:r>
              <a:rPr spc="-25" dirty="0"/>
              <a:t>B</a:t>
            </a:r>
            <a:r>
              <a:rPr spc="-15" dirty="0"/>
              <a:t>e</a:t>
            </a:r>
            <a:r>
              <a:rPr spc="-45" dirty="0"/>
              <a:t>g</a:t>
            </a:r>
            <a:r>
              <a:rPr spc="-40" dirty="0"/>
              <a:t>i</a:t>
            </a:r>
            <a:r>
              <a:rPr spc="-5" dirty="0"/>
              <a:t>n</a:t>
            </a:r>
            <a:r>
              <a:rPr spc="-30" dirty="0"/>
              <a:t>n</a:t>
            </a:r>
            <a:r>
              <a:rPr spc="-15" dirty="0"/>
              <a:t>e</a:t>
            </a:r>
            <a:r>
              <a:rPr spc="-5" dirty="0"/>
              <a:t>r</a:t>
            </a:r>
            <a:r>
              <a:rPr spc="20" dirty="0"/>
              <a:t>’s</a:t>
            </a:r>
            <a:r>
              <a:rPr spc="10" dirty="0"/>
              <a:t> </a:t>
            </a:r>
            <a:r>
              <a:rPr spc="15" dirty="0"/>
              <a:t>G</a:t>
            </a:r>
            <a:r>
              <a:rPr spc="-30" dirty="0"/>
              <a:t>u</a:t>
            </a:r>
            <a:r>
              <a:rPr spc="-40" dirty="0"/>
              <a:t>i</a:t>
            </a:r>
            <a:r>
              <a:rPr dirty="0"/>
              <a:t>d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10" dirty="0"/>
              <a:t>T</a:t>
            </a:r>
            <a:r>
              <a:rPr spc="15" dirty="0"/>
              <a:t>M</a:t>
            </a:r>
            <a:r>
              <a:rPr dirty="0"/>
              <a:t>H</a:t>
            </a:r>
            <a:endParaRPr sz="2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R</a:t>
            </a:r>
            <a:r>
              <a:rPr dirty="0"/>
              <a:t>e</a:t>
            </a:r>
            <a:r>
              <a:rPr spc="-45" dirty="0"/>
              <a:t>f</a:t>
            </a:r>
            <a:r>
              <a:rPr dirty="0"/>
              <a:t>e</a:t>
            </a:r>
            <a:r>
              <a:rPr spc="-60" dirty="0"/>
              <a:t>r</a:t>
            </a:r>
            <a:r>
              <a:rPr dirty="0"/>
              <a:t>e</a:t>
            </a:r>
            <a:r>
              <a:rPr spc="-10" dirty="0"/>
              <a:t>n</a:t>
            </a:r>
            <a:r>
              <a:rPr spc="-95" dirty="0"/>
              <a:t>c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5987" y="2428771"/>
            <a:ext cx="6040120" cy="33108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6985" indent="-274955" algn="just">
              <a:lnSpc>
                <a:spcPct val="80000"/>
              </a:lnSpc>
              <a:spcBef>
                <a:spcPts val="620"/>
              </a:spcBef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</a:t>
            </a:r>
            <a:r>
              <a:rPr sz="1850" i="1" spc="-7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200" spc="-5" dirty="0">
                <a:latin typeface="Franklin Gothic Medium"/>
                <a:cs typeface="Franklin Gothic Medium"/>
              </a:rPr>
              <a:t>Hans </a:t>
            </a:r>
            <a:r>
              <a:rPr sz="2200" spc="-45" dirty="0">
                <a:latin typeface="Franklin Gothic Medium"/>
                <a:cs typeface="Franklin Gothic Medium"/>
              </a:rPr>
              <a:t>Van </a:t>
            </a:r>
            <a:r>
              <a:rPr sz="2200" spc="-25" dirty="0">
                <a:latin typeface="Franklin Gothic Medium"/>
                <a:cs typeface="Franklin Gothic Medium"/>
              </a:rPr>
              <a:t>Vliet, </a:t>
            </a:r>
            <a:r>
              <a:rPr sz="2200" spc="-15" dirty="0">
                <a:latin typeface="Franklin Gothic Medium"/>
                <a:cs typeface="Franklin Gothic Medium"/>
              </a:rPr>
              <a:t>“Software </a:t>
            </a:r>
            <a:r>
              <a:rPr sz="2200" spc="-20" dirty="0">
                <a:latin typeface="Franklin Gothic Medium"/>
                <a:cs typeface="Franklin Gothic Medium"/>
              </a:rPr>
              <a:t>Engineering: </a:t>
            </a:r>
            <a:r>
              <a:rPr sz="2200" spc="-25" dirty="0">
                <a:latin typeface="Franklin Gothic Medium"/>
                <a:cs typeface="Franklin Gothic Medium"/>
              </a:rPr>
              <a:t>Principles </a:t>
            </a:r>
            <a:r>
              <a:rPr sz="2200" spc="-535" dirty="0">
                <a:latin typeface="Franklin Gothic Medium"/>
                <a:cs typeface="Franklin Gothic Medium"/>
              </a:rPr>
              <a:t> </a:t>
            </a:r>
            <a:r>
              <a:rPr sz="2200" spc="-15" dirty="0">
                <a:latin typeface="Franklin Gothic Medium"/>
                <a:cs typeface="Franklin Gothic Medium"/>
              </a:rPr>
              <a:t>and</a:t>
            </a:r>
            <a:r>
              <a:rPr sz="2200" spc="-5" dirty="0">
                <a:latin typeface="Franklin Gothic Medium"/>
                <a:cs typeface="Franklin Gothic Medium"/>
              </a:rPr>
              <a:t> </a:t>
            </a:r>
            <a:r>
              <a:rPr sz="2200" spc="-15" dirty="0">
                <a:latin typeface="Franklin Gothic Medium"/>
                <a:cs typeface="Franklin Gothic Medium"/>
              </a:rPr>
              <a:t>Practices”,</a:t>
            </a:r>
            <a:r>
              <a:rPr sz="2200" spc="20" dirty="0">
                <a:latin typeface="Franklin Gothic Medium"/>
                <a:cs typeface="Franklin Gothic Medium"/>
              </a:rPr>
              <a:t> </a:t>
            </a:r>
            <a:r>
              <a:rPr sz="2200" spc="-5" dirty="0">
                <a:latin typeface="Franklin Gothic Medium"/>
                <a:cs typeface="Franklin Gothic Medium"/>
              </a:rPr>
              <a:t>2008.</a:t>
            </a:r>
            <a:endParaRPr sz="2200">
              <a:latin typeface="Franklin Gothic Medium"/>
              <a:cs typeface="Franklin Gothic Medium"/>
            </a:endParaRPr>
          </a:p>
          <a:p>
            <a:pPr marL="287020" marR="7620" indent="-274955" algn="just">
              <a:lnSpc>
                <a:spcPct val="80000"/>
              </a:lnSpc>
              <a:spcBef>
                <a:spcPts val="530"/>
              </a:spcBef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</a:t>
            </a:r>
            <a:r>
              <a:rPr sz="1850" i="1" spc="-7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Richard</a:t>
            </a:r>
            <a:r>
              <a:rPr sz="2200" spc="495" dirty="0">
                <a:latin typeface="Franklin Gothic Medium"/>
                <a:cs typeface="Franklin Gothic Medium"/>
              </a:rPr>
              <a:t> </a:t>
            </a:r>
            <a:r>
              <a:rPr sz="2200" spc="-45" dirty="0">
                <a:latin typeface="Franklin Gothic Medium"/>
                <a:cs typeface="Franklin Gothic Medium"/>
              </a:rPr>
              <a:t>Fairley,</a:t>
            </a:r>
            <a:r>
              <a:rPr sz="2200" spc="-40" dirty="0">
                <a:latin typeface="Franklin Gothic Medium"/>
                <a:cs typeface="Franklin Gothic Medium"/>
              </a:rPr>
              <a:t> </a:t>
            </a:r>
            <a:r>
              <a:rPr sz="2200" spc="-15" dirty="0">
                <a:latin typeface="Franklin Gothic Medium"/>
                <a:cs typeface="Franklin Gothic Medium"/>
              </a:rPr>
              <a:t>“Software</a:t>
            </a:r>
            <a:r>
              <a:rPr sz="2200" spc="525" dirty="0">
                <a:latin typeface="Franklin Gothic Medium"/>
                <a:cs typeface="Franklin Gothic Medium"/>
              </a:rPr>
              <a:t> </a:t>
            </a:r>
            <a:r>
              <a:rPr sz="2200" spc="-25" dirty="0">
                <a:latin typeface="Franklin Gothic Medium"/>
                <a:cs typeface="Franklin Gothic Medium"/>
              </a:rPr>
              <a:t>Engineering </a:t>
            </a:r>
            <a:r>
              <a:rPr sz="2200" spc="-20" dirty="0">
                <a:latin typeface="Franklin Gothic Medium"/>
                <a:cs typeface="Franklin Gothic Medium"/>
              </a:rPr>
              <a:t> </a:t>
            </a:r>
            <a:r>
              <a:rPr sz="2200" spc="-5" dirty="0">
                <a:latin typeface="Franklin Gothic Medium"/>
                <a:cs typeface="Franklin Gothic Medium"/>
              </a:rPr>
              <a:t>Concepts”,</a:t>
            </a:r>
            <a:r>
              <a:rPr sz="2200" spc="15" dirty="0">
                <a:latin typeface="Franklin Gothic Medium"/>
                <a:cs typeface="Franklin Gothic Medium"/>
              </a:rPr>
              <a:t> </a:t>
            </a:r>
            <a:r>
              <a:rPr sz="2200" spc="-5" dirty="0">
                <a:latin typeface="Franklin Gothic Medium"/>
                <a:cs typeface="Franklin Gothic Medium"/>
              </a:rPr>
              <a:t>2008.</a:t>
            </a:r>
            <a:endParaRPr sz="2200">
              <a:latin typeface="Franklin Gothic Medium"/>
              <a:cs typeface="Franklin Gothic Medium"/>
            </a:endParaRPr>
          </a:p>
          <a:p>
            <a:pPr marL="287020" marR="5080" indent="-274955" algn="just">
              <a:lnSpc>
                <a:spcPct val="80000"/>
              </a:lnSpc>
              <a:spcBef>
                <a:spcPts val="530"/>
              </a:spcBef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</a:t>
            </a:r>
            <a:r>
              <a:rPr sz="1850" i="1" spc="-7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200" spc="-20" dirty="0">
                <a:latin typeface="Franklin Gothic Medium"/>
                <a:cs typeface="Franklin Gothic Medium"/>
              </a:rPr>
              <a:t>RohitKhurana, </a:t>
            </a:r>
            <a:r>
              <a:rPr sz="2200" spc="-25" dirty="0">
                <a:latin typeface="Franklin Gothic Medium"/>
                <a:cs typeface="Franklin Gothic Medium"/>
              </a:rPr>
              <a:t>Software</a:t>
            </a:r>
            <a:r>
              <a:rPr sz="2200" spc="-20" dirty="0">
                <a:latin typeface="Franklin Gothic Medium"/>
                <a:cs typeface="Franklin Gothic Medium"/>
              </a:rPr>
              <a:t> Engineering:</a:t>
            </a:r>
            <a:r>
              <a:rPr sz="2200" spc="-15" dirty="0">
                <a:latin typeface="Franklin Gothic Medium"/>
                <a:cs typeface="Franklin Gothic Medium"/>
              </a:rPr>
              <a:t> </a:t>
            </a:r>
            <a:r>
              <a:rPr sz="2200" spc="-25" dirty="0">
                <a:latin typeface="Franklin Gothic Medium"/>
                <a:cs typeface="Franklin Gothic Medium"/>
              </a:rPr>
              <a:t>Principles </a:t>
            </a:r>
            <a:r>
              <a:rPr sz="2200" spc="-20" dirty="0">
                <a:latin typeface="Franklin Gothic Medium"/>
                <a:cs typeface="Franklin Gothic Medium"/>
              </a:rPr>
              <a:t> </a:t>
            </a:r>
            <a:r>
              <a:rPr sz="2200" spc="-15" dirty="0">
                <a:latin typeface="Franklin Gothic Medium"/>
                <a:cs typeface="Franklin Gothic Medium"/>
              </a:rPr>
              <a:t>and</a:t>
            </a:r>
            <a:r>
              <a:rPr sz="2200" spc="-10" dirty="0">
                <a:latin typeface="Franklin Gothic Medium"/>
                <a:cs typeface="Franklin Gothic Medium"/>
              </a:rPr>
              <a:t> </a:t>
            </a:r>
            <a:r>
              <a:rPr sz="2200" spc="-20" dirty="0">
                <a:latin typeface="Franklin Gothic Medium"/>
                <a:cs typeface="Franklin Gothic Medium"/>
              </a:rPr>
              <a:t>Practices,</a:t>
            </a:r>
            <a:r>
              <a:rPr sz="2200" spc="-15" dirty="0">
                <a:latin typeface="Franklin Gothic Medium"/>
                <a:cs typeface="Franklin Gothic Medium"/>
              </a:rPr>
              <a:t> </a:t>
            </a:r>
            <a:r>
              <a:rPr sz="2200" spc="-5" dirty="0">
                <a:latin typeface="Franklin Gothic Medium"/>
                <a:cs typeface="Franklin Gothic Medium"/>
              </a:rPr>
              <a:t>2nd</a:t>
            </a:r>
            <a:r>
              <a:rPr sz="2200" dirty="0">
                <a:latin typeface="Franklin Gothic Medium"/>
                <a:cs typeface="Franklin Gothic Medium"/>
              </a:rPr>
              <a:t> </a:t>
            </a:r>
            <a:r>
              <a:rPr sz="2200" spc="-15" dirty="0">
                <a:latin typeface="Franklin Gothic Medium"/>
                <a:cs typeface="Franklin Gothic Medium"/>
              </a:rPr>
              <a:t>Edition,</a:t>
            </a:r>
            <a:r>
              <a:rPr sz="2200" spc="-10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Vikas</a:t>
            </a:r>
            <a:r>
              <a:rPr sz="2200" spc="-25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Publishing </a:t>
            </a:r>
            <a:r>
              <a:rPr sz="2200" spc="-25" dirty="0">
                <a:latin typeface="Franklin Gothic Medium"/>
                <a:cs typeface="Franklin Gothic Medium"/>
              </a:rPr>
              <a:t> </a:t>
            </a:r>
            <a:r>
              <a:rPr sz="2200" spc="-5" dirty="0">
                <a:latin typeface="Franklin Gothic Medium"/>
                <a:cs typeface="Franklin Gothic Medium"/>
              </a:rPr>
              <a:t>House</a:t>
            </a:r>
            <a:r>
              <a:rPr sz="2200" spc="10" dirty="0">
                <a:latin typeface="Franklin Gothic Medium"/>
                <a:cs typeface="Franklin Gothic Medium"/>
              </a:rPr>
              <a:t> </a:t>
            </a:r>
            <a:r>
              <a:rPr sz="2200" spc="-50" dirty="0">
                <a:latin typeface="Franklin Gothic Medium"/>
                <a:cs typeface="Franklin Gothic Medium"/>
              </a:rPr>
              <a:t>Pvt</a:t>
            </a:r>
            <a:r>
              <a:rPr sz="2200" dirty="0">
                <a:latin typeface="Franklin Gothic Medium"/>
                <a:cs typeface="Franklin Gothic Medium"/>
              </a:rPr>
              <a:t> </a:t>
            </a:r>
            <a:r>
              <a:rPr sz="2200" spc="-10" dirty="0">
                <a:latin typeface="Franklin Gothic Medium"/>
                <a:cs typeface="Franklin Gothic Medium"/>
              </a:rPr>
              <a:t>Ltd.</a:t>
            </a:r>
            <a:endParaRPr sz="2200">
              <a:latin typeface="Franklin Gothic Medium"/>
              <a:cs typeface="Franklin Gothic Medium"/>
            </a:endParaRPr>
          </a:p>
          <a:p>
            <a:pPr marL="287020" marR="8255" indent="-274955" algn="just">
              <a:lnSpc>
                <a:spcPct val="80000"/>
              </a:lnSpc>
              <a:spcBef>
                <a:spcPts val="525"/>
              </a:spcBef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</a:t>
            </a:r>
            <a:r>
              <a:rPr sz="1850" i="1" spc="-75" dirty="0">
                <a:solidFill>
                  <a:srgbClr val="AA2A1D"/>
                </a:solidFill>
                <a:latin typeface="Cambria"/>
                <a:cs typeface="Cambria"/>
              </a:rPr>
              <a:t> </a:t>
            </a:r>
            <a:r>
              <a:rPr sz="2200" spc="-40" dirty="0">
                <a:latin typeface="Franklin Gothic Medium"/>
                <a:cs typeface="Franklin Gothic Medium"/>
              </a:rPr>
              <a:t>PankajJalote,</a:t>
            </a:r>
            <a:r>
              <a:rPr sz="2200" spc="-35" dirty="0">
                <a:latin typeface="Franklin Gothic Medium"/>
                <a:cs typeface="Franklin Gothic Medium"/>
              </a:rPr>
              <a:t> </a:t>
            </a:r>
            <a:r>
              <a:rPr sz="2200" spc="-85" dirty="0">
                <a:latin typeface="Franklin Gothic Medium"/>
                <a:cs typeface="Franklin Gothic Medium"/>
              </a:rPr>
              <a:t>An</a:t>
            </a:r>
            <a:r>
              <a:rPr sz="2200" spc="385" dirty="0">
                <a:latin typeface="Franklin Gothic Medium"/>
                <a:cs typeface="Franklin Gothic Medium"/>
              </a:rPr>
              <a:t> </a:t>
            </a:r>
            <a:r>
              <a:rPr sz="2200" spc="-35" dirty="0">
                <a:latin typeface="Franklin Gothic Medium"/>
                <a:cs typeface="Franklin Gothic Medium"/>
              </a:rPr>
              <a:t>Integrated</a:t>
            </a:r>
            <a:r>
              <a:rPr sz="2200" spc="484" dirty="0">
                <a:latin typeface="Franklin Gothic Medium"/>
                <a:cs typeface="Franklin Gothic Medium"/>
              </a:rPr>
              <a:t> </a:t>
            </a:r>
            <a:r>
              <a:rPr sz="2200" spc="-35" dirty="0">
                <a:latin typeface="Franklin Gothic Medium"/>
                <a:cs typeface="Franklin Gothic Medium"/>
              </a:rPr>
              <a:t>Approach</a:t>
            </a:r>
            <a:r>
              <a:rPr sz="2200" spc="484" dirty="0">
                <a:latin typeface="Franklin Gothic Medium"/>
                <a:cs typeface="Franklin Gothic Medium"/>
              </a:rPr>
              <a:t> </a:t>
            </a:r>
            <a:r>
              <a:rPr sz="2200" spc="-50" dirty="0">
                <a:latin typeface="Franklin Gothic Medium"/>
                <a:cs typeface="Franklin Gothic Medium"/>
              </a:rPr>
              <a:t>to </a:t>
            </a:r>
            <a:r>
              <a:rPr sz="2200" spc="-45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Software</a:t>
            </a:r>
            <a:r>
              <a:rPr sz="2200" spc="-25" dirty="0">
                <a:latin typeface="Franklin Gothic Medium"/>
                <a:cs typeface="Franklin Gothic Medium"/>
              </a:rPr>
              <a:t> </a:t>
            </a:r>
            <a:r>
              <a:rPr sz="2200" spc="-20" dirty="0">
                <a:latin typeface="Franklin Gothic Medium"/>
                <a:cs typeface="Franklin Gothic Medium"/>
              </a:rPr>
              <a:t>Engineering,</a:t>
            </a:r>
            <a:r>
              <a:rPr sz="2200" spc="-15" dirty="0">
                <a:latin typeface="Franklin Gothic Medium"/>
                <a:cs typeface="Franklin Gothic Medium"/>
              </a:rPr>
              <a:t> </a:t>
            </a:r>
            <a:r>
              <a:rPr sz="2200" spc="-25" dirty="0">
                <a:latin typeface="Franklin Gothic Medium"/>
                <a:cs typeface="Franklin Gothic Medium"/>
              </a:rPr>
              <a:t>3rd</a:t>
            </a:r>
            <a:r>
              <a:rPr sz="2200" spc="-20" dirty="0">
                <a:latin typeface="Franklin Gothic Medium"/>
                <a:cs typeface="Franklin Gothic Medium"/>
              </a:rPr>
              <a:t> </a:t>
            </a:r>
            <a:r>
              <a:rPr sz="2200" spc="-15" dirty="0">
                <a:latin typeface="Franklin Gothic Medium"/>
                <a:cs typeface="Franklin Gothic Medium"/>
              </a:rPr>
              <a:t>Edition,</a:t>
            </a:r>
            <a:r>
              <a:rPr sz="2200" spc="-10" dirty="0">
                <a:latin typeface="Franklin Gothic Medium"/>
                <a:cs typeface="Franklin Gothic Medium"/>
              </a:rPr>
              <a:t> </a:t>
            </a:r>
            <a:r>
              <a:rPr sz="2200" spc="-20" dirty="0">
                <a:latin typeface="Franklin Gothic Medium"/>
                <a:cs typeface="Franklin Gothic Medium"/>
              </a:rPr>
              <a:t>Narosa </a:t>
            </a:r>
            <a:r>
              <a:rPr sz="2200" spc="-535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Publishing</a:t>
            </a:r>
            <a:r>
              <a:rPr sz="2200" spc="-10" dirty="0">
                <a:latin typeface="Franklin Gothic Medium"/>
                <a:cs typeface="Franklin Gothic Medium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House.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850" i="1" spc="-80" dirty="0">
                <a:solidFill>
                  <a:srgbClr val="AA2A1D"/>
                </a:solidFill>
                <a:latin typeface="Cambria"/>
                <a:cs typeface="Cambria"/>
              </a:rPr>
              <a:t>O	</a:t>
            </a:r>
            <a:r>
              <a:rPr sz="2200" spc="-60" dirty="0">
                <a:latin typeface="Franklin Gothic Medium"/>
                <a:cs typeface="Franklin Gothic Medium"/>
              </a:rPr>
              <a:t>Alhir,</a:t>
            </a:r>
            <a:r>
              <a:rPr sz="2200" spc="-10" dirty="0">
                <a:latin typeface="Franklin Gothic Medium"/>
                <a:cs typeface="Franklin Gothic Medium"/>
              </a:rPr>
              <a:t> </a:t>
            </a:r>
            <a:r>
              <a:rPr sz="2200" spc="-30" dirty="0">
                <a:latin typeface="Franklin Gothic Medium"/>
                <a:cs typeface="Franklin Gothic Medium"/>
              </a:rPr>
              <a:t>learning</a:t>
            </a:r>
            <a:r>
              <a:rPr sz="2200" spc="15" dirty="0">
                <a:latin typeface="Franklin Gothic Medium"/>
                <a:cs typeface="Franklin Gothic Medium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UML,</a:t>
            </a:r>
            <a:r>
              <a:rPr sz="2200" spc="15" dirty="0">
                <a:latin typeface="Franklin Gothic Medium"/>
                <a:cs typeface="Franklin Gothic Medium"/>
              </a:rPr>
              <a:t> </a:t>
            </a:r>
            <a:r>
              <a:rPr sz="2200" spc="-45" dirty="0">
                <a:latin typeface="Franklin Gothic Medium"/>
                <a:cs typeface="Franklin Gothic Medium"/>
              </a:rPr>
              <a:t>SPD/O’Reily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Custom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BCA5B10 - PRINCIPLES  OF SOFTWARE  ENGINEERING</vt:lpstr>
      <vt:lpstr>Course Overview</vt:lpstr>
      <vt:lpstr>Software Engineering Basics</vt:lpstr>
      <vt:lpstr>Text Books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III BCA PSE Day 1</dc:title>
  <dc:creator>KARTHIK</dc:creator>
  <cp:lastModifiedBy>Windows User</cp:lastModifiedBy>
  <cp:revision>1</cp:revision>
  <dcterms:created xsi:type="dcterms:W3CDTF">2021-11-18T14:37:18Z</dcterms:created>
  <dcterms:modified xsi:type="dcterms:W3CDTF">2021-11-18T14:41:40Z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LastSaved">
    <vt:filetime>2021-11-18T00:00:00Z</vt:filetime>
  </property>
</Properties>
</file>