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9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6262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6262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6262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6262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350520"/>
            <a:ext cx="10692384" cy="684580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9525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4">
                <a:moveTo>
                  <a:pt x="10692384" y="16764"/>
                </a:moveTo>
                <a:lnTo>
                  <a:pt x="0" y="16764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16764"/>
                </a:lnTo>
                <a:close/>
              </a:path>
            </a:pathLst>
          </a:custGeom>
          <a:solidFill>
            <a:srgbClr val="839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91300"/>
            <a:ext cx="10692765" cy="17145"/>
          </a:xfrm>
          <a:custGeom>
            <a:avLst/>
            <a:gdLst/>
            <a:ahLst/>
            <a:cxnLst/>
            <a:rect l="l" t="t" r="r" b="b"/>
            <a:pathLst>
              <a:path w="10692765" h="17145">
                <a:moveTo>
                  <a:pt x="10692384" y="16764"/>
                </a:moveTo>
                <a:lnTo>
                  <a:pt x="0" y="16764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16764"/>
                </a:lnTo>
                <a:close/>
              </a:path>
            </a:pathLst>
          </a:custGeom>
          <a:solidFill>
            <a:srgbClr val="839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3500627"/>
            <a:ext cx="15240" cy="61569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683240" y="3500627"/>
            <a:ext cx="9144" cy="615695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647700" y="2764535"/>
            <a:ext cx="9406255" cy="17145"/>
          </a:xfrm>
          <a:custGeom>
            <a:avLst/>
            <a:gdLst/>
            <a:ahLst/>
            <a:cxnLst/>
            <a:rect l="l" t="t" r="r" b="b"/>
            <a:pathLst>
              <a:path w="9406255" h="17144">
                <a:moveTo>
                  <a:pt x="9406128" y="16764"/>
                </a:moveTo>
                <a:lnTo>
                  <a:pt x="0" y="16764"/>
                </a:lnTo>
                <a:lnTo>
                  <a:pt x="0" y="0"/>
                </a:lnTo>
                <a:lnTo>
                  <a:pt x="9406128" y="0"/>
                </a:lnTo>
                <a:lnTo>
                  <a:pt x="9406128" y="16764"/>
                </a:lnTo>
                <a:close/>
              </a:path>
            </a:pathLst>
          </a:custGeom>
          <a:solidFill>
            <a:srgbClr val="839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64993" y="1590666"/>
            <a:ext cx="6363412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26262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4330" y="2767153"/>
            <a:ext cx="9444355" cy="2311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6262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0520"/>
            <a:ext cx="10692384" cy="684580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883663"/>
            <a:ext cx="10692765" cy="3851275"/>
            <a:chOff x="0" y="1883663"/>
            <a:chExt cx="10692765" cy="3851275"/>
          </a:xfrm>
        </p:grpSpPr>
        <p:sp>
          <p:nvSpPr>
            <p:cNvPr id="4" name="object 4"/>
            <p:cNvSpPr/>
            <p:nvPr/>
          </p:nvSpPr>
          <p:spPr>
            <a:xfrm>
              <a:off x="1571244" y="1883663"/>
              <a:ext cx="7559040" cy="3851275"/>
            </a:xfrm>
            <a:custGeom>
              <a:avLst/>
              <a:gdLst/>
              <a:ahLst/>
              <a:cxnLst/>
              <a:rect l="l" t="t" r="r" b="b"/>
              <a:pathLst>
                <a:path w="7559040" h="3851275">
                  <a:moveTo>
                    <a:pt x="7559039" y="3851148"/>
                  </a:moveTo>
                  <a:lnTo>
                    <a:pt x="0" y="3851148"/>
                  </a:lnTo>
                  <a:lnTo>
                    <a:pt x="0" y="0"/>
                  </a:lnTo>
                  <a:lnTo>
                    <a:pt x="7559039" y="0"/>
                  </a:lnTo>
                  <a:lnTo>
                    <a:pt x="7559039" y="9144"/>
                  </a:lnTo>
                  <a:lnTo>
                    <a:pt x="15240" y="9144"/>
                  </a:lnTo>
                  <a:lnTo>
                    <a:pt x="7620" y="16764"/>
                  </a:lnTo>
                  <a:lnTo>
                    <a:pt x="15240" y="16764"/>
                  </a:lnTo>
                  <a:lnTo>
                    <a:pt x="15240" y="3835908"/>
                  </a:lnTo>
                  <a:lnTo>
                    <a:pt x="7620" y="3835908"/>
                  </a:lnTo>
                  <a:lnTo>
                    <a:pt x="15240" y="3843528"/>
                  </a:lnTo>
                  <a:lnTo>
                    <a:pt x="7559039" y="3843528"/>
                  </a:lnTo>
                  <a:lnTo>
                    <a:pt x="7559039" y="3851148"/>
                  </a:lnTo>
                  <a:close/>
                </a:path>
                <a:path w="7559040" h="3851275">
                  <a:moveTo>
                    <a:pt x="15240" y="16764"/>
                  </a:moveTo>
                  <a:lnTo>
                    <a:pt x="7620" y="16764"/>
                  </a:lnTo>
                  <a:lnTo>
                    <a:pt x="15240" y="9144"/>
                  </a:lnTo>
                  <a:lnTo>
                    <a:pt x="15240" y="16764"/>
                  </a:lnTo>
                  <a:close/>
                </a:path>
                <a:path w="7559040" h="3851275">
                  <a:moveTo>
                    <a:pt x="7543800" y="16764"/>
                  </a:moveTo>
                  <a:lnTo>
                    <a:pt x="15240" y="16764"/>
                  </a:lnTo>
                  <a:lnTo>
                    <a:pt x="15240" y="9144"/>
                  </a:lnTo>
                  <a:lnTo>
                    <a:pt x="7543800" y="9144"/>
                  </a:lnTo>
                  <a:lnTo>
                    <a:pt x="7543800" y="16764"/>
                  </a:lnTo>
                  <a:close/>
                </a:path>
                <a:path w="7559040" h="3851275">
                  <a:moveTo>
                    <a:pt x="7543800" y="3843528"/>
                  </a:moveTo>
                  <a:lnTo>
                    <a:pt x="7543800" y="9144"/>
                  </a:lnTo>
                  <a:lnTo>
                    <a:pt x="7551420" y="16764"/>
                  </a:lnTo>
                  <a:lnTo>
                    <a:pt x="7559039" y="16764"/>
                  </a:lnTo>
                  <a:lnTo>
                    <a:pt x="7559039" y="3835908"/>
                  </a:lnTo>
                  <a:lnTo>
                    <a:pt x="7551420" y="3835908"/>
                  </a:lnTo>
                  <a:lnTo>
                    <a:pt x="7543800" y="3843528"/>
                  </a:lnTo>
                  <a:close/>
                </a:path>
                <a:path w="7559040" h="3851275">
                  <a:moveTo>
                    <a:pt x="7559039" y="16764"/>
                  </a:moveTo>
                  <a:lnTo>
                    <a:pt x="7551420" y="16764"/>
                  </a:lnTo>
                  <a:lnTo>
                    <a:pt x="7543800" y="9144"/>
                  </a:lnTo>
                  <a:lnTo>
                    <a:pt x="7559039" y="9144"/>
                  </a:lnTo>
                  <a:lnTo>
                    <a:pt x="7559039" y="16764"/>
                  </a:lnTo>
                  <a:close/>
                </a:path>
                <a:path w="7559040" h="3851275">
                  <a:moveTo>
                    <a:pt x="15240" y="3843528"/>
                  </a:moveTo>
                  <a:lnTo>
                    <a:pt x="7620" y="3835908"/>
                  </a:lnTo>
                  <a:lnTo>
                    <a:pt x="15240" y="3835908"/>
                  </a:lnTo>
                  <a:lnTo>
                    <a:pt x="15240" y="3843528"/>
                  </a:lnTo>
                  <a:close/>
                </a:path>
                <a:path w="7559040" h="3851275">
                  <a:moveTo>
                    <a:pt x="7543800" y="3843528"/>
                  </a:moveTo>
                  <a:lnTo>
                    <a:pt x="15240" y="3843528"/>
                  </a:lnTo>
                  <a:lnTo>
                    <a:pt x="15240" y="3835908"/>
                  </a:lnTo>
                  <a:lnTo>
                    <a:pt x="7543800" y="3835908"/>
                  </a:lnTo>
                  <a:lnTo>
                    <a:pt x="7543800" y="3843528"/>
                  </a:lnTo>
                  <a:close/>
                </a:path>
                <a:path w="7559040" h="3851275">
                  <a:moveTo>
                    <a:pt x="7559039" y="3843528"/>
                  </a:moveTo>
                  <a:lnTo>
                    <a:pt x="7543800" y="3843528"/>
                  </a:lnTo>
                  <a:lnTo>
                    <a:pt x="7551420" y="3835908"/>
                  </a:lnTo>
                  <a:lnTo>
                    <a:pt x="7559039" y="3835908"/>
                  </a:lnTo>
                  <a:lnTo>
                    <a:pt x="7559039" y="3843528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491483"/>
              <a:ext cx="1716024" cy="6248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79407" y="3491483"/>
              <a:ext cx="1712976" cy="62483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943100" y="3864864"/>
              <a:ext cx="6815455" cy="17145"/>
            </a:xfrm>
            <a:custGeom>
              <a:avLst/>
              <a:gdLst/>
              <a:ahLst/>
              <a:cxnLst/>
              <a:rect l="l" t="t" r="r" b="b"/>
              <a:pathLst>
                <a:path w="6815455" h="17145">
                  <a:moveTo>
                    <a:pt x="6815328" y="16763"/>
                  </a:moveTo>
                  <a:lnTo>
                    <a:pt x="0" y="16763"/>
                  </a:lnTo>
                  <a:lnTo>
                    <a:pt x="0" y="0"/>
                  </a:lnTo>
                  <a:lnTo>
                    <a:pt x="6815328" y="0"/>
                  </a:lnTo>
                  <a:lnTo>
                    <a:pt x="6815328" y="16763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68306" y="1977731"/>
            <a:ext cx="576453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9245" marR="5080" indent="-1567180">
              <a:lnSpc>
                <a:spcPct val="100000"/>
              </a:lnSpc>
              <a:spcBef>
                <a:spcPts val="100"/>
              </a:spcBef>
            </a:pPr>
            <a:r>
              <a:rPr sz="5400" spc="-135" dirty="0"/>
              <a:t>Software</a:t>
            </a:r>
            <a:r>
              <a:rPr sz="5400" spc="-65" dirty="0"/>
              <a:t> </a:t>
            </a:r>
            <a:r>
              <a:rPr sz="5400" spc="-95" dirty="0"/>
              <a:t>Engineering </a:t>
            </a:r>
            <a:r>
              <a:rPr sz="5400" spc="-1335" dirty="0"/>
              <a:t> </a:t>
            </a:r>
            <a:r>
              <a:rPr sz="5400" spc="-105" dirty="0"/>
              <a:t>Overview</a:t>
            </a:r>
            <a:endParaRPr sz="5400"/>
          </a:p>
        </p:txBody>
      </p:sp>
      <p:sp>
        <p:nvSpPr>
          <p:cNvPr id="9" name="object 9"/>
          <p:cNvSpPr txBox="1"/>
          <p:nvPr/>
        </p:nvSpPr>
        <p:spPr>
          <a:xfrm>
            <a:off x="4230137" y="3882516"/>
            <a:ext cx="2240915" cy="131064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950"/>
              </a:spcBef>
            </a:pPr>
            <a:r>
              <a:rPr sz="2100" spc="-15" dirty="0">
                <a:latin typeface="Times New Roman"/>
                <a:cs typeface="Times New Roman"/>
              </a:rPr>
              <a:t>GREESHMA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spc="35" dirty="0">
                <a:latin typeface="Times New Roman"/>
                <a:cs typeface="Times New Roman"/>
              </a:rPr>
              <a:t>K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spc="-95" dirty="0">
                <a:latin typeface="Times New Roman"/>
                <a:cs typeface="Times New Roman"/>
              </a:rPr>
              <a:t>V</a:t>
            </a:r>
            <a:endParaRPr sz="2100">
              <a:latin typeface="Times New Roman"/>
              <a:cs typeface="Times New Roman"/>
            </a:endParaRPr>
          </a:p>
          <a:p>
            <a:pPr marL="12700" marR="5080" indent="113664">
              <a:lnSpc>
                <a:spcPct val="133800"/>
              </a:lnSpc>
            </a:pPr>
            <a:r>
              <a:rPr sz="2100" spc="-45" dirty="0">
                <a:latin typeface="Times New Roman"/>
                <a:cs typeface="Times New Roman"/>
              </a:rPr>
              <a:t>Assistant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spc="-20" dirty="0">
                <a:latin typeface="Times New Roman"/>
                <a:cs typeface="Times New Roman"/>
              </a:rPr>
              <a:t>Professor 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spc="-50" dirty="0">
                <a:latin typeface="Times New Roman"/>
                <a:cs typeface="Times New Roman"/>
              </a:rPr>
              <a:t>Carmel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spc="-70" dirty="0">
                <a:latin typeface="Times New Roman"/>
                <a:cs typeface="Times New Roman"/>
              </a:rPr>
              <a:t>College,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100" dirty="0">
                <a:latin typeface="Times New Roman"/>
                <a:cs typeface="Times New Roman"/>
              </a:rPr>
              <a:t>Mala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9741" y="3419320"/>
            <a:ext cx="42506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60" dirty="0">
                <a:latin typeface="Times New Roman"/>
                <a:cs typeface="Times New Roman"/>
              </a:rPr>
              <a:t>THANK</a:t>
            </a:r>
            <a:r>
              <a:rPr sz="5400" b="1" spc="-65" dirty="0">
                <a:latin typeface="Times New Roman"/>
                <a:cs typeface="Times New Roman"/>
              </a:rPr>
              <a:t> </a:t>
            </a:r>
            <a:r>
              <a:rPr sz="5400" b="1" spc="-80" dirty="0">
                <a:latin typeface="Times New Roman"/>
                <a:cs typeface="Times New Roman"/>
              </a:rPr>
              <a:t>YOU</a:t>
            </a:r>
            <a:endParaRPr sz="5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5772" y="1590666"/>
            <a:ext cx="76219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/>
              <a:t>SOFTWARE</a:t>
            </a:r>
            <a:r>
              <a:rPr spc="-65" dirty="0"/>
              <a:t> </a:t>
            </a:r>
            <a:r>
              <a:rPr spc="-215" dirty="0"/>
              <a:t>&amp;</a:t>
            </a:r>
            <a:r>
              <a:rPr spc="-25" dirty="0"/>
              <a:t> </a:t>
            </a:r>
            <a:r>
              <a:rPr spc="155" dirty="0"/>
              <a:t>ENGINEERING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4330" y="2916433"/>
            <a:ext cx="9444355" cy="2735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720" algn="l"/>
              </a:tabLst>
            </a:pPr>
            <a:r>
              <a:rPr sz="2400" b="1" spc="-65" dirty="0">
                <a:solidFill>
                  <a:srgbClr val="262626"/>
                </a:solidFill>
                <a:latin typeface="Times New Roman"/>
                <a:cs typeface="Times New Roman"/>
              </a:rPr>
              <a:t>Software</a:t>
            </a:r>
            <a:r>
              <a:rPr sz="2400" b="1" spc="47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262626"/>
                </a:solidFill>
                <a:latin typeface="Times New Roman"/>
                <a:cs typeface="Times New Roman"/>
              </a:rPr>
              <a:t>is</a:t>
            </a:r>
            <a:r>
              <a:rPr sz="2400" spc="-8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262626"/>
                </a:solidFill>
                <a:latin typeface="Times New Roman"/>
                <a:cs typeface="Times New Roman"/>
              </a:rPr>
              <a:t>more</a:t>
            </a:r>
            <a:r>
              <a:rPr sz="2400" b="1" spc="-1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262626"/>
                </a:solidFill>
                <a:latin typeface="Times New Roman"/>
                <a:cs typeface="Times New Roman"/>
              </a:rPr>
              <a:t>than</a:t>
            </a:r>
            <a:r>
              <a:rPr sz="2400" b="1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262626"/>
                </a:solidFill>
                <a:latin typeface="Times New Roman"/>
                <a:cs typeface="Times New Roman"/>
              </a:rPr>
              <a:t>just</a:t>
            </a:r>
            <a:r>
              <a:rPr sz="2400" b="1" spc="51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2400" spc="41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262626"/>
                </a:solidFill>
                <a:latin typeface="Times New Roman"/>
                <a:cs typeface="Times New Roman"/>
              </a:rPr>
              <a:t>program</a:t>
            </a:r>
            <a:r>
              <a:rPr sz="2400" b="1" spc="49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262626"/>
                </a:solidFill>
                <a:latin typeface="Times New Roman"/>
                <a:cs typeface="Times New Roman"/>
              </a:rPr>
              <a:t>code</a:t>
            </a:r>
            <a:r>
              <a:rPr sz="2400" spc="10" dirty="0">
                <a:solidFill>
                  <a:srgbClr val="262626"/>
                </a:solidFill>
                <a:latin typeface="Times New Roman"/>
                <a:cs typeface="Times New Roman"/>
              </a:rPr>
              <a:t>.  </a:t>
            </a:r>
            <a:r>
              <a:rPr sz="2400" spc="-110" dirty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2400" spc="38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262626"/>
                </a:solidFill>
                <a:latin typeface="Times New Roman"/>
                <a:cs typeface="Times New Roman"/>
              </a:rPr>
              <a:t>program</a:t>
            </a:r>
            <a:r>
              <a:rPr sz="2400" b="1" spc="49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262626"/>
                </a:solidFill>
                <a:latin typeface="Times New Roman"/>
                <a:cs typeface="Times New Roman"/>
              </a:rPr>
              <a:t>is</a:t>
            </a:r>
            <a:r>
              <a:rPr sz="2400" spc="42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62626"/>
                </a:solidFill>
                <a:latin typeface="Times New Roman"/>
                <a:cs typeface="Times New Roman"/>
              </a:rPr>
              <a:t>an </a:t>
            </a:r>
            <a:r>
              <a:rPr sz="24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262626"/>
                </a:solidFill>
                <a:latin typeface="Times New Roman"/>
                <a:cs typeface="Times New Roman"/>
              </a:rPr>
              <a:t>executable</a:t>
            </a:r>
            <a:r>
              <a:rPr sz="2400" spc="-5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262626"/>
                </a:solidFill>
                <a:latin typeface="Times New Roman"/>
                <a:cs typeface="Times New Roman"/>
              </a:rPr>
              <a:t>code</a:t>
            </a:r>
            <a:r>
              <a:rPr sz="2400" spc="10" dirty="0">
                <a:solidFill>
                  <a:srgbClr val="262626"/>
                </a:solidFill>
                <a:latin typeface="Times New Roman"/>
                <a:cs typeface="Times New Roman"/>
              </a:rPr>
              <a:t>, </a:t>
            </a:r>
            <a:r>
              <a:rPr sz="2400" spc="-70" dirty="0">
                <a:solidFill>
                  <a:srgbClr val="262626"/>
                </a:solidFill>
                <a:latin typeface="Times New Roman"/>
                <a:cs typeface="Times New Roman"/>
              </a:rPr>
              <a:t>which</a:t>
            </a:r>
            <a:r>
              <a:rPr sz="2400" spc="-6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62626"/>
                </a:solidFill>
                <a:latin typeface="Times New Roman"/>
                <a:cs typeface="Times New Roman"/>
              </a:rPr>
              <a:t>serves</a:t>
            </a:r>
            <a:r>
              <a:rPr sz="2400" spc="-4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262626"/>
                </a:solidFill>
                <a:latin typeface="Times New Roman"/>
                <a:cs typeface="Times New Roman"/>
              </a:rPr>
              <a:t>some</a:t>
            </a:r>
            <a:r>
              <a:rPr sz="2400" spc="-35" dirty="0">
                <a:solidFill>
                  <a:srgbClr val="262626"/>
                </a:solidFill>
                <a:latin typeface="Times New Roman"/>
                <a:cs typeface="Times New Roman"/>
              </a:rPr>
              <a:t> computational</a:t>
            </a:r>
            <a:r>
              <a:rPr sz="2400" spc="-30" dirty="0">
                <a:solidFill>
                  <a:srgbClr val="262626"/>
                </a:solidFill>
                <a:latin typeface="Times New Roman"/>
                <a:cs typeface="Times New Roman"/>
              </a:rPr>
              <a:t> purpose.</a:t>
            </a:r>
            <a:r>
              <a:rPr sz="2400" spc="-2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b="1" spc="-65" dirty="0">
                <a:solidFill>
                  <a:srgbClr val="262626"/>
                </a:solidFill>
                <a:latin typeface="Times New Roman"/>
                <a:cs typeface="Times New Roman"/>
              </a:rPr>
              <a:t>Software</a:t>
            </a:r>
            <a:r>
              <a:rPr sz="2400" b="1" spc="-6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105" dirty="0">
                <a:solidFill>
                  <a:srgbClr val="262626"/>
                </a:solidFill>
                <a:latin typeface="Times New Roman"/>
                <a:cs typeface="Times New Roman"/>
              </a:rPr>
              <a:t>is </a:t>
            </a:r>
            <a:r>
              <a:rPr sz="2400" spc="-10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62626"/>
                </a:solidFill>
                <a:latin typeface="Times New Roman"/>
                <a:cs typeface="Times New Roman"/>
              </a:rPr>
              <a:t>considered</a:t>
            </a:r>
            <a:r>
              <a:rPr sz="24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262626"/>
                </a:solidFill>
                <a:latin typeface="Times New Roman"/>
                <a:cs typeface="Times New Roman"/>
              </a:rPr>
              <a:t>to </a:t>
            </a:r>
            <a:r>
              <a:rPr sz="2400" spc="-25" dirty="0">
                <a:solidFill>
                  <a:srgbClr val="262626"/>
                </a:solidFill>
                <a:latin typeface="Times New Roman"/>
                <a:cs typeface="Times New Roman"/>
              </a:rPr>
              <a:t>be</a:t>
            </a:r>
            <a:r>
              <a:rPr sz="2400" spc="-2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62626"/>
                </a:solidFill>
                <a:latin typeface="Times New Roman"/>
                <a:cs typeface="Times New Roman"/>
              </a:rPr>
              <a:t>collection</a:t>
            </a:r>
            <a:r>
              <a:rPr sz="2400" spc="-4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262626"/>
                </a:solidFill>
                <a:latin typeface="Times New Roman"/>
                <a:cs typeface="Times New Roman"/>
              </a:rPr>
              <a:t>of</a:t>
            </a:r>
            <a:r>
              <a:rPr sz="2400" b="1" spc="-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262626"/>
                </a:solidFill>
                <a:latin typeface="Times New Roman"/>
                <a:cs typeface="Times New Roman"/>
              </a:rPr>
              <a:t>executable</a:t>
            </a:r>
            <a:r>
              <a:rPr sz="2400" spc="-5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62626"/>
                </a:solidFill>
                <a:latin typeface="Times New Roman"/>
                <a:cs typeface="Times New Roman"/>
              </a:rPr>
              <a:t>programming</a:t>
            </a:r>
            <a:r>
              <a:rPr sz="24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262626"/>
                </a:solidFill>
                <a:latin typeface="Times New Roman"/>
                <a:cs typeface="Times New Roman"/>
              </a:rPr>
              <a:t>code</a:t>
            </a:r>
            <a:r>
              <a:rPr sz="2400" spc="10" dirty="0">
                <a:solidFill>
                  <a:srgbClr val="262626"/>
                </a:solidFill>
                <a:latin typeface="Times New Roman"/>
                <a:cs typeface="Times New Roman"/>
              </a:rPr>
              <a:t>,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62626"/>
                </a:solidFill>
                <a:latin typeface="Times New Roman"/>
                <a:cs typeface="Times New Roman"/>
              </a:rPr>
              <a:t>associated </a:t>
            </a:r>
            <a:r>
              <a:rPr sz="2400" spc="-5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262626"/>
                </a:solidFill>
                <a:latin typeface="Times New Roman"/>
                <a:cs typeface="Times New Roman"/>
              </a:rPr>
              <a:t>libraries</a:t>
            </a:r>
            <a:r>
              <a:rPr sz="2400" spc="47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62626"/>
                </a:solidFill>
                <a:latin typeface="Times New Roman"/>
                <a:cs typeface="Times New Roman"/>
              </a:rPr>
              <a:t>and</a:t>
            </a:r>
            <a:r>
              <a:rPr sz="2400" spc="-2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62626"/>
                </a:solidFill>
                <a:latin typeface="Times New Roman"/>
                <a:cs typeface="Times New Roman"/>
              </a:rPr>
              <a:t>documentations.</a:t>
            </a:r>
            <a:r>
              <a:rPr sz="2400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b="1" spc="-65" dirty="0">
                <a:solidFill>
                  <a:srgbClr val="262626"/>
                </a:solidFill>
                <a:latin typeface="Times New Roman"/>
                <a:cs typeface="Times New Roman"/>
              </a:rPr>
              <a:t>Software</a:t>
            </a:r>
            <a:r>
              <a:rPr sz="2400" spc="-65" dirty="0">
                <a:solidFill>
                  <a:srgbClr val="262626"/>
                </a:solidFill>
                <a:latin typeface="Times New Roman"/>
                <a:cs typeface="Times New Roman"/>
              </a:rPr>
              <a:t>,</a:t>
            </a:r>
            <a:r>
              <a:rPr sz="2400" spc="47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62626"/>
                </a:solidFill>
                <a:latin typeface="Times New Roman"/>
                <a:cs typeface="Times New Roman"/>
              </a:rPr>
              <a:t>when</a:t>
            </a:r>
            <a:r>
              <a:rPr sz="2400" spc="-4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62626"/>
                </a:solidFill>
                <a:latin typeface="Times New Roman"/>
                <a:cs typeface="Times New Roman"/>
              </a:rPr>
              <a:t>made</a:t>
            </a:r>
            <a:r>
              <a:rPr sz="2400" spc="-4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for</a:t>
            </a:r>
            <a:r>
              <a:rPr sz="2400" spc="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2400" spc="-9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262626"/>
                </a:solidFill>
                <a:latin typeface="Times New Roman"/>
                <a:cs typeface="Times New Roman"/>
              </a:rPr>
              <a:t>specific </a:t>
            </a:r>
            <a:r>
              <a:rPr sz="2400" spc="-6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62626"/>
                </a:solidFill>
                <a:latin typeface="Times New Roman"/>
                <a:cs typeface="Times New Roman"/>
              </a:rPr>
              <a:t>requirement</a:t>
            </a:r>
            <a:r>
              <a:rPr sz="2400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262626"/>
                </a:solidFill>
                <a:latin typeface="Times New Roman"/>
                <a:cs typeface="Times New Roman"/>
              </a:rPr>
              <a:t>is</a:t>
            </a:r>
            <a:r>
              <a:rPr sz="2400" spc="-1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262626"/>
                </a:solidFill>
                <a:latin typeface="Times New Roman"/>
                <a:cs typeface="Times New Roman"/>
              </a:rPr>
              <a:t>called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262626"/>
                </a:solidFill>
                <a:latin typeface="Times New Roman"/>
                <a:cs typeface="Times New Roman"/>
              </a:rPr>
              <a:t>software</a:t>
            </a:r>
            <a:r>
              <a:rPr sz="2400" b="1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62626"/>
                </a:solidFill>
                <a:latin typeface="Times New Roman"/>
                <a:cs typeface="Times New Roman"/>
              </a:rPr>
              <a:t>product.</a:t>
            </a:r>
            <a:endParaRPr sz="2400">
              <a:latin typeface="Times New Roman"/>
              <a:cs typeface="Times New Roman"/>
            </a:endParaRPr>
          </a:p>
          <a:p>
            <a:pPr marL="299085" marR="7620" indent="-287020" algn="just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720" algn="l"/>
              </a:tabLst>
            </a:pPr>
            <a:r>
              <a:rPr sz="2400" b="1" spc="10" dirty="0">
                <a:solidFill>
                  <a:srgbClr val="262626"/>
                </a:solidFill>
                <a:latin typeface="Times New Roman"/>
                <a:cs typeface="Times New Roman"/>
              </a:rPr>
              <a:t>Engineering </a:t>
            </a:r>
            <a:r>
              <a:rPr sz="2400" spc="20" dirty="0">
                <a:solidFill>
                  <a:srgbClr val="262626"/>
                </a:solidFill>
                <a:latin typeface="Times New Roman"/>
                <a:cs typeface="Times New Roman"/>
              </a:rPr>
              <a:t>on </a:t>
            </a:r>
            <a:r>
              <a:rPr sz="2400" spc="-10" dirty="0">
                <a:solidFill>
                  <a:srgbClr val="262626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other </a:t>
            </a:r>
            <a:r>
              <a:rPr sz="2400" spc="-25" dirty="0">
                <a:solidFill>
                  <a:srgbClr val="262626"/>
                </a:solidFill>
                <a:latin typeface="Times New Roman"/>
                <a:cs typeface="Times New Roman"/>
              </a:rPr>
              <a:t>hand, </a:t>
            </a:r>
            <a:r>
              <a:rPr sz="2400" spc="-90" dirty="0">
                <a:solidFill>
                  <a:srgbClr val="262626"/>
                </a:solidFill>
                <a:latin typeface="Times New Roman"/>
                <a:cs typeface="Times New Roman"/>
              </a:rPr>
              <a:t>is </a:t>
            </a:r>
            <a:r>
              <a:rPr sz="2400" spc="-114" dirty="0">
                <a:solidFill>
                  <a:srgbClr val="262626"/>
                </a:solidFill>
                <a:latin typeface="Times New Roman"/>
                <a:cs typeface="Times New Roman"/>
              </a:rPr>
              <a:t>all </a:t>
            </a:r>
            <a:r>
              <a:rPr sz="2400" spc="-10" dirty="0">
                <a:solidFill>
                  <a:srgbClr val="262626"/>
                </a:solidFill>
                <a:latin typeface="Times New Roman"/>
                <a:cs typeface="Times New Roman"/>
              </a:rPr>
              <a:t>about </a:t>
            </a:r>
            <a:r>
              <a:rPr sz="2400" spc="-60" dirty="0">
                <a:solidFill>
                  <a:srgbClr val="262626"/>
                </a:solidFill>
                <a:latin typeface="Times New Roman"/>
                <a:cs typeface="Times New Roman"/>
              </a:rPr>
              <a:t>developing </a:t>
            </a:r>
            <a:r>
              <a:rPr sz="2400" spc="-30" dirty="0">
                <a:solidFill>
                  <a:srgbClr val="262626"/>
                </a:solidFill>
                <a:latin typeface="Times New Roman"/>
                <a:cs typeface="Times New Roman"/>
              </a:rPr>
              <a:t>products, </a:t>
            </a:r>
            <a:r>
              <a:rPr sz="2400" spc="-65" dirty="0">
                <a:solidFill>
                  <a:srgbClr val="262626"/>
                </a:solidFill>
                <a:latin typeface="Times New Roman"/>
                <a:cs typeface="Times New Roman"/>
              </a:rPr>
              <a:t>using </a:t>
            </a:r>
            <a:r>
              <a:rPr sz="2400" spc="-110" dirty="0">
                <a:solidFill>
                  <a:srgbClr val="262626"/>
                </a:solidFill>
                <a:latin typeface="Times New Roman"/>
                <a:cs typeface="Times New Roman"/>
              </a:rPr>
              <a:t>well- </a:t>
            </a:r>
            <a:r>
              <a:rPr sz="2400" spc="-10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62626"/>
                </a:solidFill>
                <a:latin typeface="Times New Roman"/>
                <a:cs typeface="Times New Roman"/>
              </a:rPr>
              <a:t>defined,</a:t>
            </a:r>
            <a:r>
              <a:rPr sz="2400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262626"/>
                </a:solidFill>
                <a:latin typeface="Times New Roman"/>
                <a:cs typeface="Times New Roman"/>
              </a:rPr>
              <a:t>scientific</a:t>
            </a:r>
            <a:r>
              <a:rPr sz="2400" spc="-2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62626"/>
                </a:solidFill>
                <a:latin typeface="Times New Roman"/>
                <a:cs typeface="Times New Roman"/>
              </a:rPr>
              <a:t>principles</a:t>
            </a:r>
            <a:r>
              <a:rPr sz="2400" spc="-1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62626"/>
                </a:solidFill>
                <a:latin typeface="Times New Roman"/>
                <a:cs typeface="Times New Roman"/>
              </a:rPr>
              <a:t>and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62626"/>
                </a:solidFill>
                <a:latin typeface="Times New Roman"/>
                <a:cs typeface="Times New Roman"/>
              </a:rPr>
              <a:t>methods.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0192" y="1320708"/>
            <a:ext cx="88912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02789" marR="5080" indent="-1990725">
              <a:lnSpc>
                <a:spcPct val="100000"/>
              </a:lnSpc>
              <a:spcBef>
                <a:spcPts val="95"/>
              </a:spcBef>
            </a:pPr>
            <a:r>
              <a:rPr sz="4000" spc="-100" dirty="0"/>
              <a:t>SOFTWARE</a:t>
            </a:r>
            <a:r>
              <a:rPr sz="4000" spc="-45" dirty="0"/>
              <a:t> </a:t>
            </a:r>
            <a:r>
              <a:rPr sz="4000" spc="60" dirty="0"/>
              <a:t>DEVELOPMENT</a:t>
            </a:r>
            <a:r>
              <a:rPr sz="4000" spc="5" dirty="0"/>
              <a:t> </a:t>
            </a:r>
            <a:r>
              <a:rPr sz="4000" spc="-85" dirty="0"/>
              <a:t>PROCESS </a:t>
            </a:r>
            <a:r>
              <a:rPr sz="4000" spc="-985" dirty="0"/>
              <a:t> </a:t>
            </a:r>
            <a:r>
              <a:rPr sz="4000" spc="-50" dirty="0"/>
              <a:t>TRANSFORMATIONS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7695" y="3621024"/>
            <a:ext cx="8741664" cy="19263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9964" y="1590666"/>
            <a:ext cx="70732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/>
              <a:t>SOFTWARE</a:t>
            </a:r>
            <a:r>
              <a:rPr spc="-95" dirty="0"/>
              <a:t> </a:t>
            </a:r>
            <a:r>
              <a:rPr spc="155" dirty="0"/>
              <a:t>ENGINEERING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4330" y="2916433"/>
            <a:ext cx="94437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  <a:tab pos="299720" algn="l"/>
                <a:tab pos="1713230" algn="l"/>
                <a:tab pos="1981200" algn="l"/>
                <a:tab pos="2426335" algn="l"/>
                <a:tab pos="3558540" algn="l"/>
                <a:tab pos="3584575" algn="l"/>
                <a:tab pos="4043045" algn="l"/>
                <a:tab pos="4631690" algn="l"/>
                <a:tab pos="4663440" algn="l"/>
                <a:tab pos="5440680" algn="l"/>
                <a:tab pos="6296025" algn="l"/>
                <a:tab pos="7034530" algn="l"/>
                <a:tab pos="7417434" algn="l"/>
                <a:tab pos="8229600" algn="l"/>
                <a:tab pos="8910955" algn="l"/>
              </a:tabLst>
            </a:pPr>
            <a:r>
              <a:rPr sz="2400" b="1" spc="-120" dirty="0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r>
              <a:rPr sz="2400" b="1" spc="45" dirty="0">
                <a:solidFill>
                  <a:srgbClr val="262626"/>
                </a:solidFill>
                <a:latin typeface="Times New Roman"/>
                <a:cs typeface="Times New Roman"/>
              </a:rPr>
              <a:t>o</a:t>
            </a:r>
            <a:r>
              <a:rPr sz="2400" b="1" spc="-85" dirty="0">
                <a:solidFill>
                  <a:srgbClr val="262626"/>
                </a:solidFill>
                <a:latin typeface="Times New Roman"/>
                <a:cs typeface="Times New Roman"/>
              </a:rPr>
              <a:t>f</a:t>
            </a:r>
            <a:r>
              <a:rPr sz="2400" b="1" spc="-35" dirty="0">
                <a:solidFill>
                  <a:srgbClr val="262626"/>
                </a:solidFill>
                <a:latin typeface="Times New Roman"/>
                <a:cs typeface="Times New Roman"/>
              </a:rPr>
              <a:t>t</a:t>
            </a:r>
            <a:r>
              <a:rPr sz="2400" b="1" spc="-105" dirty="0">
                <a:solidFill>
                  <a:srgbClr val="262626"/>
                </a:solidFill>
                <a:latin typeface="Times New Roman"/>
                <a:cs typeface="Times New Roman"/>
              </a:rPr>
              <a:t>w</a:t>
            </a:r>
            <a:r>
              <a:rPr sz="2400" b="1" spc="-55" dirty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2400" b="1" spc="-210" dirty="0">
                <a:solidFill>
                  <a:srgbClr val="262626"/>
                </a:solidFill>
                <a:latin typeface="Times New Roman"/>
                <a:cs typeface="Times New Roman"/>
              </a:rPr>
              <a:t>r</a:t>
            </a:r>
            <a:r>
              <a:rPr sz="2400" b="1" spc="55" dirty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2400" b="1" dirty="0">
                <a:solidFill>
                  <a:srgbClr val="262626"/>
                </a:solidFill>
                <a:latin typeface="Times New Roman"/>
                <a:cs typeface="Times New Roman"/>
              </a:rPr>
              <a:t>	</a:t>
            </a:r>
            <a:r>
              <a:rPr sz="2400" b="1" spc="30" dirty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2400" b="1" spc="-20" dirty="0">
                <a:solidFill>
                  <a:srgbClr val="262626"/>
                </a:solidFill>
                <a:latin typeface="Times New Roman"/>
                <a:cs typeface="Times New Roman"/>
              </a:rPr>
              <a:t>n</a:t>
            </a:r>
            <a:r>
              <a:rPr sz="2400" b="1" spc="90" dirty="0">
                <a:solidFill>
                  <a:srgbClr val="262626"/>
                </a:solidFill>
                <a:latin typeface="Times New Roman"/>
                <a:cs typeface="Times New Roman"/>
              </a:rPr>
              <a:t>g</a:t>
            </a:r>
            <a:r>
              <a:rPr sz="2400" b="1" dirty="0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r>
              <a:rPr sz="2400" b="1" spc="-20" dirty="0">
                <a:solidFill>
                  <a:srgbClr val="262626"/>
                </a:solidFill>
                <a:latin typeface="Times New Roman"/>
                <a:cs typeface="Times New Roman"/>
              </a:rPr>
              <a:t>n</a:t>
            </a:r>
            <a:r>
              <a:rPr sz="2400" b="1" spc="55" dirty="0">
                <a:solidFill>
                  <a:srgbClr val="262626"/>
                </a:solidFill>
                <a:latin typeface="Times New Roman"/>
                <a:cs typeface="Times New Roman"/>
              </a:rPr>
              <a:t>ee</a:t>
            </a:r>
            <a:r>
              <a:rPr sz="2400" b="1" spc="-229" dirty="0">
                <a:solidFill>
                  <a:srgbClr val="262626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r>
              <a:rPr sz="2400" b="1" spc="-20" dirty="0">
                <a:solidFill>
                  <a:srgbClr val="262626"/>
                </a:solidFill>
                <a:latin typeface="Times New Roman"/>
                <a:cs typeface="Times New Roman"/>
              </a:rPr>
              <a:t>n</a:t>
            </a:r>
            <a:r>
              <a:rPr sz="2400" b="1" spc="95" dirty="0">
                <a:solidFill>
                  <a:srgbClr val="262626"/>
                </a:solidFill>
                <a:latin typeface="Times New Roman"/>
                <a:cs typeface="Times New Roman"/>
              </a:rPr>
              <a:t>g</a:t>
            </a:r>
            <a:r>
              <a:rPr sz="2400" b="1" dirty="0">
                <a:solidFill>
                  <a:srgbClr val="262626"/>
                </a:solidFill>
                <a:latin typeface="Times New Roman"/>
                <a:cs typeface="Times New Roman"/>
              </a:rPr>
              <a:t>	</a:t>
            </a:r>
            <a:r>
              <a:rPr sz="2400" spc="-120" dirty="0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r>
              <a:rPr sz="2400" spc="-60" dirty="0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	</a:t>
            </a:r>
            <a:r>
              <a:rPr sz="2400" spc="-90" dirty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2400" spc="20" dirty="0">
                <a:solidFill>
                  <a:srgbClr val="262626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	</a:t>
            </a:r>
            <a:r>
              <a:rPr sz="2400" spc="-90" dirty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n</a:t>
            </a:r>
            <a:r>
              <a:rPr sz="2400" spc="-125" dirty="0">
                <a:solidFill>
                  <a:srgbClr val="262626"/>
                </a:solidFill>
                <a:latin typeface="Times New Roman"/>
                <a:cs typeface="Times New Roman"/>
              </a:rPr>
              <a:t>g</a:t>
            </a:r>
            <a:r>
              <a:rPr sz="2400" spc="-120" dirty="0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n</a:t>
            </a:r>
            <a:r>
              <a:rPr sz="2400" spc="-90" dirty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2400" spc="-65" dirty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2400" spc="-10" dirty="0">
                <a:solidFill>
                  <a:srgbClr val="262626"/>
                </a:solidFill>
                <a:latin typeface="Times New Roman"/>
                <a:cs typeface="Times New Roman"/>
              </a:rPr>
              <a:t>r</a:t>
            </a:r>
            <a:r>
              <a:rPr sz="2400" spc="-120" dirty="0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n</a:t>
            </a:r>
            <a:r>
              <a:rPr sz="2400" spc="-130" dirty="0">
                <a:solidFill>
                  <a:srgbClr val="262626"/>
                </a:solidFill>
                <a:latin typeface="Times New Roman"/>
                <a:cs typeface="Times New Roman"/>
              </a:rPr>
              <a:t>g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	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b</a:t>
            </a:r>
            <a:r>
              <a:rPr sz="2400" spc="-10" dirty="0">
                <a:solidFill>
                  <a:srgbClr val="262626"/>
                </a:solidFill>
                <a:latin typeface="Times New Roman"/>
                <a:cs typeface="Times New Roman"/>
              </a:rPr>
              <a:t>r</a:t>
            </a:r>
            <a:r>
              <a:rPr sz="2400" spc="-90" dirty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n</a:t>
            </a:r>
            <a:r>
              <a:rPr sz="2400" spc="-110" dirty="0">
                <a:solidFill>
                  <a:srgbClr val="262626"/>
                </a:solidFill>
                <a:latin typeface="Times New Roman"/>
                <a:cs typeface="Times New Roman"/>
              </a:rPr>
              <a:t>c</a:t>
            </a:r>
            <a:r>
              <a:rPr sz="2400" spc="20" dirty="0">
                <a:solidFill>
                  <a:srgbClr val="262626"/>
                </a:solidFill>
                <a:latin typeface="Times New Roman"/>
                <a:cs typeface="Times New Roman"/>
              </a:rPr>
              <a:t>h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	</a:t>
            </a:r>
            <a:r>
              <a:rPr sz="2400" spc="-110" dirty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2400" spc="-50" dirty="0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r>
              <a:rPr sz="2400" spc="-75" dirty="0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o</a:t>
            </a:r>
            <a:r>
              <a:rPr sz="2400" spc="-65" dirty="0">
                <a:solidFill>
                  <a:srgbClr val="262626"/>
                </a:solidFill>
                <a:latin typeface="Times New Roman"/>
                <a:cs typeface="Times New Roman"/>
              </a:rPr>
              <a:t>c</a:t>
            </a:r>
            <a:r>
              <a:rPr sz="2400" spc="-120" dirty="0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r>
              <a:rPr sz="2400" spc="-110" dirty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2400" spc="25" dirty="0">
                <a:solidFill>
                  <a:srgbClr val="262626"/>
                </a:solidFill>
                <a:latin typeface="Times New Roman"/>
                <a:cs typeface="Times New Roman"/>
              </a:rPr>
              <a:t>t</a:t>
            </a:r>
            <a:r>
              <a:rPr sz="2400" spc="-90" dirty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d	</a:t>
            </a:r>
            <a:r>
              <a:rPr sz="2400" spc="-130" dirty="0">
                <a:solidFill>
                  <a:srgbClr val="262626"/>
                </a:solidFill>
                <a:latin typeface="Times New Roman"/>
                <a:cs typeface="Times New Roman"/>
              </a:rPr>
              <a:t>w</a:t>
            </a:r>
            <a:r>
              <a:rPr sz="2400" spc="-120" dirty="0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r>
              <a:rPr sz="2400" spc="25" dirty="0">
                <a:solidFill>
                  <a:srgbClr val="262626"/>
                </a:solidFill>
                <a:latin typeface="Times New Roman"/>
                <a:cs typeface="Times New Roman"/>
              </a:rPr>
              <a:t>t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h 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d</a:t>
            </a:r>
            <a:r>
              <a:rPr sz="2400" spc="-65" dirty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2400" spc="-120" dirty="0">
                <a:solidFill>
                  <a:srgbClr val="262626"/>
                </a:solidFill>
                <a:latin typeface="Times New Roman"/>
                <a:cs typeface="Times New Roman"/>
              </a:rPr>
              <a:t>v</a:t>
            </a:r>
            <a:r>
              <a:rPr sz="2400" spc="-90" dirty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2400" spc="-120" dirty="0">
                <a:solidFill>
                  <a:srgbClr val="262626"/>
                </a:solidFill>
                <a:latin typeface="Times New Roman"/>
                <a:cs typeface="Times New Roman"/>
              </a:rPr>
              <a:t>l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op</a:t>
            </a:r>
            <a:r>
              <a:rPr sz="2400" spc="-25" dirty="0">
                <a:solidFill>
                  <a:srgbClr val="262626"/>
                </a:solidFill>
                <a:latin typeface="Times New Roman"/>
                <a:cs typeface="Times New Roman"/>
              </a:rPr>
              <a:t>m</a:t>
            </a:r>
            <a:r>
              <a:rPr sz="2400" spc="-65" dirty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n</a:t>
            </a:r>
            <a:r>
              <a:rPr sz="2400" spc="30" dirty="0">
                <a:solidFill>
                  <a:srgbClr val="262626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	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o</a:t>
            </a:r>
            <a:r>
              <a:rPr sz="2400" spc="-25" dirty="0">
                <a:solidFill>
                  <a:srgbClr val="262626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r>
              <a:rPr sz="2400" spc="-5" dirty="0">
                <a:solidFill>
                  <a:srgbClr val="262626"/>
                </a:solidFill>
                <a:latin typeface="Times New Roman"/>
                <a:cs typeface="Times New Roman"/>
              </a:rPr>
              <a:t>o</a:t>
            </a:r>
            <a:r>
              <a:rPr sz="2400" spc="-10" dirty="0">
                <a:solidFill>
                  <a:srgbClr val="262626"/>
                </a:solidFill>
                <a:latin typeface="Times New Roman"/>
                <a:cs typeface="Times New Roman"/>
              </a:rPr>
              <a:t>f</a:t>
            </a:r>
            <a:r>
              <a:rPr sz="2400" spc="25" dirty="0">
                <a:solidFill>
                  <a:srgbClr val="262626"/>
                </a:solidFill>
                <a:latin typeface="Times New Roman"/>
                <a:cs typeface="Times New Roman"/>
              </a:rPr>
              <a:t>t</a:t>
            </a:r>
            <a:r>
              <a:rPr sz="2400" spc="-175" dirty="0">
                <a:solidFill>
                  <a:srgbClr val="262626"/>
                </a:solidFill>
                <a:latin typeface="Times New Roman"/>
                <a:cs typeface="Times New Roman"/>
              </a:rPr>
              <a:t>w</a:t>
            </a:r>
            <a:r>
              <a:rPr sz="2400" spc="-90" dirty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r</a:t>
            </a:r>
            <a:r>
              <a:rPr sz="2400" spc="-70" dirty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		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p</a:t>
            </a:r>
            <a:r>
              <a:rPr sz="2400" spc="-10" dirty="0">
                <a:solidFill>
                  <a:srgbClr val="262626"/>
                </a:solidFill>
                <a:latin typeface="Times New Roman"/>
                <a:cs typeface="Times New Roman"/>
              </a:rPr>
              <a:t>r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d</a:t>
            </a:r>
            <a:r>
              <a:rPr sz="2400" spc="-25" dirty="0">
                <a:solidFill>
                  <a:srgbClr val="262626"/>
                </a:solidFill>
                <a:latin typeface="Times New Roman"/>
                <a:cs typeface="Times New Roman"/>
              </a:rPr>
              <a:t>u</a:t>
            </a:r>
            <a:r>
              <a:rPr sz="2400" spc="-65" dirty="0">
                <a:solidFill>
                  <a:srgbClr val="262626"/>
                </a:solidFill>
                <a:latin typeface="Times New Roman"/>
                <a:cs typeface="Times New Roman"/>
              </a:rPr>
              <a:t>c</a:t>
            </a:r>
            <a:r>
              <a:rPr sz="2400" spc="30" dirty="0">
                <a:solidFill>
                  <a:srgbClr val="262626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		</a:t>
            </a:r>
            <a:r>
              <a:rPr sz="2400" spc="-5" dirty="0">
                <a:solidFill>
                  <a:srgbClr val="262626"/>
                </a:solidFill>
                <a:latin typeface="Times New Roman"/>
                <a:cs typeface="Times New Roman"/>
              </a:rPr>
              <a:t>u</a:t>
            </a:r>
            <a:r>
              <a:rPr sz="2400" spc="-75" dirty="0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r>
              <a:rPr sz="2400" spc="-120" dirty="0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n</a:t>
            </a:r>
            <a:r>
              <a:rPr sz="2400" spc="-130" dirty="0">
                <a:solidFill>
                  <a:srgbClr val="262626"/>
                </a:solidFill>
                <a:latin typeface="Times New Roman"/>
                <a:cs typeface="Times New Roman"/>
              </a:rPr>
              <a:t>g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	</a:t>
            </a:r>
            <a:r>
              <a:rPr sz="2400" spc="-175" dirty="0">
                <a:solidFill>
                  <a:srgbClr val="262626"/>
                </a:solidFill>
                <a:latin typeface="Times New Roman"/>
                <a:cs typeface="Times New Roman"/>
              </a:rPr>
              <a:t>w</a:t>
            </a:r>
            <a:r>
              <a:rPr sz="2400" spc="-90" dirty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2400" spc="-120" dirty="0">
                <a:solidFill>
                  <a:srgbClr val="262626"/>
                </a:solidFill>
                <a:latin typeface="Times New Roman"/>
                <a:cs typeface="Times New Roman"/>
              </a:rPr>
              <a:t>ll</a:t>
            </a:r>
            <a:r>
              <a:rPr sz="2400" spc="-35" dirty="0">
                <a:solidFill>
                  <a:srgbClr val="262626"/>
                </a:solidFill>
                <a:latin typeface="Times New Roman"/>
                <a:cs typeface="Times New Roman"/>
              </a:rPr>
              <a:t>-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d</a:t>
            </a:r>
            <a:r>
              <a:rPr sz="2400" spc="-90" dirty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2400" spc="-10" dirty="0">
                <a:solidFill>
                  <a:srgbClr val="262626"/>
                </a:solidFill>
                <a:latin typeface="Times New Roman"/>
                <a:cs typeface="Times New Roman"/>
              </a:rPr>
              <a:t>f</a:t>
            </a:r>
            <a:r>
              <a:rPr sz="2400" spc="-120" dirty="0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n</a:t>
            </a:r>
            <a:r>
              <a:rPr sz="2400" spc="-90" dirty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d	</a:t>
            </a:r>
            <a:r>
              <a:rPr sz="2400" spc="-75" dirty="0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r>
              <a:rPr sz="2400" spc="-65" dirty="0">
                <a:solidFill>
                  <a:srgbClr val="262626"/>
                </a:solidFill>
                <a:latin typeface="Times New Roman"/>
                <a:cs typeface="Times New Roman"/>
              </a:rPr>
              <a:t>c</a:t>
            </a:r>
            <a:r>
              <a:rPr sz="2400" spc="-145" dirty="0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r>
              <a:rPr sz="2400" spc="-65" dirty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n</a:t>
            </a:r>
            <a:r>
              <a:rPr sz="2400" spc="25" dirty="0">
                <a:solidFill>
                  <a:srgbClr val="262626"/>
                </a:solidFill>
                <a:latin typeface="Times New Roman"/>
                <a:cs typeface="Times New Roman"/>
              </a:rPr>
              <a:t>t</a:t>
            </a:r>
            <a:r>
              <a:rPr sz="2400" spc="-95" dirty="0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r>
              <a:rPr sz="2400" spc="-35" dirty="0">
                <a:solidFill>
                  <a:srgbClr val="262626"/>
                </a:solidFill>
                <a:latin typeface="Times New Roman"/>
                <a:cs typeface="Times New Roman"/>
              </a:rPr>
              <a:t>f</a:t>
            </a:r>
            <a:r>
              <a:rPr sz="2400" spc="-120" dirty="0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r>
              <a:rPr sz="2400" spc="-70" dirty="0">
                <a:solidFill>
                  <a:srgbClr val="262626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	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pr</a:t>
            </a:r>
            <a:r>
              <a:rPr sz="2400" spc="-120" dirty="0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r>
              <a:rPr sz="2400" spc="-5" dirty="0">
                <a:solidFill>
                  <a:srgbClr val="262626"/>
                </a:solidFill>
                <a:latin typeface="Times New Roman"/>
                <a:cs typeface="Times New Roman"/>
              </a:rPr>
              <a:t>n</a:t>
            </a:r>
            <a:r>
              <a:rPr sz="2400" spc="-65" dirty="0">
                <a:solidFill>
                  <a:srgbClr val="262626"/>
                </a:solidFill>
                <a:latin typeface="Times New Roman"/>
                <a:cs typeface="Times New Roman"/>
              </a:rPr>
              <a:t>c</a:t>
            </a:r>
            <a:r>
              <a:rPr sz="2400" spc="-120" dirty="0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p</a:t>
            </a:r>
            <a:r>
              <a:rPr sz="2400" spc="-120" dirty="0">
                <a:solidFill>
                  <a:srgbClr val="262626"/>
                </a:solidFill>
                <a:latin typeface="Times New Roman"/>
                <a:cs typeface="Times New Roman"/>
              </a:rPr>
              <a:t>l</a:t>
            </a:r>
            <a:r>
              <a:rPr sz="2400" spc="-65" dirty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2400" spc="-145" dirty="0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r>
              <a:rPr sz="2400" spc="-75" dirty="0">
                <a:solidFill>
                  <a:srgbClr val="262626"/>
                </a:solidFill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53193" y="3647867"/>
            <a:ext cx="34118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03960" algn="l"/>
                <a:tab pos="2752725" algn="l"/>
                <a:tab pos="3121025" algn="l"/>
              </a:tabLst>
            </a:pPr>
            <a:r>
              <a:rPr sz="2400" spc="-50" dirty="0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o</a:t>
            </a:r>
            <a:r>
              <a:rPr sz="2400" spc="-35" dirty="0">
                <a:solidFill>
                  <a:srgbClr val="262626"/>
                </a:solidFill>
                <a:latin typeface="Times New Roman"/>
                <a:cs typeface="Times New Roman"/>
              </a:rPr>
              <a:t>f</a:t>
            </a:r>
            <a:r>
              <a:rPr sz="2400" spc="25" dirty="0">
                <a:solidFill>
                  <a:srgbClr val="262626"/>
                </a:solidFill>
                <a:latin typeface="Times New Roman"/>
                <a:cs typeface="Times New Roman"/>
              </a:rPr>
              <a:t>t</a:t>
            </a:r>
            <a:r>
              <a:rPr sz="2400" spc="-175" dirty="0">
                <a:solidFill>
                  <a:srgbClr val="262626"/>
                </a:solidFill>
                <a:latin typeface="Times New Roman"/>
                <a:cs typeface="Times New Roman"/>
              </a:rPr>
              <a:t>w</a:t>
            </a:r>
            <a:r>
              <a:rPr sz="2400" spc="-90" dirty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2400" spc="-10" dirty="0">
                <a:solidFill>
                  <a:srgbClr val="262626"/>
                </a:solidFill>
                <a:latin typeface="Times New Roman"/>
                <a:cs typeface="Times New Roman"/>
              </a:rPr>
              <a:t>r</a:t>
            </a:r>
            <a:r>
              <a:rPr sz="2400" spc="-70" dirty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	</a:t>
            </a:r>
            <a:r>
              <a:rPr sz="2400" spc="-65" dirty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n</a:t>
            </a:r>
            <a:r>
              <a:rPr sz="2400" spc="-125" dirty="0">
                <a:solidFill>
                  <a:srgbClr val="262626"/>
                </a:solidFill>
                <a:latin typeface="Times New Roman"/>
                <a:cs typeface="Times New Roman"/>
              </a:rPr>
              <a:t>g</a:t>
            </a:r>
            <a:r>
              <a:rPr sz="2400" spc="-145" dirty="0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r>
              <a:rPr sz="2400" spc="40" dirty="0">
                <a:solidFill>
                  <a:srgbClr val="262626"/>
                </a:solidFill>
                <a:latin typeface="Times New Roman"/>
                <a:cs typeface="Times New Roman"/>
              </a:rPr>
              <a:t>n</a:t>
            </a:r>
            <a:r>
              <a:rPr sz="2400" spc="-90" dirty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2400" spc="-65" dirty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2400" spc="-10" dirty="0">
                <a:solidFill>
                  <a:srgbClr val="262626"/>
                </a:solidFill>
                <a:latin typeface="Times New Roman"/>
                <a:cs typeface="Times New Roman"/>
              </a:rPr>
              <a:t>r</a:t>
            </a:r>
            <a:r>
              <a:rPr sz="2400" spc="-120" dirty="0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n</a:t>
            </a:r>
            <a:r>
              <a:rPr sz="2400" spc="-130" dirty="0">
                <a:solidFill>
                  <a:srgbClr val="262626"/>
                </a:solidFill>
                <a:latin typeface="Times New Roman"/>
                <a:cs typeface="Times New Roman"/>
              </a:rPr>
              <a:t>g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	</a:t>
            </a:r>
            <a:r>
              <a:rPr sz="2400" spc="-120" dirty="0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r>
              <a:rPr sz="2400" spc="-60" dirty="0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	</a:t>
            </a:r>
            <a:r>
              <a:rPr sz="2400" spc="-110" dirty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2400" spc="20" dirty="0">
                <a:solidFill>
                  <a:srgbClr val="262626"/>
                </a:solidFill>
                <a:latin typeface="Times New Roman"/>
                <a:cs typeface="Times New Roman"/>
              </a:rPr>
              <a:t>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0776" y="3647867"/>
            <a:ext cx="55435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22375" algn="l"/>
                <a:tab pos="1840864" algn="l"/>
                <a:tab pos="3392804" algn="l"/>
                <a:tab pos="4050665" algn="l"/>
                <a:tab pos="5276215" algn="l"/>
              </a:tabLst>
            </a:pPr>
            <a:r>
              <a:rPr sz="2400" spc="-25" dirty="0">
                <a:solidFill>
                  <a:srgbClr val="262626"/>
                </a:solidFill>
                <a:latin typeface="Times New Roman"/>
                <a:cs typeface="Times New Roman"/>
              </a:rPr>
              <a:t>m</a:t>
            </a:r>
            <a:r>
              <a:rPr sz="2400" spc="-65" dirty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2400" spc="25" dirty="0">
                <a:solidFill>
                  <a:srgbClr val="262626"/>
                </a:solidFill>
                <a:latin typeface="Times New Roman"/>
                <a:cs typeface="Times New Roman"/>
              </a:rPr>
              <a:t>t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ho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d</a:t>
            </a:r>
            <a:r>
              <a:rPr sz="2400" spc="-60" dirty="0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	</a:t>
            </a:r>
            <a:r>
              <a:rPr sz="2400" spc="-90" dirty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d	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pr</a:t>
            </a:r>
            <a:r>
              <a:rPr sz="2400" spc="-5" dirty="0">
                <a:solidFill>
                  <a:srgbClr val="262626"/>
                </a:solidFill>
                <a:latin typeface="Times New Roman"/>
                <a:cs typeface="Times New Roman"/>
              </a:rPr>
              <a:t>o</a:t>
            </a:r>
            <a:r>
              <a:rPr sz="2400" spc="-65" dirty="0">
                <a:solidFill>
                  <a:srgbClr val="262626"/>
                </a:solidFill>
                <a:latin typeface="Times New Roman"/>
                <a:cs typeface="Times New Roman"/>
              </a:rPr>
              <a:t>ce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d</a:t>
            </a:r>
            <a:r>
              <a:rPr sz="2400" spc="-25" dirty="0">
                <a:solidFill>
                  <a:srgbClr val="262626"/>
                </a:solidFill>
                <a:latin typeface="Times New Roman"/>
                <a:cs typeface="Times New Roman"/>
              </a:rPr>
              <a:t>u</a:t>
            </a:r>
            <a:r>
              <a:rPr sz="2400" spc="-10" dirty="0">
                <a:solidFill>
                  <a:srgbClr val="262626"/>
                </a:solidFill>
                <a:latin typeface="Times New Roman"/>
                <a:cs typeface="Times New Roman"/>
              </a:rPr>
              <a:t>r</a:t>
            </a:r>
            <a:r>
              <a:rPr sz="2400" spc="-65" dirty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2400" spc="-145" dirty="0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r>
              <a:rPr sz="2400" spc="-75" dirty="0">
                <a:solidFill>
                  <a:srgbClr val="262626"/>
                </a:solidFill>
                <a:latin typeface="Times New Roman"/>
                <a:cs typeface="Times New Roman"/>
              </a:rPr>
              <a:t>.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	</a:t>
            </a:r>
            <a:r>
              <a:rPr sz="2400" spc="40" dirty="0">
                <a:solidFill>
                  <a:srgbClr val="262626"/>
                </a:solidFill>
                <a:latin typeface="Times New Roman"/>
                <a:cs typeface="Times New Roman"/>
              </a:rPr>
              <a:t>T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h</a:t>
            </a:r>
            <a:r>
              <a:rPr sz="2400" spc="-70" dirty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	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o</a:t>
            </a:r>
            <a:r>
              <a:rPr sz="2400" spc="-25" dirty="0">
                <a:solidFill>
                  <a:srgbClr val="262626"/>
                </a:solidFill>
                <a:latin typeface="Times New Roman"/>
                <a:cs typeface="Times New Roman"/>
              </a:rPr>
              <a:t>u</a:t>
            </a:r>
            <a:r>
              <a:rPr sz="2400" spc="25" dirty="0">
                <a:solidFill>
                  <a:srgbClr val="262626"/>
                </a:solidFill>
                <a:latin typeface="Times New Roman"/>
                <a:cs typeface="Times New Roman"/>
              </a:rPr>
              <a:t>t</a:t>
            </a:r>
            <a:r>
              <a:rPr sz="2400" spc="-65" dirty="0">
                <a:solidFill>
                  <a:srgbClr val="262626"/>
                </a:solidFill>
                <a:latin typeface="Times New Roman"/>
                <a:cs typeface="Times New Roman"/>
              </a:rPr>
              <a:t>c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o</a:t>
            </a:r>
            <a:r>
              <a:rPr sz="2400" spc="-25" dirty="0">
                <a:solidFill>
                  <a:srgbClr val="262626"/>
                </a:solidFill>
                <a:latin typeface="Times New Roman"/>
                <a:cs typeface="Times New Roman"/>
              </a:rPr>
              <a:t>m</a:t>
            </a:r>
            <a:r>
              <a:rPr sz="2400" spc="-70" dirty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	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o</a:t>
            </a:r>
            <a:r>
              <a:rPr sz="2400" spc="-25" dirty="0">
                <a:solidFill>
                  <a:srgbClr val="262626"/>
                </a:solidFill>
                <a:latin typeface="Times New Roman"/>
                <a:cs typeface="Times New Roman"/>
              </a:rPr>
              <a:t>f  </a:t>
            </a:r>
            <a:r>
              <a:rPr sz="2400" spc="-50" dirty="0">
                <a:solidFill>
                  <a:srgbClr val="262626"/>
                </a:solidFill>
                <a:latin typeface="Times New Roman"/>
                <a:cs typeface="Times New Roman"/>
              </a:rPr>
              <a:t>efficient</a:t>
            </a:r>
            <a:r>
              <a:rPr sz="2400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62626"/>
                </a:solidFill>
                <a:latin typeface="Times New Roman"/>
                <a:cs typeface="Times New Roman"/>
              </a:rPr>
              <a:t>and</a:t>
            </a:r>
            <a:r>
              <a:rPr sz="2400" spc="2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262626"/>
                </a:solidFill>
                <a:latin typeface="Times New Roman"/>
                <a:cs typeface="Times New Roman"/>
              </a:rPr>
              <a:t>reliable</a:t>
            </a:r>
            <a:r>
              <a:rPr sz="2400" spc="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62626"/>
                </a:solidFill>
                <a:latin typeface="Times New Roman"/>
                <a:cs typeface="Times New Roman"/>
              </a:rPr>
              <a:t>software</a:t>
            </a:r>
            <a:r>
              <a:rPr sz="2400" spc="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62626"/>
                </a:solidFill>
                <a:latin typeface="Times New Roman"/>
                <a:cs typeface="Times New Roman"/>
              </a:rPr>
              <a:t>product.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5002" y="1590666"/>
            <a:ext cx="56832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/>
              <a:t>SOFTWARE</a:t>
            </a:r>
            <a:r>
              <a:rPr spc="-95" dirty="0"/>
              <a:t> </a:t>
            </a:r>
            <a:r>
              <a:rPr spc="5" dirty="0"/>
              <a:t>PRODUCT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6496" y="2860548"/>
            <a:ext cx="3974591" cy="36134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7208" y="1590666"/>
            <a:ext cx="33762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0" dirty="0"/>
              <a:t>DEFINITION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299085" indent="-287020" algn="just">
              <a:lnSpc>
                <a:spcPct val="100000"/>
              </a:lnSpc>
              <a:spcBef>
                <a:spcPts val="12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720" algn="l"/>
              </a:tabLst>
            </a:pPr>
            <a:r>
              <a:rPr spc="-55" dirty="0"/>
              <a:t>Fritz</a:t>
            </a:r>
            <a:r>
              <a:rPr spc="-25" dirty="0"/>
              <a:t> Bauer's</a:t>
            </a:r>
            <a:r>
              <a:rPr dirty="0"/>
              <a:t> </a:t>
            </a:r>
            <a:r>
              <a:rPr b="0" spc="-60" dirty="0">
                <a:latin typeface="Times New Roman"/>
                <a:cs typeface="Times New Roman"/>
              </a:rPr>
              <a:t>Early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spc="5" dirty="0"/>
              <a:t>Definition</a:t>
            </a:r>
            <a:r>
              <a:rPr spc="35" dirty="0"/>
              <a:t> </a:t>
            </a:r>
            <a:r>
              <a:rPr b="0" spc="-5" dirty="0">
                <a:latin typeface="Times New Roman"/>
                <a:cs typeface="Times New Roman"/>
              </a:rPr>
              <a:t>of</a:t>
            </a:r>
            <a:r>
              <a:rPr b="0" spc="325" dirty="0">
                <a:latin typeface="Times New Roman"/>
                <a:cs typeface="Times New Roman"/>
              </a:rPr>
              <a:t> </a:t>
            </a:r>
            <a:r>
              <a:rPr spc="-65" dirty="0"/>
              <a:t>Software</a:t>
            </a:r>
            <a:r>
              <a:rPr spc="-20" dirty="0"/>
              <a:t> </a:t>
            </a:r>
            <a:r>
              <a:rPr spc="10" dirty="0"/>
              <a:t>Engineering</a:t>
            </a:r>
          </a:p>
          <a:p>
            <a:pPr marL="469265" marR="5080" algn="just">
              <a:lnSpc>
                <a:spcPct val="100000"/>
              </a:lnSpc>
              <a:spcBef>
                <a:spcPts val="1175"/>
              </a:spcBef>
            </a:pPr>
            <a:r>
              <a:rPr b="0" dirty="0">
                <a:latin typeface="Times New Roman"/>
                <a:cs typeface="Times New Roman"/>
              </a:rPr>
              <a:t>“The </a:t>
            </a:r>
            <a:r>
              <a:rPr b="0" spc="-40" dirty="0">
                <a:latin typeface="Times New Roman"/>
                <a:cs typeface="Times New Roman"/>
              </a:rPr>
              <a:t>establishment </a:t>
            </a:r>
            <a:r>
              <a:rPr b="0" spc="-25" dirty="0">
                <a:latin typeface="Times New Roman"/>
                <a:cs typeface="Times New Roman"/>
              </a:rPr>
              <a:t>and </a:t>
            </a:r>
            <a:r>
              <a:rPr b="0" spc="-50" dirty="0">
                <a:latin typeface="Times New Roman"/>
                <a:cs typeface="Times New Roman"/>
              </a:rPr>
              <a:t>use </a:t>
            </a:r>
            <a:r>
              <a:rPr b="0" spc="-5" dirty="0">
                <a:latin typeface="Times New Roman"/>
                <a:cs typeface="Times New Roman"/>
              </a:rPr>
              <a:t>of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sound </a:t>
            </a:r>
            <a:r>
              <a:rPr spc="5" dirty="0"/>
              <a:t>engineering </a:t>
            </a:r>
            <a:r>
              <a:rPr b="0" spc="-50" dirty="0">
                <a:latin typeface="Times New Roman"/>
                <a:cs typeface="Times New Roman"/>
              </a:rPr>
              <a:t>principles </a:t>
            </a:r>
            <a:r>
              <a:rPr spc="-5" dirty="0"/>
              <a:t>in </a:t>
            </a:r>
            <a:r>
              <a:rPr b="0" spc="-10" dirty="0">
                <a:latin typeface="Times New Roman"/>
                <a:cs typeface="Times New Roman"/>
              </a:rPr>
              <a:t>order </a:t>
            </a:r>
            <a:r>
              <a:rPr b="0" spc="35" dirty="0">
                <a:latin typeface="Times New Roman"/>
                <a:cs typeface="Times New Roman"/>
              </a:rPr>
              <a:t>to </a:t>
            </a:r>
            <a:r>
              <a:rPr b="0" spc="4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Times New Roman"/>
                <a:cs typeface="Times New Roman"/>
              </a:rPr>
              <a:t>obtain </a:t>
            </a:r>
            <a:r>
              <a:rPr b="0" spc="-70" dirty="0">
                <a:latin typeface="Times New Roman"/>
                <a:cs typeface="Times New Roman"/>
              </a:rPr>
              <a:t>economically </a:t>
            </a:r>
            <a:r>
              <a:rPr spc="-40" dirty="0"/>
              <a:t>software </a:t>
            </a:r>
            <a:r>
              <a:rPr b="0" dirty="0">
                <a:latin typeface="Times New Roman"/>
                <a:cs typeface="Times New Roman"/>
              </a:rPr>
              <a:t>that </a:t>
            </a:r>
            <a:r>
              <a:rPr b="0" spc="-90" dirty="0">
                <a:latin typeface="Times New Roman"/>
                <a:cs typeface="Times New Roman"/>
              </a:rPr>
              <a:t>is </a:t>
            </a:r>
            <a:r>
              <a:rPr b="0" spc="-70" dirty="0">
                <a:latin typeface="Times New Roman"/>
                <a:cs typeface="Times New Roman"/>
              </a:rPr>
              <a:t>reliable </a:t>
            </a:r>
            <a:r>
              <a:rPr b="0" spc="-30" dirty="0">
                <a:latin typeface="Times New Roman"/>
                <a:cs typeface="Times New Roman"/>
              </a:rPr>
              <a:t>and </a:t>
            </a:r>
            <a:r>
              <a:rPr b="0" spc="-65" dirty="0">
                <a:latin typeface="Times New Roman"/>
                <a:cs typeface="Times New Roman"/>
              </a:rPr>
              <a:t>works </a:t>
            </a:r>
            <a:r>
              <a:rPr b="0" spc="-75" dirty="0">
                <a:latin typeface="Times New Roman"/>
                <a:cs typeface="Times New Roman"/>
              </a:rPr>
              <a:t>efficiently </a:t>
            </a:r>
            <a:r>
              <a:rPr b="0" spc="20" dirty="0">
                <a:latin typeface="Times New Roman"/>
                <a:cs typeface="Times New Roman"/>
              </a:rPr>
              <a:t>on </a:t>
            </a:r>
            <a:r>
              <a:rPr b="0" spc="-75" dirty="0">
                <a:latin typeface="Times New Roman"/>
                <a:cs typeface="Times New Roman"/>
              </a:rPr>
              <a:t>real 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65" dirty="0">
                <a:latin typeface="Times New Roman"/>
                <a:cs typeface="Times New Roman"/>
              </a:rPr>
              <a:t>machines.”</a:t>
            </a:r>
          </a:p>
          <a:p>
            <a:pPr marL="299085" indent="-287020" algn="just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720" algn="l"/>
              </a:tabLst>
            </a:pPr>
            <a:r>
              <a:rPr spc="80" dirty="0"/>
              <a:t>IEEE</a:t>
            </a:r>
            <a:r>
              <a:rPr spc="50" dirty="0"/>
              <a:t> </a:t>
            </a:r>
            <a:r>
              <a:rPr b="0" spc="-50" dirty="0">
                <a:latin typeface="Times New Roman"/>
                <a:cs typeface="Times New Roman"/>
              </a:rPr>
              <a:t>defines</a:t>
            </a:r>
            <a:r>
              <a:rPr b="0" spc="55" dirty="0">
                <a:latin typeface="Times New Roman"/>
                <a:cs typeface="Times New Roman"/>
              </a:rPr>
              <a:t> </a:t>
            </a:r>
            <a:r>
              <a:rPr spc="-45" dirty="0"/>
              <a:t>software</a:t>
            </a:r>
            <a:r>
              <a:rPr spc="60" dirty="0"/>
              <a:t> </a:t>
            </a:r>
            <a:r>
              <a:rPr spc="5" dirty="0"/>
              <a:t>engineering</a:t>
            </a:r>
            <a:r>
              <a:rPr spc="75" dirty="0"/>
              <a:t> </a:t>
            </a:r>
            <a:r>
              <a:rPr b="0" spc="-100" dirty="0">
                <a:latin typeface="Times New Roman"/>
                <a:cs typeface="Times New Roman"/>
              </a:rPr>
              <a:t>as:</a:t>
            </a:r>
            <a:r>
              <a:rPr b="0" spc="60" dirty="0">
                <a:latin typeface="Times New Roman"/>
                <a:cs typeface="Times New Roman"/>
              </a:rPr>
              <a:t> </a:t>
            </a:r>
            <a:r>
              <a:rPr b="0" spc="-95" dirty="0">
                <a:latin typeface="Times New Roman"/>
                <a:cs typeface="Times New Roman"/>
              </a:rPr>
              <a:t>(1)</a:t>
            </a:r>
            <a:r>
              <a:rPr b="0" spc="5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The</a:t>
            </a:r>
            <a:r>
              <a:rPr b="0" spc="65" dirty="0">
                <a:latin typeface="Times New Roman"/>
                <a:cs typeface="Times New Roman"/>
              </a:rPr>
              <a:t> </a:t>
            </a:r>
            <a:r>
              <a:rPr b="0" spc="-50" dirty="0">
                <a:latin typeface="Times New Roman"/>
                <a:cs typeface="Times New Roman"/>
              </a:rPr>
              <a:t>application</a:t>
            </a:r>
            <a:r>
              <a:rPr b="0" spc="5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of</a:t>
            </a:r>
            <a:r>
              <a:rPr b="0" spc="390" dirty="0">
                <a:latin typeface="Times New Roman"/>
                <a:cs typeface="Times New Roman"/>
              </a:rPr>
              <a:t> </a:t>
            </a:r>
            <a:r>
              <a:rPr b="0" spc="-95" dirty="0">
                <a:latin typeface="Times New Roman"/>
                <a:cs typeface="Times New Roman"/>
              </a:rPr>
              <a:t>a</a:t>
            </a:r>
            <a:r>
              <a:rPr b="0" spc="65" dirty="0">
                <a:latin typeface="Times New Roman"/>
                <a:cs typeface="Times New Roman"/>
              </a:rPr>
              <a:t> </a:t>
            </a:r>
            <a:r>
              <a:rPr b="0" spc="-75" dirty="0">
                <a:latin typeface="Times New Roman"/>
                <a:cs typeface="Times New Roman"/>
              </a:rPr>
              <a:t>systematic,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0776" y="5043871"/>
            <a:ext cx="42684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60830" algn="l"/>
                <a:tab pos="2143125" algn="l"/>
                <a:tab pos="3075940" algn="l"/>
                <a:tab pos="3164205" algn="l"/>
              </a:tabLst>
            </a:pP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d</a:t>
            </a:r>
            <a:r>
              <a:rPr sz="2400" spc="-120" dirty="0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r>
              <a:rPr sz="2400" spc="-50" dirty="0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r>
              <a:rPr sz="2400" spc="-90" dirty="0">
                <a:solidFill>
                  <a:srgbClr val="262626"/>
                </a:solidFill>
                <a:latin typeface="Times New Roman"/>
                <a:cs typeface="Times New Roman"/>
              </a:rPr>
              <a:t>c</a:t>
            </a:r>
            <a:r>
              <a:rPr sz="2400" spc="-120" dirty="0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p</a:t>
            </a:r>
            <a:r>
              <a:rPr sz="2400" spc="-120" dirty="0">
                <a:solidFill>
                  <a:srgbClr val="262626"/>
                </a:solidFill>
                <a:latin typeface="Times New Roman"/>
                <a:cs typeface="Times New Roman"/>
              </a:rPr>
              <a:t>li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n</a:t>
            </a:r>
            <a:r>
              <a:rPr sz="2400" spc="-65" dirty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d</a:t>
            </a:r>
            <a:r>
              <a:rPr sz="2400" spc="-75" dirty="0">
                <a:solidFill>
                  <a:srgbClr val="262626"/>
                </a:solidFill>
                <a:latin typeface="Times New Roman"/>
                <a:cs typeface="Times New Roman"/>
              </a:rPr>
              <a:t>,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262626"/>
                </a:solidFill>
                <a:latin typeface="Times New Roman"/>
                <a:cs typeface="Times New Roman"/>
              </a:rPr>
              <a:t>qu</a:t>
            </a:r>
            <a:r>
              <a:rPr sz="2400" spc="-90" dirty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n</a:t>
            </a:r>
            <a:r>
              <a:rPr sz="2400" spc="25" dirty="0">
                <a:solidFill>
                  <a:srgbClr val="262626"/>
                </a:solidFill>
                <a:latin typeface="Times New Roman"/>
                <a:cs typeface="Times New Roman"/>
              </a:rPr>
              <a:t>t</a:t>
            </a:r>
            <a:r>
              <a:rPr sz="2400" spc="-120" dirty="0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r>
              <a:rPr sz="2400" spc="-35" dirty="0">
                <a:solidFill>
                  <a:srgbClr val="262626"/>
                </a:solidFill>
                <a:latin typeface="Times New Roman"/>
                <a:cs typeface="Times New Roman"/>
              </a:rPr>
              <a:t>f</a:t>
            </a:r>
            <a:r>
              <a:rPr sz="2400" spc="-120" dirty="0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r>
              <a:rPr sz="2400" spc="-90" dirty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b</a:t>
            </a:r>
            <a:r>
              <a:rPr sz="2400" spc="-120" dirty="0">
                <a:solidFill>
                  <a:srgbClr val="262626"/>
                </a:solidFill>
                <a:latin typeface="Times New Roman"/>
                <a:cs typeface="Times New Roman"/>
              </a:rPr>
              <a:t>l</a:t>
            </a:r>
            <a:r>
              <a:rPr sz="2400" spc="-70" dirty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		</a:t>
            </a:r>
            <a:r>
              <a:rPr sz="2400" spc="-110" dirty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ppr</a:t>
            </a:r>
            <a:r>
              <a:rPr sz="2400" spc="-5" dirty="0">
                <a:solidFill>
                  <a:srgbClr val="262626"/>
                </a:solidFill>
                <a:latin typeface="Times New Roman"/>
                <a:cs typeface="Times New Roman"/>
              </a:rPr>
              <a:t>o</a:t>
            </a:r>
            <a:r>
              <a:rPr sz="2400" spc="-90" dirty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2400" spc="-110" dirty="0">
                <a:solidFill>
                  <a:srgbClr val="262626"/>
                </a:solidFill>
                <a:latin typeface="Times New Roman"/>
                <a:cs typeface="Times New Roman"/>
              </a:rPr>
              <a:t>c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h  </a:t>
            </a:r>
            <a:r>
              <a:rPr sz="2400" spc="-40" dirty="0">
                <a:solidFill>
                  <a:srgbClr val="262626"/>
                </a:solidFill>
                <a:latin typeface="Times New Roman"/>
                <a:cs typeface="Times New Roman"/>
              </a:rPr>
              <a:t>maintenance		</a:t>
            </a:r>
            <a:r>
              <a:rPr sz="2400" spc="-5" dirty="0">
                <a:solidFill>
                  <a:srgbClr val="262626"/>
                </a:solidFill>
                <a:latin typeface="Times New Roman"/>
                <a:cs typeface="Times New Roman"/>
              </a:rPr>
              <a:t>of	</a:t>
            </a:r>
            <a:r>
              <a:rPr sz="2400" b="1" spc="-55" dirty="0">
                <a:solidFill>
                  <a:srgbClr val="262626"/>
                </a:solidFill>
                <a:latin typeface="Times New Roman"/>
                <a:cs typeface="Times New Roman"/>
              </a:rPr>
              <a:t>software</a:t>
            </a:r>
            <a:r>
              <a:rPr sz="2400" spc="-55" dirty="0">
                <a:solidFill>
                  <a:srgbClr val="262626"/>
                </a:solidFill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79132" y="5043871"/>
            <a:ext cx="46888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5080" indent="-381635">
              <a:lnSpc>
                <a:spcPct val="100000"/>
              </a:lnSpc>
              <a:spcBef>
                <a:spcPts val="100"/>
              </a:spcBef>
              <a:tabLst>
                <a:tab pos="475615" algn="l"/>
                <a:tab pos="1069975" algn="l"/>
                <a:tab pos="1490980" algn="l"/>
                <a:tab pos="2368550" algn="l"/>
                <a:tab pos="2886710" algn="l"/>
                <a:tab pos="3377565" algn="l"/>
                <a:tab pos="4243070" algn="l"/>
              </a:tabLst>
            </a:pPr>
            <a:r>
              <a:rPr sz="2400" spc="25" dirty="0">
                <a:solidFill>
                  <a:srgbClr val="262626"/>
                </a:solidFill>
                <a:latin typeface="Times New Roman"/>
                <a:cs typeface="Times New Roman"/>
              </a:rPr>
              <a:t>t</a:t>
            </a:r>
            <a:r>
              <a:rPr sz="2400" spc="20" dirty="0">
                <a:solidFill>
                  <a:srgbClr val="262626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		</a:t>
            </a:r>
            <a:r>
              <a:rPr sz="2400" spc="25" dirty="0">
                <a:solidFill>
                  <a:srgbClr val="262626"/>
                </a:solidFill>
                <a:latin typeface="Times New Roman"/>
                <a:cs typeface="Times New Roman"/>
              </a:rPr>
              <a:t>t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h</a:t>
            </a:r>
            <a:r>
              <a:rPr sz="2400" spc="-70" dirty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	d</a:t>
            </a:r>
            <a:r>
              <a:rPr sz="2400" spc="-90" dirty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2400" spc="-100" dirty="0">
                <a:solidFill>
                  <a:srgbClr val="262626"/>
                </a:solidFill>
                <a:latin typeface="Times New Roman"/>
                <a:cs typeface="Times New Roman"/>
              </a:rPr>
              <a:t>v</a:t>
            </a:r>
            <a:r>
              <a:rPr sz="2400" spc="-90" dirty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2400" spc="-120" dirty="0">
                <a:solidFill>
                  <a:srgbClr val="262626"/>
                </a:solidFill>
                <a:latin typeface="Times New Roman"/>
                <a:cs typeface="Times New Roman"/>
              </a:rPr>
              <a:t>l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op</a:t>
            </a:r>
            <a:r>
              <a:rPr sz="2400" spc="-25" dirty="0">
                <a:solidFill>
                  <a:srgbClr val="262626"/>
                </a:solidFill>
                <a:latin typeface="Times New Roman"/>
                <a:cs typeface="Times New Roman"/>
              </a:rPr>
              <a:t>m</a:t>
            </a:r>
            <a:r>
              <a:rPr sz="2400" spc="-65" dirty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2400" spc="-5" dirty="0">
                <a:solidFill>
                  <a:srgbClr val="262626"/>
                </a:solidFill>
                <a:latin typeface="Times New Roman"/>
                <a:cs typeface="Times New Roman"/>
              </a:rPr>
              <a:t>n</a:t>
            </a:r>
            <a:r>
              <a:rPr sz="2400" spc="50" dirty="0">
                <a:solidFill>
                  <a:srgbClr val="262626"/>
                </a:solidFill>
                <a:latin typeface="Times New Roman"/>
                <a:cs typeface="Times New Roman"/>
              </a:rPr>
              <a:t>t</a:t>
            </a:r>
            <a:r>
              <a:rPr sz="2400" spc="-75" dirty="0">
                <a:solidFill>
                  <a:srgbClr val="262626"/>
                </a:solidFill>
                <a:latin typeface="Times New Roman"/>
                <a:cs typeface="Times New Roman"/>
              </a:rPr>
              <a:t>,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	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o</a:t>
            </a:r>
            <a:r>
              <a:rPr sz="2400" spc="40" dirty="0">
                <a:solidFill>
                  <a:srgbClr val="262626"/>
                </a:solidFill>
                <a:latin typeface="Times New Roman"/>
                <a:cs typeface="Times New Roman"/>
              </a:rPr>
              <a:t>p</a:t>
            </a:r>
            <a:r>
              <a:rPr sz="2400" spc="-90" dirty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r</a:t>
            </a:r>
            <a:r>
              <a:rPr sz="2400" spc="-110" dirty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2400" spc="25" dirty="0">
                <a:solidFill>
                  <a:srgbClr val="262626"/>
                </a:solidFill>
                <a:latin typeface="Times New Roman"/>
                <a:cs typeface="Times New Roman"/>
              </a:rPr>
              <a:t>t</a:t>
            </a:r>
            <a:r>
              <a:rPr sz="2400" spc="-120" dirty="0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o</a:t>
            </a:r>
            <a:r>
              <a:rPr sz="2400" spc="20" dirty="0">
                <a:solidFill>
                  <a:srgbClr val="262626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	</a:t>
            </a:r>
            <a:r>
              <a:rPr sz="2400" spc="-110" dirty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2400" spc="40" dirty="0">
                <a:solidFill>
                  <a:srgbClr val="262626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d  </a:t>
            </a:r>
            <a:r>
              <a:rPr sz="2400" spc="25" dirty="0">
                <a:solidFill>
                  <a:srgbClr val="262626"/>
                </a:solidFill>
                <a:latin typeface="Times New Roman"/>
                <a:cs typeface="Times New Roman"/>
              </a:rPr>
              <a:t>t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h</a:t>
            </a:r>
            <a:r>
              <a:rPr sz="2400" spc="-110" dirty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2400" spc="30" dirty="0">
                <a:solidFill>
                  <a:srgbClr val="262626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		</a:t>
            </a:r>
            <a:r>
              <a:rPr sz="2400" spc="-120" dirty="0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r>
              <a:rPr sz="2400" spc="-145" dirty="0">
                <a:solidFill>
                  <a:srgbClr val="262626"/>
                </a:solidFill>
                <a:latin typeface="Times New Roman"/>
                <a:cs typeface="Times New Roman"/>
              </a:rPr>
              <a:t>s</a:t>
            </a:r>
            <a:r>
              <a:rPr sz="2400" spc="-75" dirty="0">
                <a:solidFill>
                  <a:srgbClr val="262626"/>
                </a:solidFill>
                <a:latin typeface="Times New Roman"/>
                <a:cs typeface="Times New Roman"/>
              </a:rPr>
              <a:t>,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	</a:t>
            </a:r>
            <a:r>
              <a:rPr sz="2400" spc="25" dirty="0">
                <a:solidFill>
                  <a:srgbClr val="262626"/>
                </a:solidFill>
                <a:latin typeface="Times New Roman"/>
                <a:cs typeface="Times New Roman"/>
              </a:rPr>
              <a:t>t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h</a:t>
            </a:r>
            <a:r>
              <a:rPr sz="2400" spc="-70" dirty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		</a:t>
            </a:r>
            <a:r>
              <a:rPr sz="2400" spc="-90" dirty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pp</a:t>
            </a:r>
            <a:r>
              <a:rPr sz="2400" spc="-120" dirty="0">
                <a:solidFill>
                  <a:srgbClr val="262626"/>
                </a:solidFill>
                <a:latin typeface="Times New Roman"/>
                <a:cs typeface="Times New Roman"/>
              </a:rPr>
              <a:t>li</a:t>
            </a:r>
            <a:r>
              <a:rPr sz="2400" spc="-65" dirty="0">
                <a:solidFill>
                  <a:srgbClr val="262626"/>
                </a:solidFill>
                <a:latin typeface="Times New Roman"/>
                <a:cs typeface="Times New Roman"/>
              </a:rPr>
              <a:t>c</a:t>
            </a:r>
            <a:r>
              <a:rPr sz="2400" spc="-110" dirty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2400" spc="25" dirty="0">
                <a:solidFill>
                  <a:srgbClr val="262626"/>
                </a:solidFill>
                <a:latin typeface="Times New Roman"/>
                <a:cs typeface="Times New Roman"/>
              </a:rPr>
              <a:t>t</a:t>
            </a:r>
            <a:r>
              <a:rPr sz="2400" spc="-120" dirty="0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o</a:t>
            </a:r>
            <a:r>
              <a:rPr sz="2400" spc="20" dirty="0">
                <a:solidFill>
                  <a:srgbClr val="262626"/>
                </a:solidFill>
                <a:latin typeface="Times New Roman"/>
                <a:cs typeface="Times New Roman"/>
              </a:rPr>
              <a:t>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0776" y="5775508"/>
            <a:ext cx="34785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62626"/>
                </a:solidFill>
                <a:latin typeface="Times New Roman"/>
                <a:cs typeface="Times New Roman"/>
              </a:rPr>
              <a:t>of</a:t>
            </a:r>
            <a:r>
              <a:rPr sz="2400" spc="29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262626"/>
                </a:solidFill>
                <a:latin typeface="Times New Roman"/>
                <a:cs typeface="Times New Roman"/>
              </a:rPr>
              <a:t>engineering</a:t>
            </a:r>
            <a:r>
              <a:rPr sz="2400" b="1" spc="-1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262626"/>
                </a:solidFill>
                <a:latin typeface="Times New Roman"/>
                <a:cs typeface="Times New Roman"/>
              </a:rPr>
              <a:t>to</a:t>
            </a:r>
            <a:r>
              <a:rPr sz="2400" spc="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262626"/>
                </a:solidFill>
                <a:latin typeface="Times New Roman"/>
                <a:cs typeface="Times New Roman"/>
              </a:rPr>
              <a:t>software</a:t>
            </a:r>
            <a:r>
              <a:rPr sz="2400" spc="-45" dirty="0">
                <a:solidFill>
                  <a:srgbClr val="262626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/>
              <a:t>SOFTWARE</a:t>
            </a:r>
            <a:r>
              <a:rPr spc="-85" dirty="0"/>
              <a:t> </a:t>
            </a:r>
            <a:r>
              <a:rPr spc="55" dirty="0"/>
              <a:t>EVOLUTION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4330" y="2916433"/>
            <a:ext cx="944372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720" algn="l"/>
              </a:tabLst>
            </a:pPr>
            <a:r>
              <a:rPr sz="2400" b="1" spc="35" dirty="0">
                <a:solidFill>
                  <a:srgbClr val="262626"/>
                </a:solidFill>
                <a:latin typeface="Times New Roman"/>
                <a:cs typeface="Times New Roman"/>
              </a:rPr>
              <a:t>The</a:t>
            </a:r>
            <a:r>
              <a:rPr sz="2400" b="1" spc="67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262626"/>
                </a:solidFill>
                <a:latin typeface="Times New Roman"/>
                <a:cs typeface="Times New Roman"/>
              </a:rPr>
              <a:t>process</a:t>
            </a:r>
            <a:r>
              <a:rPr sz="2400" b="1" spc="1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262626"/>
                </a:solidFill>
                <a:latin typeface="Times New Roman"/>
                <a:cs typeface="Times New Roman"/>
              </a:rPr>
              <a:t>of</a:t>
            </a:r>
            <a:r>
              <a:rPr sz="2400" b="1" spc="57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62626"/>
                </a:solidFill>
                <a:latin typeface="Times New Roman"/>
                <a:cs typeface="Times New Roman"/>
              </a:rPr>
              <a:t>developing</a:t>
            </a:r>
            <a:r>
              <a:rPr sz="2400" b="1" spc="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262626"/>
                </a:solidFill>
                <a:latin typeface="Times New Roman"/>
                <a:cs typeface="Times New Roman"/>
              </a:rPr>
              <a:t>a</a:t>
            </a:r>
            <a:r>
              <a:rPr sz="2400" b="1" spc="-5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262626"/>
                </a:solidFill>
                <a:latin typeface="Times New Roman"/>
                <a:cs typeface="Times New Roman"/>
              </a:rPr>
              <a:t>software</a:t>
            </a:r>
            <a:r>
              <a:rPr sz="2400" b="1" spc="-4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262626"/>
                </a:solidFill>
                <a:latin typeface="Times New Roman"/>
                <a:cs typeface="Times New Roman"/>
              </a:rPr>
              <a:t>product</a:t>
            </a:r>
            <a:r>
              <a:rPr sz="2400" b="1" spc="-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b="1" spc="25" dirty="0">
                <a:solidFill>
                  <a:srgbClr val="262626"/>
                </a:solidFill>
                <a:latin typeface="Times New Roman"/>
                <a:cs typeface="Times New Roman"/>
              </a:rPr>
              <a:t>using</a:t>
            </a:r>
            <a:r>
              <a:rPr sz="2400" b="1" spc="3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262626"/>
                </a:solidFill>
                <a:latin typeface="Times New Roman"/>
                <a:cs typeface="Times New Roman"/>
              </a:rPr>
              <a:t>software </a:t>
            </a:r>
            <a:r>
              <a:rPr sz="2400" b="1" spc="-4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262626"/>
                </a:solidFill>
                <a:latin typeface="Times New Roman"/>
                <a:cs typeface="Times New Roman"/>
              </a:rPr>
              <a:t>engineering </a:t>
            </a:r>
            <a:r>
              <a:rPr sz="2400" b="1" spc="-20" dirty="0">
                <a:solidFill>
                  <a:srgbClr val="262626"/>
                </a:solidFill>
                <a:latin typeface="Times New Roman"/>
                <a:cs typeface="Times New Roman"/>
              </a:rPr>
              <a:t>principles and </a:t>
            </a:r>
            <a:r>
              <a:rPr sz="2400" b="1" spc="15" dirty="0">
                <a:solidFill>
                  <a:srgbClr val="262626"/>
                </a:solidFill>
                <a:latin typeface="Times New Roman"/>
                <a:cs typeface="Times New Roman"/>
              </a:rPr>
              <a:t>methods </a:t>
            </a:r>
            <a:r>
              <a:rPr sz="2400" spc="-80" dirty="0">
                <a:solidFill>
                  <a:srgbClr val="262626"/>
                </a:solidFill>
                <a:latin typeface="Times New Roman"/>
                <a:cs typeface="Times New Roman"/>
              </a:rPr>
              <a:t>is </a:t>
            </a:r>
            <a:r>
              <a:rPr sz="2400" spc="-25" dirty="0">
                <a:solidFill>
                  <a:srgbClr val="262626"/>
                </a:solidFill>
                <a:latin typeface="Times New Roman"/>
                <a:cs typeface="Times New Roman"/>
              </a:rPr>
              <a:t>referred </a:t>
            </a:r>
            <a:r>
              <a:rPr sz="2400" spc="25" dirty="0">
                <a:solidFill>
                  <a:srgbClr val="262626"/>
                </a:solidFill>
                <a:latin typeface="Times New Roman"/>
                <a:cs typeface="Times New Roman"/>
              </a:rPr>
              <a:t>to </a:t>
            </a:r>
            <a:r>
              <a:rPr sz="2400" spc="-75" dirty="0">
                <a:solidFill>
                  <a:srgbClr val="262626"/>
                </a:solidFill>
                <a:latin typeface="Times New Roman"/>
                <a:cs typeface="Times New Roman"/>
              </a:rPr>
              <a:t>as </a:t>
            </a:r>
            <a:r>
              <a:rPr sz="2400" b="1" spc="-45" dirty="0">
                <a:solidFill>
                  <a:srgbClr val="262626"/>
                </a:solidFill>
                <a:latin typeface="Times New Roman"/>
                <a:cs typeface="Times New Roman"/>
              </a:rPr>
              <a:t>software </a:t>
            </a:r>
            <a:r>
              <a:rPr sz="2400" spc="-45" dirty="0">
                <a:solidFill>
                  <a:srgbClr val="262626"/>
                </a:solidFill>
                <a:latin typeface="Times New Roman"/>
                <a:cs typeface="Times New Roman"/>
              </a:rPr>
              <a:t>evolution. </a:t>
            </a:r>
            <a:r>
              <a:rPr sz="2400" spc="-4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62626"/>
                </a:solidFill>
                <a:latin typeface="Times New Roman"/>
                <a:cs typeface="Times New Roman"/>
              </a:rPr>
              <a:t>This </a:t>
            </a:r>
            <a:r>
              <a:rPr sz="2400" spc="-60" dirty="0">
                <a:solidFill>
                  <a:srgbClr val="262626"/>
                </a:solidFill>
                <a:latin typeface="Times New Roman"/>
                <a:cs typeface="Times New Roman"/>
              </a:rPr>
              <a:t>includes </a:t>
            </a:r>
            <a:r>
              <a:rPr sz="2400" spc="-10" dirty="0">
                <a:solidFill>
                  <a:srgbClr val="262626"/>
                </a:solidFill>
                <a:latin typeface="Times New Roman"/>
                <a:cs typeface="Times New Roman"/>
              </a:rPr>
              <a:t>the </a:t>
            </a:r>
            <a:r>
              <a:rPr sz="2400" spc="-80" dirty="0">
                <a:solidFill>
                  <a:srgbClr val="262626"/>
                </a:solidFill>
                <a:latin typeface="Times New Roman"/>
                <a:cs typeface="Times New Roman"/>
              </a:rPr>
              <a:t>initial </a:t>
            </a:r>
            <a:r>
              <a:rPr sz="2400" b="1" spc="-5" dirty="0">
                <a:solidFill>
                  <a:srgbClr val="262626"/>
                </a:solidFill>
                <a:latin typeface="Times New Roman"/>
                <a:cs typeface="Times New Roman"/>
              </a:rPr>
              <a:t>development </a:t>
            </a:r>
            <a:r>
              <a:rPr sz="2400" spc="-5" dirty="0">
                <a:solidFill>
                  <a:srgbClr val="262626"/>
                </a:solidFill>
                <a:latin typeface="Times New Roman"/>
                <a:cs typeface="Times New Roman"/>
              </a:rPr>
              <a:t>of </a:t>
            </a:r>
            <a:r>
              <a:rPr sz="2400" b="1" spc="-45" dirty="0">
                <a:solidFill>
                  <a:srgbClr val="262626"/>
                </a:solidFill>
                <a:latin typeface="Times New Roman"/>
                <a:cs typeface="Times New Roman"/>
              </a:rPr>
              <a:t>software </a:t>
            </a:r>
            <a:r>
              <a:rPr sz="2400" spc="-30" dirty="0">
                <a:solidFill>
                  <a:srgbClr val="262626"/>
                </a:solidFill>
                <a:latin typeface="Times New Roman"/>
                <a:cs typeface="Times New Roman"/>
              </a:rPr>
              <a:t>and </a:t>
            </a:r>
            <a:r>
              <a:rPr sz="2400" spc="-50" dirty="0">
                <a:solidFill>
                  <a:srgbClr val="262626"/>
                </a:solidFill>
                <a:latin typeface="Times New Roman"/>
                <a:cs typeface="Times New Roman"/>
              </a:rPr>
              <a:t>its </a:t>
            </a:r>
            <a:r>
              <a:rPr sz="2400" spc="-45" dirty="0">
                <a:solidFill>
                  <a:srgbClr val="262626"/>
                </a:solidFill>
                <a:latin typeface="Times New Roman"/>
                <a:cs typeface="Times New Roman"/>
              </a:rPr>
              <a:t>maintenance </a:t>
            </a:r>
            <a:r>
              <a:rPr sz="2400" spc="-25" dirty="0">
                <a:solidFill>
                  <a:srgbClr val="262626"/>
                </a:solidFill>
                <a:latin typeface="Times New Roman"/>
                <a:cs typeface="Times New Roman"/>
              </a:rPr>
              <a:t>and </a:t>
            </a:r>
            <a:r>
              <a:rPr sz="2400" spc="-2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62626"/>
                </a:solidFill>
                <a:latin typeface="Times New Roman"/>
                <a:cs typeface="Times New Roman"/>
              </a:rPr>
              <a:t>updates,</a:t>
            </a:r>
            <a:r>
              <a:rPr sz="2400" spc="-4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85" dirty="0">
                <a:solidFill>
                  <a:srgbClr val="262626"/>
                </a:solidFill>
                <a:latin typeface="Times New Roman"/>
                <a:cs typeface="Times New Roman"/>
              </a:rPr>
              <a:t>till</a:t>
            </a:r>
            <a:r>
              <a:rPr sz="2400" spc="-8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62626"/>
                </a:solidFill>
                <a:latin typeface="Times New Roman"/>
                <a:cs typeface="Times New Roman"/>
              </a:rPr>
              <a:t>desired</a:t>
            </a:r>
            <a:r>
              <a:rPr sz="2400" spc="-4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262626"/>
                </a:solidFill>
                <a:latin typeface="Times New Roman"/>
                <a:cs typeface="Times New Roman"/>
              </a:rPr>
              <a:t>software</a:t>
            </a:r>
            <a:r>
              <a:rPr sz="2400" b="1" spc="-4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262626"/>
                </a:solidFill>
                <a:latin typeface="Times New Roman"/>
                <a:cs typeface="Times New Roman"/>
              </a:rPr>
              <a:t>product</a:t>
            </a:r>
            <a:r>
              <a:rPr sz="2400" b="1" spc="-2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262626"/>
                </a:solidFill>
                <a:latin typeface="Times New Roman"/>
                <a:cs typeface="Times New Roman"/>
              </a:rPr>
              <a:t>is</a:t>
            </a:r>
            <a:r>
              <a:rPr sz="2400" spc="-7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62626"/>
                </a:solidFill>
                <a:latin typeface="Times New Roman"/>
                <a:cs typeface="Times New Roman"/>
              </a:rPr>
              <a:t>developed,</a:t>
            </a:r>
            <a:r>
              <a:rPr sz="2400" spc="-5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62626"/>
                </a:solidFill>
                <a:latin typeface="Times New Roman"/>
                <a:cs typeface="Times New Roman"/>
              </a:rPr>
              <a:t>which</a:t>
            </a:r>
            <a:r>
              <a:rPr sz="2400" spc="-65" dirty="0">
                <a:solidFill>
                  <a:srgbClr val="262626"/>
                </a:solidFill>
                <a:latin typeface="Times New Roman"/>
                <a:cs typeface="Times New Roman"/>
              </a:rPr>
              <a:t> satisfies</a:t>
            </a:r>
            <a:r>
              <a:rPr sz="2400" spc="-6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62626"/>
                </a:solidFill>
                <a:latin typeface="Times New Roman"/>
                <a:cs typeface="Times New Roman"/>
              </a:rPr>
              <a:t>the </a:t>
            </a:r>
            <a:r>
              <a:rPr sz="2400" spc="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62626"/>
                </a:solidFill>
                <a:latin typeface="Times New Roman"/>
                <a:cs typeface="Times New Roman"/>
              </a:rPr>
              <a:t>expected</a:t>
            </a:r>
            <a:r>
              <a:rPr sz="2400" spc="1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62626"/>
                </a:solidFill>
                <a:latin typeface="Times New Roman"/>
                <a:cs typeface="Times New Roman"/>
              </a:rPr>
              <a:t>requirements.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/>
              <a:t>SOFTWARE</a:t>
            </a:r>
            <a:r>
              <a:rPr spc="-85" dirty="0"/>
              <a:t> </a:t>
            </a:r>
            <a:r>
              <a:rPr spc="55" dirty="0"/>
              <a:t>EVOLUTION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0696" y="3163824"/>
            <a:ext cx="5803391" cy="29062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7143" y="1185672"/>
            <a:ext cx="3745991" cy="52547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206</Words>
  <Application>Microsoft Office PowerPoint</Application>
  <PresentationFormat>Custom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Software Engineering  Overview</vt:lpstr>
      <vt:lpstr>SOFTWARE &amp; ENGINEERING</vt:lpstr>
      <vt:lpstr>SOFTWARE DEVELOPMENT PROCESS  TRANSFORMATIONS</vt:lpstr>
      <vt:lpstr>SOFTWARE ENGINEERING</vt:lpstr>
      <vt:lpstr>SOFTWARE PRODUCT</vt:lpstr>
      <vt:lpstr>DEFINITION</vt:lpstr>
      <vt:lpstr>SOFTWARE EVOLUTION</vt:lpstr>
      <vt:lpstr>SOFTWARE EVOLUTION</vt:lpstr>
      <vt:lpstr>Slide 9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III BCA PSE Day 3</dc:title>
  <dc:creator>KARTHIK</dc:creator>
  <cp:lastModifiedBy>Windows User</cp:lastModifiedBy>
  <cp:revision>1</cp:revision>
  <dcterms:created xsi:type="dcterms:W3CDTF">2021-11-18T14:38:12Z</dcterms:created>
  <dcterms:modified xsi:type="dcterms:W3CDTF">2021-11-18T14:42:11Z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2020-06-03T00:00:00Z</vt:filetime>
  </property>
  <property fmtid="{D5CDD505-2E9C-101B-9397-08002B2CF9AE}" pid="3" name="LastSaved">
    <vt:filetime>2021-11-18T00:00:00Z</vt:filetime>
  </property>
</Properties>
</file>