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80F829-F94E-4500-8D29-07643D08B33F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22B238-11B9-4527-83C7-0392453C8F0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643866" cy="1752600"/>
          </a:xfrm>
        </p:spPr>
        <p:txBody>
          <a:bodyPr>
            <a:normAutofit/>
          </a:bodyPr>
          <a:lstStyle/>
          <a:p>
            <a:r>
              <a:rPr lang="en-IN" sz="5000" dirty="0">
                <a:solidFill>
                  <a:srgbClr val="FF0000"/>
                </a:solidFill>
              </a:rPr>
              <a:t>MARKETING MANAGEMENT</a:t>
            </a:r>
            <a:endParaRPr lang="en-IN" sz="5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5000" dirty="0">
                <a:solidFill>
                  <a:schemeClr val="bg2"/>
                </a:solidFill>
              </a:rPr>
              <a:t>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299A1A-3024-4F87-944D-0633B7C0EEBC}"/>
              </a:ext>
            </a:extLst>
          </p:cNvPr>
          <p:cNvSpPr txBox="1"/>
          <p:nvPr/>
        </p:nvSpPr>
        <p:spPr>
          <a:xfrm>
            <a:off x="4139952" y="518160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Ms. </a:t>
            </a:r>
            <a:r>
              <a:rPr lang="en-US" sz="2400" dirty="0" err="1"/>
              <a:t>Beena</a:t>
            </a:r>
            <a:r>
              <a:rPr lang="en-US" sz="2400" dirty="0"/>
              <a:t> </a:t>
            </a:r>
            <a:r>
              <a:rPr lang="en-US" sz="2400" dirty="0" err="1"/>
              <a:t>Antu</a:t>
            </a:r>
            <a:endParaRPr lang="en-US" sz="2400" dirty="0"/>
          </a:p>
          <a:p>
            <a:r>
              <a:rPr lang="en-US" sz="2400" dirty="0"/>
              <a:t>Department of  Vocational Studies</a:t>
            </a:r>
            <a:endParaRPr lang="en-IN" sz="2400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340F154-5D27-427B-9C9C-363275D3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dirty="0"/>
              <a:t>The New Marketing Realities</a:t>
            </a:r>
            <a:br>
              <a:rPr lang="en-IN" sz="4000" dirty="0"/>
            </a:br>
            <a:r>
              <a:rPr lang="en-IN" sz="4000" dirty="0"/>
              <a:t>(Modern Marketing)</a:t>
            </a:r>
            <a:endParaRPr lang="en-IN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907BED4-33F4-4E5E-BE38-664C84EE19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Technology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Globalisation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Social Responsibility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Competition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Deregulation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Privatisation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Retail Revolution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Direct Marketing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Consumer Movement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E-Marketing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77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DF1F-683B-4026-9312-AE4837A7B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Features of Modern Marketing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94B97-76AA-48F0-B23E-903BC0663F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Consumer Oriented</a:t>
            </a:r>
          </a:p>
          <a:p>
            <a:r>
              <a:rPr lang="en-IN" dirty="0"/>
              <a:t>Begins and ends with consumers</a:t>
            </a:r>
          </a:p>
          <a:p>
            <a:r>
              <a:rPr lang="en-IN" dirty="0"/>
              <a:t>Precedes and succeeds production</a:t>
            </a:r>
          </a:p>
          <a:p>
            <a:r>
              <a:rPr lang="en-IN" dirty="0"/>
              <a:t>Guiding element of business</a:t>
            </a:r>
          </a:p>
          <a:p>
            <a:r>
              <a:rPr lang="en-IN" dirty="0"/>
              <a:t>Emphasises Integrated marketing </a:t>
            </a:r>
          </a:p>
          <a:p>
            <a:r>
              <a:rPr lang="en-IN" dirty="0"/>
              <a:t>Competition Oriented</a:t>
            </a:r>
          </a:p>
          <a:p>
            <a:r>
              <a:rPr lang="en-IN" dirty="0"/>
              <a:t>Focuses Customer Retention</a:t>
            </a:r>
          </a:p>
          <a:p>
            <a:r>
              <a:rPr lang="en-IN" dirty="0"/>
              <a:t>Technology based</a:t>
            </a:r>
          </a:p>
          <a:p>
            <a:r>
              <a:rPr lang="en-IN" dirty="0"/>
              <a:t>Based on Segmentation and Targeting</a:t>
            </a:r>
          </a:p>
          <a:p>
            <a:r>
              <a:rPr lang="en-IN" dirty="0"/>
              <a:t>Global in nature</a:t>
            </a:r>
          </a:p>
          <a:p>
            <a:r>
              <a:rPr lang="en-IN" dirty="0"/>
              <a:t>Employs Direct Marketing</a:t>
            </a:r>
          </a:p>
        </p:txBody>
      </p:sp>
    </p:spTree>
    <p:extLst>
      <p:ext uri="{BB962C8B-B14F-4D97-AF65-F5344CB8AC3E}">
        <p14:creationId xmlns:p14="http://schemas.microsoft.com/office/powerpoint/2010/main" val="414062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15A0B-4BE0-487E-BC72-96D7BDA3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dirty="0"/>
              <a:t>Marketing Philosophies</a:t>
            </a:r>
            <a:br>
              <a:rPr lang="en-IN" sz="4000" dirty="0"/>
            </a:br>
            <a:r>
              <a:rPr lang="en-IN" sz="4000" dirty="0"/>
              <a:t>(Marketing Concepts)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9C4D-E8B6-48F2-A40B-3B112DCDBA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Production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Product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Selling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Marketing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Social Marketing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Holistic Marketing Concept</a:t>
            </a:r>
          </a:p>
        </p:txBody>
      </p:sp>
    </p:spTree>
    <p:extLst>
      <p:ext uri="{BB962C8B-B14F-4D97-AF65-F5344CB8AC3E}">
        <p14:creationId xmlns:p14="http://schemas.microsoft.com/office/powerpoint/2010/main" val="3994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BEFF-AAFE-4B40-A956-7FB840FCA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/>
              <a:t>Components of Holistic Concept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E4E62-E9B5-4958-9232-BECBFBA12ED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IN" dirty="0"/>
              <a:t>Relation ship Marketing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Integrated Marketing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Internal Marketing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Performance Marketing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186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“Marketing is the social and managerial process by which individuals and groups obtain what they need and want through creating and exchanging products and values with others”.</a:t>
            </a:r>
          </a:p>
          <a:p>
            <a:pPr algn="r">
              <a:buNone/>
            </a:pPr>
            <a:r>
              <a:rPr lang="en-IN" dirty="0"/>
              <a:t>    (Philip </a:t>
            </a:r>
            <a:r>
              <a:rPr lang="en-IN" dirty="0" err="1"/>
              <a:t>Kotler</a:t>
            </a:r>
            <a:r>
              <a:rPr lang="en-IN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Features of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357298"/>
            <a:ext cx="8229600" cy="4697427"/>
          </a:xfrm>
        </p:spPr>
        <p:txBody>
          <a:bodyPr>
            <a:normAutofit/>
          </a:bodyPr>
          <a:lstStyle/>
          <a:p>
            <a:r>
              <a:rPr lang="en-IN" dirty="0"/>
              <a:t>An Economic Function.</a:t>
            </a:r>
          </a:p>
          <a:p>
            <a:r>
              <a:rPr lang="en-IN" dirty="0"/>
              <a:t>Facilitates Transfer of Goods.</a:t>
            </a:r>
          </a:p>
          <a:p>
            <a:r>
              <a:rPr lang="en-IN" dirty="0"/>
              <a:t>Aims at Consumer Satisfaction.</a:t>
            </a:r>
          </a:p>
          <a:p>
            <a:r>
              <a:rPr lang="en-IN" dirty="0"/>
              <a:t>Improves Standard of living.</a:t>
            </a:r>
          </a:p>
          <a:p>
            <a:r>
              <a:rPr lang="en-IN" dirty="0"/>
              <a:t>Adds Value to Products.</a:t>
            </a:r>
          </a:p>
          <a:p>
            <a:r>
              <a:rPr lang="en-IN" dirty="0"/>
              <a:t>A Social Process.</a:t>
            </a:r>
          </a:p>
          <a:p>
            <a:r>
              <a:rPr lang="en-IN" dirty="0"/>
              <a:t>Managerial Process.</a:t>
            </a:r>
          </a:p>
          <a:p>
            <a:r>
              <a:rPr lang="en-IN" dirty="0"/>
              <a:t>Generates Revenue.</a:t>
            </a:r>
          </a:p>
          <a:p>
            <a:r>
              <a:rPr lang="en-IN" dirty="0"/>
              <a:t>A Science as well as Art.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Value of Marketing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Form Utility:- Refers to availability of the product in the form that is useful to the consumers.</a:t>
            </a:r>
          </a:p>
          <a:p>
            <a:r>
              <a:rPr lang="en-IN" dirty="0"/>
              <a:t>Time Utility:- Refers to ability of the product to be available in the market when it is demanded by the consumers.</a:t>
            </a:r>
          </a:p>
          <a:p>
            <a:r>
              <a:rPr lang="en-IN" dirty="0"/>
              <a:t>Place Utility:- A product enjoys place utility when it is made available at the place where it is demanded.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EA3F-00B0-4F28-BC69-F289706F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Core Marketing Concepts</a:t>
            </a:r>
            <a:br>
              <a:rPr lang="e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8224E-A8DD-4119-BBAB-4E762810D2D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Needs, Wants and Demands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r>
              <a:rPr lang="en-IN" sz="2400" dirty="0">
                <a:solidFill>
                  <a:schemeClr val="tx1"/>
                </a:solidFill>
              </a:rPr>
              <a:t>  </a:t>
            </a:r>
            <a:r>
              <a:rPr lang="en-IN" sz="2400" u="sng" dirty="0">
                <a:solidFill>
                  <a:schemeClr val="tx1"/>
                </a:solidFill>
              </a:rPr>
              <a:t>Needs</a:t>
            </a:r>
            <a:r>
              <a:rPr lang="en-IN" sz="2400" dirty="0">
                <a:solidFill>
                  <a:schemeClr val="tx1"/>
                </a:solidFill>
              </a:rPr>
              <a:t>:- Means the basic human requirements.</a:t>
            </a:r>
          </a:p>
          <a:p>
            <a:pPr algn="l"/>
            <a:endParaRPr lang="en-IN" sz="2400" dirty="0">
              <a:solidFill>
                <a:schemeClr val="tx1"/>
              </a:solidFill>
            </a:endParaRPr>
          </a:p>
          <a:p>
            <a:pPr algn="l"/>
            <a:r>
              <a:rPr lang="en-IN" sz="2400" dirty="0">
                <a:solidFill>
                  <a:schemeClr val="tx1"/>
                </a:solidFill>
              </a:rPr>
              <a:t>  </a:t>
            </a:r>
            <a:r>
              <a:rPr lang="en-IN" sz="2400" u="sng" dirty="0">
                <a:solidFill>
                  <a:schemeClr val="tx1"/>
                </a:solidFill>
              </a:rPr>
              <a:t>Wants</a:t>
            </a:r>
            <a:r>
              <a:rPr lang="en-IN" sz="2400" dirty="0">
                <a:solidFill>
                  <a:schemeClr val="tx1"/>
                </a:solidFill>
              </a:rPr>
              <a:t>:- Are specific things with which human </a:t>
            </a:r>
          </a:p>
          <a:p>
            <a:pPr marL="0" indent="0" algn="l">
              <a:buNone/>
            </a:pPr>
            <a:r>
              <a:rPr lang="en-IN" sz="2400" dirty="0">
                <a:solidFill>
                  <a:schemeClr val="tx1"/>
                </a:solidFill>
              </a:rPr>
              <a:t>             needs are satisfied.</a:t>
            </a:r>
          </a:p>
          <a:p>
            <a:pPr algn="l"/>
            <a:endParaRPr lang="en-IN" sz="2400" dirty="0">
              <a:solidFill>
                <a:schemeClr val="tx1"/>
              </a:solidFill>
            </a:endParaRPr>
          </a:p>
          <a:p>
            <a:pPr algn="l"/>
            <a:r>
              <a:rPr lang="en-IN" sz="2400" dirty="0">
                <a:solidFill>
                  <a:schemeClr val="tx1"/>
                </a:solidFill>
              </a:rPr>
              <a:t>  </a:t>
            </a:r>
            <a:r>
              <a:rPr lang="en-IN" sz="2400" u="sng" dirty="0">
                <a:solidFill>
                  <a:schemeClr val="tx1"/>
                </a:solidFill>
              </a:rPr>
              <a:t>Demands</a:t>
            </a:r>
            <a:r>
              <a:rPr lang="en-IN" sz="2400" dirty="0">
                <a:solidFill>
                  <a:schemeClr val="tx1"/>
                </a:solidFill>
              </a:rPr>
              <a:t>:- Are wants for specific products backed </a:t>
            </a:r>
          </a:p>
          <a:p>
            <a:pPr marL="0" indent="0" algn="l">
              <a:buNone/>
            </a:pPr>
            <a:r>
              <a:rPr lang="en-IN" sz="2400" dirty="0">
                <a:solidFill>
                  <a:schemeClr val="tx1"/>
                </a:solidFill>
              </a:rPr>
              <a:t>           by willingness and ability to buy them.                                                   </a:t>
            </a:r>
            <a:endParaRPr lang="en-IN" sz="2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9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FA64-8B4C-4ADC-9AF2-81109D173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FF0000"/>
                </a:solidFill>
              </a:rPr>
              <a:t>Segmentation, Targeting and Positioning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99EF8-BA0F-4627-8D3D-120C63973B8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u="sng" dirty="0"/>
              <a:t>Market Segmentation</a:t>
            </a:r>
            <a:r>
              <a:rPr lang="en-IN" dirty="0"/>
              <a:t>:- Means dividing the       consumers into different groups.</a:t>
            </a:r>
          </a:p>
          <a:p>
            <a:pPr>
              <a:buNone/>
            </a:pPr>
            <a:endParaRPr lang="en-IN" u="sng" dirty="0"/>
          </a:p>
          <a:p>
            <a:pPr>
              <a:buNone/>
            </a:pPr>
            <a:r>
              <a:rPr lang="en-IN" u="sng" dirty="0"/>
              <a:t>Targeting</a:t>
            </a:r>
            <a:r>
              <a:rPr lang="en-IN" dirty="0"/>
              <a:t>:- Means identifying the most suitable segment for launching the marketing program.</a:t>
            </a:r>
          </a:p>
          <a:p>
            <a:pPr>
              <a:buNone/>
            </a:pPr>
            <a:endParaRPr lang="en-IN" u="sng" dirty="0"/>
          </a:p>
          <a:p>
            <a:pPr>
              <a:buNone/>
            </a:pPr>
            <a:r>
              <a:rPr lang="en-IN" u="sng" dirty="0"/>
              <a:t>Product Positioning</a:t>
            </a:r>
            <a:r>
              <a:rPr lang="en-IN" dirty="0"/>
              <a:t>:- Means placing the product in the market with a distinct position as compared to the competitive products.</a:t>
            </a:r>
            <a:endParaRPr lang="en-IN" u="sng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758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E90BF-739B-4602-9C3F-6283EFD3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dirty="0">
                <a:solidFill>
                  <a:srgbClr val="FF0000"/>
                </a:solidFill>
              </a:rPr>
              <a:t>Product Offerings and Branding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F23BD-F3BB-424E-B78D-B73B651393D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u="sng" dirty="0"/>
              <a:t>Product Offerings</a:t>
            </a:r>
            <a:r>
              <a:rPr lang="en-IN" dirty="0"/>
              <a:t>:- Means offer a product that can satisfy the needs and wants of consumers.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u="sng" dirty="0"/>
              <a:t>Branding</a:t>
            </a:r>
            <a:r>
              <a:rPr lang="en-IN" dirty="0"/>
              <a:t>:- The process of identifying a product through a special name or symbol.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501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FAE7-FFBB-4088-BFBE-2DC9D318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Marketing Channels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3050-FE4D-4C55-8157-ECBB3D9BA6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u="sng" dirty="0"/>
              <a:t>Communication Channels</a:t>
            </a:r>
            <a:r>
              <a:rPr lang="en-IN" dirty="0"/>
              <a:t>:- Used to communicate the product message.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u="sng" dirty="0"/>
              <a:t>Distribution Channels</a:t>
            </a:r>
            <a:r>
              <a:rPr lang="en-IN" dirty="0"/>
              <a:t>:- Used to physically deliver the goods and services.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u="sng" dirty="0"/>
              <a:t>Service Channels</a:t>
            </a:r>
            <a:r>
              <a:rPr lang="en-IN" dirty="0"/>
              <a:t>:- Used to facilitate the process of distribution.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918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EBECAF-0F30-4B42-811D-6EF7E5B0B6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Chain Supply</a:t>
            </a:r>
            <a:endParaRPr lang="en-IN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CDF1FA-F5B1-4530-8734-A7F003E0654E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Competition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B11FF-000A-462D-A07D-64EB0CC6DB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Supply Chain consists of several parties such as suppliers, manufacturers, wholesalers, retailers, warehouses, transporters and finally consumers.</a:t>
            </a:r>
          </a:p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AA1433-E25F-4B50-9A95-48F5EB138D34}"/>
              </a:ext>
            </a:extLst>
          </p:cNvPr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IN" dirty="0"/>
              <a:t>Refers to offers of similar or substitute products by rival producers.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2569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466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Franklin Gothic Book</vt:lpstr>
      <vt:lpstr>Perpetua</vt:lpstr>
      <vt:lpstr>Wingdings 2</vt:lpstr>
      <vt:lpstr>Equity</vt:lpstr>
      <vt:lpstr>Welcome</vt:lpstr>
      <vt:lpstr>Definition</vt:lpstr>
      <vt:lpstr>Features of Marketing</vt:lpstr>
      <vt:lpstr>The Value of Marketing </vt:lpstr>
      <vt:lpstr>Core Marketing Concepts </vt:lpstr>
      <vt:lpstr>Segmentation, Targeting and Positioning</vt:lpstr>
      <vt:lpstr>Product Offerings and Branding</vt:lpstr>
      <vt:lpstr>Marketing Channels</vt:lpstr>
      <vt:lpstr>PowerPoint Presentation</vt:lpstr>
      <vt:lpstr>The New Marketing Realities (Modern Marketing)</vt:lpstr>
      <vt:lpstr>Features of Modern Marketing Concept</vt:lpstr>
      <vt:lpstr>Marketing Philosophies (Marketing Concepts)</vt:lpstr>
      <vt:lpstr>Components of Holistic Concept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MANAGEMENT</dc:title>
  <dc:creator>RATHEEP</dc:creator>
  <cp:lastModifiedBy>linda lloyd</cp:lastModifiedBy>
  <cp:revision>11</cp:revision>
  <dcterms:created xsi:type="dcterms:W3CDTF">2020-05-11T08:03:14Z</dcterms:created>
  <dcterms:modified xsi:type="dcterms:W3CDTF">2021-11-19T04:47:09Z</dcterms:modified>
</cp:coreProperties>
</file>