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9C173A02-EC7A-4640-A13A-9E2DED12360C}" type="datetimeFigureOut">
              <a:rPr lang="en-US" smtClean="0"/>
              <a:t>11/19/2021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552F57E-F7BF-47D5-8CA4-2B33B7DEA994}"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C173A02-EC7A-4640-A13A-9E2DED12360C}" type="datetimeFigureOut">
              <a:rPr lang="en-US" smtClean="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52F57E-F7BF-47D5-8CA4-2B33B7DEA99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C173A02-EC7A-4640-A13A-9E2DED12360C}" type="datetimeFigureOut">
              <a:rPr lang="en-US" smtClean="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52F57E-F7BF-47D5-8CA4-2B33B7DEA99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9C173A02-EC7A-4640-A13A-9E2DED12360C}" type="datetimeFigureOut">
              <a:rPr lang="en-US" smtClean="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52F57E-F7BF-47D5-8CA4-2B33B7DEA994}"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C173A02-EC7A-4640-A13A-9E2DED12360C}" type="datetimeFigureOut">
              <a:rPr lang="en-US" smtClean="0"/>
              <a:t>11/19/2021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552F57E-F7BF-47D5-8CA4-2B33B7DEA99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9C173A02-EC7A-4640-A13A-9E2DED12360C}" type="datetimeFigureOut">
              <a:rPr lang="en-US" smtClean="0"/>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52F57E-F7BF-47D5-8CA4-2B33B7DEA994}"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9C173A02-EC7A-4640-A13A-9E2DED12360C}" type="datetimeFigureOut">
              <a:rPr lang="en-US" smtClean="0"/>
              <a:t>11/19/2021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52F57E-F7BF-47D5-8CA4-2B33B7DEA994}"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9C173A02-EC7A-4640-A13A-9E2DED12360C}" type="datetimeFigureOut">
              <a:rPr lang="en-US" smtClean="0"/>
              <a:t>11/19/2021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52F57E-F7BF-47D5-8CA4-2B33B7DEA99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173A02-EC7A-4640-A13A-9E2DED12360C}" type="datetimeFigureOut">
              <a:rPr lang="en-US" smtClean="0"/>
              <a:t>11/19/2021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52F57E-F7BF-47D5-8CA4-2B33B7DEA99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C173A02-EC7A-4640-A13A-9E2DED12360C}" type="datetimeFigureOut">
              <a:rPr lang="en-US" smtClean="0"/>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52F57E-F7BF-47D5-8CA4-2B33B7DEA994}"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C173A02-EC7A-4640-A13A-9E2DED12360C}" type="datetimeFigureOut">
              <a:rPr lang="en-US" smtClean="0"/>
              <a:t>11/19/2021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4552F57E-F7BF-47D5-8CA4-2B33B7DEA994}"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C173A02-EC7A-4640-A13A-9E2DED12360C}" type="datetimeFigureOut">
              <a:rPr lang="en-US" smtClean="0"/>
              <a:t>11/19/2021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552F57E-F7BF-47D5-8CA4-2B33B7DEA99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Perception</a:t>
            </a:r>
            <a:br>
              <a:rPr lang="en-US" dirty="0"/>
            </a:br>
            <a:endParaRPr lang="en-US" dirty="0"/>
          </a:p>
        </p:txBody>
      </p:sp>
      <p:sp>
        <p:nvSpPr>
          <p:cNvPr id="4" name="TextBox 3">
            <a:extLst>
              <a:ext uri="{FF2B5EF4-FFF2-40B4-BE49-F238E27FC236}">
                <a16:creationId xmlns:a16="http://schemas.microsoft.com/office/drawing/2014/main" id="{5CC8D16D-91A6-41C3-9E97-3B655BBBEEFA}"/>
              </a:ext>
            </a:extLst>
          </p:cNvPr>
          <p:cNvSpPr txBox="1"/>
          <p:nvPr/>
        </p:nvSpPr>
        <p:spPr>
          <a:xfrm>
            <a:off x="4788024" y="5157192"/>
            <a:ext cx="3898776" cy="830997"/>
          </a:xfrm>
          <a:prstGeom prst="rect">
            <a:avLst/>
          </a:prstGeom>
          <a:noFill/>
        </p:spPr>
        <p:txBody>
          <a:bodyPr wrap="square" rtlCol="0">
            <a:spAutoFit/>
          </a:bodyPr>
          <a:lstStyle/>
          <a:p>
            <a:r>
              <a:rPr lang="en-US" sz="2400" dirty="0"/>
              <a:t>Ms. Minu </a:t>
            </a:r>
            <a:r>
              <a:rPr lang="en-US" sz="2400" dirty="0" err="1"/>
              <a:t>Mariya</a:t>
            </a:r>
            <a:r>
              <a:rPr lang="en-US" sz="2400" dirty="0"/>
              <a:t> M T</a:t>
            </a:r>
          </a:p>
          <a:p>
            <a:r>
              <a:rPr lang="en-US" sz="2400" dirty="0"/>
              <a:t>Department of Vocational Studies</a:t>
            </a:r>
            <a:endParaRPr lang="en-IN"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808E8-16EC-46D8-9D2D-CF842944DA42}"/>
              </a:ext>
            </a:extLst>
          </p:cNvPr>
          <p:cNvSpPr>
            <a:spLocks noGrp="1"/>
          </p:cNvSpPr>
          <p:nvPr>
            <p:ph type="title"/>
          </p:nvPr>
        </p:nvSpPr>
        <p:spPr/>
        <p:txBody>
          <a:bodyPr/>
          <a:lstStyle/>
          <a:p>
            <a:r>
              <a:rPr lang="en-US" dirty="0"/>
              <a:t>Factors Affecting Perception</a:t>
            </a:r>
            <a:endParaRPr lang="en-IN" dirty="0"/>
          </a:p>
        </p:txBody>
      </p:sp>
      <p:sp>
        <p:nvSpPr>
          <p:cNvPr id="3" name="Content Placeholder 2">
            <a:extLst>
              <a:ext uri="{FF2B5EF4-FFF2-40B4-BE49-F238E27FC236}">
                <a16:creationId xmlns:a16="http://schemas.microsoft.com/office/drawing/2014/main" id="{30079772-5A4A-4516-9F16-6F6BE96AD04F}"/>
              </a:ext>
            </a:extLst>
          </p:cNvPr>
          <p:cNvSpPr>
            <a:spLocks noGrp="1"/>
          </p:cNvSpPr>
          <p:nvPr>
            <p:ph sz="quarter" idx="1"/>
          </p:nvPr>
        </p:nvSpPr>
        <p:spPr/>
        <p:txBody>
          <a:bodyPr/>
          <a:lstStyle/>
          <a:p>
            <a:r>
              <a:rPr lang="en-GB" dirty="0"/>
              <a:t>Perceptual selection is determined by two broad factors: </a:t>
            </a:r>
          </a:p>
          <a:p>
            <a:r>
              <a:rPr lang="en-GB" dirty="0"/>
              <a:t>1. External factors </a:t>
            </a:r>
          </a:p>
          <a:p>
            <a:r>
              <a:rPr lang="en-GB" dirty="0"/>
              <a:t>2. Internal factors</a:t>
            </a:r>
            <a:endParaRPr lang="en-US" dirty="0"/>
          </a:p>
          <a:p>
            <a:pPr marL="0" indent="0">
              <a:buNone/>
            </a:pPr>
            <a:endParaRPr lang="en-IN" dirty="0"/>
          </a:p>
        </p:txBody>
      </p:sp>
    </p:spTree>
    <p:extLst>
      <p:ext uri="{BB962C8B-B14F-4D97-AF65-F5344CB8AC3E}">
        <p14:creationId xmlns:p14="http://schemas.microsoft.com/office/powerpoint/2010/main" val="3404195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2729C-C924-4F90-8D14-E42C0C9EF6ED}"/>
              </a:ext>
            </a:extLst>
          </p:cNvPr>
          <p:cNvSpPr>
            <a:spLocks noGrp="1"/>
          </p:cNvSpPr>
          <p:nvPr>
            <p:ph type="title"/>
          </p:nvPr>
        </p:nvSpPr>
        <p:spPr/>
        <p:txBody>
          <a:bodyPr/>
          <a:lstStyle/>
          <a:p>
            <a:r>
              <a:rPr lang="en-US" dirty="0"/>
              <a:t>External Factors</a:t>
            </a:r>
            <a:endParaRPr lang="en-IN" dirty="0"/>
          </a:p>
        </p:txBody>
      </p:sp>
      <p:sp>
        <p:nvSpPr>
          <p:cNvPr id="3" name="Content Placeholder 2">
            <a:extLst>
              <a:ext uri="{FF2B5EF4-FFF2-40B4-BE49-F238E27FC236}">
                <a16:creationId xmlns:a16="http://schemas.microsoft.com/office/drawing/2014/main" id="{30F677FF-F0F5-490A-A269-E96D917911E3}"/>
              </a:ext>
            </a:extLst>
          </p:cNvPr>
          <p:cNvSpPr>
            <a:spLocks noGrp="1"/>
          </p:cNvSpPr>
          <p:nvPr>
            <p:ph sz="quarter" idx="1"/>
          </p:nvPr>
        </p:nvSpPr>
        <p:spPr/>
        <p:txBody>
          <a:bodyPr>
            <a:normAutofit lnSpcReduction="10000"/>
          </a:bodyPr>
          <a:lstStyle/>
          <a:p>
            <a:r>
              <a:rPr lang="en-GB" dirty="0"/>
              <a:t>A. Size – size determines the height or weight of an individual, object etc. bigger the size, higher will be the perception</a:t>
            </a:r>
          </a:p>
          <a:p>
            <a:r>
              <a:rPr lang="en-GB" dirty="0"/>
              <a:t>. B. Intensity- intensity attracts to increase the selective perception. </a:t>
            </a:r>
            <a:r>
              <a:rPr lang="en-GB" dirty="0" err="1"/>
              <a:t>Eg.</a:t>
            </a:r>
            <a:r>
              <a:rPr lang="en-GB" dirty="0"/>
              <a:t> An illuminated shop attracts attention of the customers. </a:t>
            </a:r>
          </a:p>
          <a:p>
            <a:r>
              <a:rPr lang="en-GB" dirty="0"/>
              <a:t>C. Repetition- repeated message and advertisement is more likely perceived than a single one. </a:t>
            </a:r>
          </a:p>
          <a:p>
            <a:r>
              <a:rPr lang="en-GB" dirty="0"/>
              <a:t>D. Movements – moving objects are more likely to be perceived than a stationary object. A moving car is more perceived than a parked car</a:t>
            </a:r>
            <a:endParaRPr lang="en-US" dirty="0"/>
          </a:p>
          <a:p>
            <a:pPr marL="0" indent="0">
              <a:buNone/>
            </a:pPr>
            <a:endParaRPr lang="en-IN" dirty="0"/>
          </a:p>
        </p:txBody>
      </p:sp>
    </p:spTree>
    <p:extLst>
      <p:ext uri="{BB962C8B-B14F-4D97-AF65-F5344CB8AC3E}">
        <p14:creationId xmlns:p14="http://schemas.microsoft.com/office/powerpoint/2010/main" val="1398510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E4CC4-846F-47A9-AAF7-41466FB61AB7}"/>
              </a:ext>
            </a:extLst>
          </p:cNvPr>
          <p:cNvSpPr>
            <a:spLocks noGrp="1"/>
          </p:cNvSpPr>
          <p:nvPr>
            <p:ph type="title"/>
          </p:nvPr>
        </p:nvSpPr>
        <p:spPr/>
        <p:txBody>
          <a:bodyPr/>
          <a:lstStyle/>
          <a:p>
            <a:r>
              <a:rPr lang="en-US" dirty="0"/>
              <a:t>External Factors</a:t>
            </a:r>
            <a:endParaRPr lang="en-IN" dirty="0"/>
          </a:p>
        </p:txBody>
      </p:sp>
      <p:sp>
        <p:nvSpPr>
          <p:cNvPr id="3" name="Content Placeholder 2">
            <a:extLst>
              <a:ext uri="{FF2B5EF4-FFF2-40B4-BE49-F238E27FC236}">
                <a16:creationId xmlns:a16="http://schemas.microsoft.com/office/drawing/2014/main" id="{8627931F-2D11-46BA-930D-E1A48903CEA5}"/>
              </a:ext>
            </a:extLst>
          </p:cNvPr>
          <p:cNvSpPr>
            <a:spLocks noGrp="1"/>
          </p:cNvSpPr>
          <p:nvPr>
            <p:ph sz="quarter" idx="1"/>
          </p:nvPr>
        </p:nvSpPr>
        <p:spPr/>
        <p:txBody>
          <a:bodyPr/>
          <a:lstStyle/>
          <a:p>
            <a:r>
              <a:rPr lang="en-GB" dirty="0"/>
              <a:t>F. Status- high status people can influence the perception of employees than low status people. An order from the Managing Director may be perceived by employees quickly.</a:t>
            </a:r>
          </a:p>
          <a:p>
            <a:r>
              <a:rPr lang="en-GB" dirty="0"/>
              <a:t> G. Contrast - an object which contrasts with surrounding environment is more likely to be noticed. E.g. “EXIT” sign in the cinema hall, Danger sign in transformers etc.</a:t>
            </a:r>
          </a:p>
          <a:p>
            <a:r>
              <a:rPr lang="en-GB" dirty="0"/>
              <a:t> H. Novelty and Familiarity- this states that either the familiar or novel factor can serve as attention better. E.g. Face of a film star can be identified even in a crowd. Novel or new type of advertisement like DOCOMO</a:t>
            </a:r>
            <a:endParaRPr lang="en-US" dirty="0"/>
          </a:p>
          <a:p>
            <a:pPr marL="0" indent="0">
              <a:buNone/>
            </a:pPr>
            <a:endParaRPr lang="en-IN" dirty="0"/>
          </a:p>
        </p:txBody>
      </p:sp>
    </p:spTree>
    <p:extLst>
      <p:ext uri="{BB962C8B-B14F-4D97-AF65-F5344CB8AC3E}">
        <p14:creationId xmlns:p14="http://schemas.microsoft.com/office/powerpoint/2010/main" val="2289447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53C75-4A25-41A1-B6F8-9F7E3E5E56C3}"/>
              </a:ext>
            </a:extLst>
          </p:cNvPr>
          <p:cNvSpPr>
            <a:spLocks noGrp="1"/>
          </p:cNvSpPr>
          <p:nvPr>
            <p:ph type="title"/>
          </p:nvPr>
        </p:nvSpPr>
        <p:spPr/>
        <p:txBody>
          <a:bodyPr/>
          <a:lstStyle/>
          <a:p>
            <a:r>
              <a:rPr lang="en-US" dirty="0"/>
              <a:t>External Factors</a:t>
            </a:r>
            <a:endParaRPr lang="en-IN" dirty="0"/>
          </a:p>
        </p:txBody>
      </p:sp>
      <p:sp>
        <p:nvSpPr>
          <p:cNvPr id="3" name="Content Placeholder 2">
            <a:extLst>
              <a:ext uri="{FF2B5EF4-FFF2-40B4-BE49-F238E27FC236}">
                <a16:creationId xmlns:a16="http://schemas.microsoft.com/office/drawing/2014/main" id="{2A20F92A-76DA-45EC-8589-1388EE88C116}"/>
              </a:ext>
            </a:extLst>
          </p:cNvPr>
          <p:cNvSpPr>
            <a:spLocks noGrp="1"/>
          </p:cNvSpPr>
          <p:nvPr>
            <p:ph sz="quarter" idx="1"/>
          </p:nvPr>
        </p:nvSpPr>
        <p:spPr/>
        <p:txBody>
          <a:bodyPr/>
          <a:lstStyle/>
          <a:p>
            <a:r>
              <a:rPr lang="en-GB"/>
              <a:t>I. </a:t>
            </a:r>
            <a:r>
              <a:rPr lang="en-GB" dirty="0"/>
              <a:t>Nature – perception level may be varied according to the nature of input or stimuli. </a:t>
            </a:r>
            <a:r>
              <a:rPr lang="en-GB" dirty="0" err="1"/>
              <a:t>Eg.</a:t>
            </a:r>
            <a:r>
              <a:rPr lang="en-GB" dirty="0"/>
              <a:t> A picture attracts more attention than a word. </a:t>
            </a:r>
          </a:p>
          <a:p>
            <a:r>
              <a:rPr lang="en-GB" dirty="0"/>
              <a:t>J. Order- the order in which the objects or stimuli are presented is an important factor for attention. E.g. Welcome speech at the beginning will attract more attention. Like that, in film, suspense will be revealed at last to heighten the curiosity and perceptive attention.</a:t>
            </a:r>
            <a:endParaRPr lang="en-US" dirty="0"/>
          </a:p>
          <a:p>
            <a:pPr marL="0" indent="0">
              <a:buNone/>
            </a:pPr>
            <a:endParaRPr lang="en-IN" dirty="0"/>
          </a:p>
        </p:txBody>
      </p:sp>
    </p:spTree>
    <p:extLst>
      <p:ext uri="{BB962C8B-B14F-4D97-AF65-F5344CB8AC3E}">
        <p14:creationId xmlns:p14="http://schemas.microsoft.com/office/powerpoint/2010/main" val="2592553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830E5-99BF-4224-8222-54912E94BB03}"/>
              </a:ext>
            </a:extLst>
          </p:cNvPr>
          <p:cNvSpPr>
            <a:spLocks noGrp="1"/>
          </p:cNvSpPr>
          <p:nvPr>
            <p:ph type="title"/>
          </p:nvPr>
        </p:nvSpPr>
        <p:spPr/>
        <p:txBody>
          <a:bodyPr/>
          <a:lstStyle/>
          <a:p>
            <a:r>
              <a:rPr lang="en-US" dirty="0"/>
              <a:t>Internal Factors</a:t>
            </a:r>
            <a:endParaRPr lang="en-IN" dirty="0"/>
          </a:p>
        </p:txBody>
      </p:sp>
      <p:sp>
        <p:nvSpPr>
          <p:cNvPr id="3" name="Content Placeholder 2">
            <a:extLst>
              <a:ext uri="{FF2B5EF4-FFF2-40B4-BE49-F238E27FC236}">
                <a16:creationId xmlns:a16="http://schemas.microsoft.com/office/drawing/2014/main" id="{C4C79DBD-D93B-488E-96DA-67F84E14DCC0}"/>
              </a:ext>
            </a:extLst>
          </p:cNvPr>
          <p:cNvSpPr>
            <a:spLocks noGrp="1"/>
          </p:cNvSpPr>
          <p:nvPr>
            <p:ph sz="quarter" idx="1"/>
          </p:nvPr>
        </p:nvSpPr>
        <p:spPr/>
        <p:txBody>
          <a:bodyPr>
            <a:normAutofit fontScale="92500" lnSpcReduction="10000"/>
          </a:bodyPr>
          <a:lstStyle/>
          <a:p>
            <a:r>
              <a:rPr lang="en-GB" dirty="0"/>
              <a:t>A. Learning- A perceptual set is basically what a person expects from the stimuli on the basis of experience and learning relative to same or similar stimuli. </a:t>
            </a:r>
            <a:r>
              <a:rPr lang="en-GB" dirty="0" err="1"/>
              <a:t>Eg.</a:t>
            </a:r>
            <a:r>
              <a:rPr lang="en-GB" dirty="0"/>
              <a:t> Perception on sign board will be different for those who learned driving and those who not.</a:t>
            </a:r>
          </a:p>
          <a:p>
            <a:r>
              <a:rPr lang="en-GB" dirty="0"/>
              <a:t>Motivation- Motivation also plays an important role in influencing perception. E.g. A hungry person will be very sensitive to the smell or sight of food than a non-hungry one. </a:t>
            </a:r>
          </a:p>
          <a:p>
            <a:r>
              <a:rPr lang="en-GB" dirty="0"/>
              <a:t>B. Personality- perception is also influenced by personality especially young and old, man to women etc. </a:t>
            </a:r>
          </a:p>
          <a:p>
            <a:r>
              <a:rPr lang="en-GB" dirty="0"/>
              <a:t>C. Experience-a successful experience enhance and boost the perceptive ability and leads to accuracy in perception whereas failure erodes confidence</a:t>
            </a:r>
            <a:endParaRPr lang="en-US" dirty="0"/>
          </a:p>
          <a:p>
            <a:pPr marL="0" indent="0">
              <a:buNone/>
            </a:pPr>
            <a:endParaRPr lang="en-IN" dirty="0"/>
          </a:p>
        </p:txBody>
      </p:sp>
    </p:spTree>
    <p:extLst>
      <p:ext uri="{BB962C8B-B14F-4D97-AF65-F5344CB8AC3E}">
        <p14:creationId xmlns:p14="http://schemas.microsoft.com/office/powerpoint/2010/main" val="4047851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endParaRPr lang="en-US" dirty="0"/>
          </a:p>
        </p:txBody>
      </p:sp>
      <p:sp>
        <p:nvSpPr>
          <p:cNvPr id="3" name="Content Placeholder 2"/>
          <p:cNvSpPr>
            <a:spLocks noGrp="1"/>
          </p:cNvSpPr>
          <p:nvPr>
            <p:ph sz="quarter" idx="1"/>
          </p:nvPr>
        </p:nvSpPr>
        <p:spPr/>
        <p:txBody>
          <a:bodyPr>
            <a:normAutofit fontScale="85000" lnSpcReduction="10000"/>
          </a:bodyPr>
          <a:lstStyle/>
          <a:p>
            <a:r>
              <a:rPr lang="en-GB" dirty="0"/>
              <a:t>Perception is described as a person’s view of reality. Perception is an important mediating cognitive process. Through this complex process, people make interpretations of the stimulus or situation they are faced with. Both selectivity and organization go 'into perceptual, interpretations. Externally, selectivity is affected by intensity, size, contrast, repetition, motion and novelty and familiarity. Internally, perceptual selectivity is influenced by the individual's motivation, learning and personality. </a:t>
            </a:r>
          </a:p>
          <a:p>
            <a:r>
              <a:rPr lang="en-GB" dirty="0"/>
              <a:t>After the selective process filters the stimulus situation, the incoming information is organized into a meaningful whole. “It is the interpretation of sensory data so as to gather meaningful ideas”. </a:t>
            </a:r>
          </a:p>
          <a:p>
            <a:r>
              <a:rPr lang="en-GB" dirty="0"/>
              <a:t>In the process of perception, people receive many different kinds of information through all five senses, assimilate them and then interpret them. Different people perceive the same information differently.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GB" dirty="0"/>
              <a:t>Perception plays a key role in determining individual behaviour in organizations. Organizations send messages in a variety of forms to their members regarding what they are expected to do and not to do. In spite of organizations sending clear messages, those messages are subject to distortion in the process of being perceived by organizational members. Hence, managers need to have a general understanding of the basic perceptual process.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Basic Perceptual Process </a:t>
            </a:r>
            <a:endParaRPr lang="en-US" dirty="0"/>
          </a:p>
        </p:txBody>
      </p:sp>
      <p:sp>
        <p:nvSpPr>
          <p:cNvPr id="3" name="Content Placeholder 2"/>
          <p:cNvSpPr>
            <a:spLocks noGrp="1"/>
          </p:cNvSpPr>
          <p:nvPr>
            <p:ph sz="quarter" idx="1"/>
          </p:nvPr>
        </p:nvSpPr>
        <p:spPr/>
        <p:txBody>
          <a:bodyPr>
            <a:normAutofit fontScale="77500" lnSpcReduction="20000"/>
          </a:bodyPr>
          <a:lstStyle/>
          <a:p>
            <a:r>
              <a:rPr lang="en-GB" dirty="0"/>
              <a:t>Perception is influenced by characteristics of the object being perceived, by the characteristics of the person and by the situational processes. Perception is a screen or filter through which information passes before having an effect on people. It consists of: 1. Perceptual input- Information, object, event, people, symbols etc. Characteristics of the object include contrast, intensity, movement, repetition and novelty. Characteristics of the person include attitude, self-concept and personality. </a:t>
            </a:r>
          </a:p>
          <a:p>
            <a:r>
              <a:rPr lang="en-GB" dirty="0"/>
              <a:t>2. Perceptual mechanism- receiving of information by means of five senses from the external environment and process them to form output. It includes: a. Perceptual receiving b. Perceptual selectivity c. Perceptual organization d. Perceptual Interpretation (perceptual context, perceptual </a:t>
            </a:r>
            <a:r>
              <a:rPr lang="en-GB" dirty="0" err="1"/>
              <a:t>defense</a:t>
            </a:r>
            <a:r>
              <a:rPr lang="en-GB" dirty="0"/>
              <a:t>, halo effect, projection, attribution, stereo typing etc.) </a:t>
            </a:r>
          </a:p>
          <a:p>
            <a:r>
              <a:rPr lang="en-GB" dirty="0"/>
              <a:t>  3. Perceptual output- </a:t>
            </a:r>
            <a:r>
              <a:rPr lang="en-GB" dirty="0" err="1"/>
              <a:t>behavioral</a:t>
            </a:r>
            <a:r>
              <a:rPr lang="en-GB" dirty="0"/>
              <a:t> outcome of perceptual mechanism. It is the result of perceptual process. It includes attitude, opinions, feelings, values and behaviour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Perception</a:t>
            </a:r>
            <a:endParaRPr lang="en-US" dirty="0"/>
          </a:p>
        </p:txBody>
      </p:sp>
      <p:sp>
        <p:nvSpPr>
          <p:cNvPr id="3" name="Content Placeholder 2"/>
          <p:cNvSpPr>
            <a:spLocks noGrp="1"/>
          </p:cNvSpPr>
          <p:nvPr>
            <p:ph sz="quarter" idx="1"/>
          </p:nvPr>
        </p:nvSpPr>
        <p:spPr/>
        <p:txBody>
          <a:bodyPr>
            <a:normAutofit fontScale="92500" lnSpcReduction="20000"/>
          </a:bodyPr>
          <a:lstStyle/>
          <a:p>
            <a:r>
              <a:rPr lang="en-GB" dirty="0"/>
              <a:t>Perceptual context Sometimes visual stimuli will be completely meaningless without context. In organization, a pat on the back, a suggestive gesture, a raised eyebrow etc. will be meaningless without proper context. They will be made more meaningful if an employee receives a pat on the back for enhancement of his performance and like that. </a:t>
            </a:r>
          </a:p>
          <a:p>
            <a:r>
              <a:rPr lang="en-GB" dirty="0"/>
              <a:t>Perceptual </a:t>
            </a:r>
            <a:r>
              <a:rPr lang="en-GB" dirty="0" err="1"/>
              <a:t>defense</a:t>
            </a:r>
            <a:r>
              <a:rPr lang="en-GB" dirty="0"/>
              <a:t> People often screen out perceptual stimuli that make them uncomfortable and dissatisfying people generally build </a:t>
            </a:r>
            <a:r>
              <a:rPr lang="en-GB" dirty="0" err="1"/>
              <a:t>defenses</a:t>
            </a:r>
            <a:r>
              <a:rPr lang="en-GB" dirty="0"/>
              <a:t> against stimuli or events that are either personally or culturally unacceptable or threatening. Perceptual defence is performed by a. Denying the existence or importance of conflicting information. b. Distorting the new information to match the old c. Acknowledging the existence of new information but treating it as a non- representative exception.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Selective Perception</a:t>
            </a:r>
            <a:endParaRPr lang="en-US" dirty="0"/>
          </a:p>
        </p:txBody>
      </p:sp>
      <p:sp>
        <p:nvSpPr>
          <p:cNvPr id="3" name="Content Placeholder 2"/>
          <p:cNvSpPr>
            <a:spLocks noGrp="1"/>
          </p:cNvSpPr>
          <p:nvPr>
            <p:ph sz="quarter" idx="1"/>
          </p:nvPr>
        </p:nvSpPr>
        <p:spPr/>
        <p:txBody>
          <a:bodyPr>
            <a:normAutofit fontScale="92500" lnSpcReduction="10000"/>
          </a:bodyPr>
          <a:lstStyle/>
          <a:p>
            <a:r>
              <a:rPr lang="en-GB" dirty="0"/>
              <a:t>Selective perception is the process of screening out information that we are uncomfortable with or that contradicts our beliefs. For example, a manager has a very positive attitude about a particular worker and one day he notices that the worker seems to be goofing up. Selective perception may make the manager to quickly disregard what he observed. For example, a manager who has formed a very negative attitude about a particular worker and he happens to observe a high performance from the same worker. In this case influenced by the selective perception process he too will disregard it. In one sense, selective perception is beneficial because it allows us to disregard minor bits of information. But if selective perception causes managers to ignore important information, it can become quite detrimental.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Halo Effect</a:t>
            </a:r>
            <a:endParaRPr lang="en-US" dirty="0"/>
          </a:p>
        </p:txBody>
      </p:sp>
      <p:sp>
        <p:nvSpPr>
          <p:cNvPr id="3" name="Content Placeholder 2"/>
          <p:cNvSpPr>
            <a:spLocks noGrp="1"/>
          </p:cNvSpPr>
          <p:nvPr>
            <p:ph sz="quarter" idx="1"/>
          </p:nvPr>
        </p:nvSpPr>
        <p:spPr/>
        <p:txBody>
          <a:bodyPr/>
          <a:lstStyle/>
          <a:p>
            <a:r>
              <a:rPr lang="en-GB" dirty="0"/>
              <a:t>It is the tendency of judging the person entirely on the basis of a single trait which may be favourable or unfavourable. We judge a person by our first impression about him or her. When we draw general impression about an individual based on single characteristics such as intelligence, sociability or appearance, a halo effect is operating. This phenomenon frequently occurs when students appraise their classroom teacher.</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Projection</a:t>
            </a:r>
            <a:endParaRPr lang="en-US" dirty="0"/>
          </a:p>
        </p:txBody>
      </p:sp>
      <p:sp>
        <p:nvSpPr>
          <p:cNvPr id="3" name="Content Placeholder 2"/>
          <p:cNvSpPr>
            <a:spLocks noGrp="1"/>
          </p:cNvSpPr>
          <p:nvPr>
            <p:ph sz="quarter" idx="1"/>
          </p:nvPr>
        </p:nvSpPr>
        <p:spPr/>
        <p:txBody>
          <a:bodyPr>
            <a:normAutofit fontScale="85000" lnSpcReduction="10000"/>
          </a:bodyPr>
          <a:lstStyle/>
          <a:p>
            <a:r>
              <a:rPr lang="en-GB" dirty="0"/>
              <a:t>It refers to the tendency of the people to see their on traits in other people. It means that when they make judgments about others, they project their own characteristics in others.eg. For a lazy supervisor, every worker is lazy or idle Attribution Perception is also closely linked with another process called attribution. </a:t>
            </a:r>
          </a:p>
          <a:p>
            <a:r>
              <a:rPr lang="en-GB" dirty="0"/>
              <a:t>Attribution is a mechanism through which we observe behaviour and then attribute certain causes to it. According to Attribution theory, once we observe behaviour we evaluate it in terms of its consensus, consistency and distinctiveness. Consensus is the extent to which other people in the same situation behave in the same way. Consistency is the degree to which the same person behaves in the same way at different times. Distinctiveness is the extent to which the same person behaves in the same way in other situations. The forces within the person (internal) or outside the person (external) lead to the behaviour. For</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Impression Management</a:t>
            </a:r>
            <a:endParaRPr lang="en-US" dirty="0"/>
          </a:p>
        </p:txBody>
      </p:sp>
      <p:sp>
        <p:nvSpPr>
          <p:cNvPr id="3" name="Content Placeholder 2"/>
          <p:cNvSpPr>
            <a:spLocks noGrp="1"/>
          </p:cNvSpPr>
          <p:nvPr>
            <p:ph sz="quarter" idx="1"/>
          </p:nvPr>
        </p:nvSpPr>
        <p:spPr/>
        <p:txBody>
          <a:bodyPr/>
          <a:lstStyle/>
          <a:p>
            <a:r>
              <a:rPr lang="en-GB" dirty="0"/>
              <a:t>Social perception is concerned with how one individual perceives other individuals. Conversely, impression management is the process by which the general people attempt to manage or control the perceptions that others form about them. People often tend to present themselves in such a way so as to impress others in a socially desirable manner. Thus, impression management has considerable' implications for activities like determining the validity of performance appraisals. It serves as a pragmatic, political tool for someone to climb the ladder of success in organizations.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16</TotalTime>
  <Words>1479</Words>
  <Application>Microsoft Office PowerPoint</Application>
  <PresentationFormat>On-screen Show (4:3)</PresentationFormat>
  <Paragraphs>45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Franklin Gothic Book</vt:lpstr>
      <vt:lpstr>Perpetua</vt:lpstr>
      <vt:lpstr>Wingdings 2</vt:lpstr>
      <vt:lpstr>Equity</vt:lpstr>
      <vt:lpstr>Perception </vt:lpstr>
      <vt:lpstr>Introduction</vt:lpstr>
      <vt:lpstr>PowerPoint Presentation</vt:lpstr>
      <vt:lpstr>Basic Perceptual Process </vt:lpstr>
      <vt:lpstr>Perception</vt:lpstr>
      <vt:lpstr>Selective Perception</vt:lpstr>
      <vt:lpstr>Halo Effect</vt:lpstr>
      <vt:lpstr>Projection</vt:lpstr>
      <vt:lpstr>Impression Management</vt:lpstr>
      <vt:lpstr>Factors Affecting Perception</vt:lpstr>
      <vt:lpstr>External Factors</vt:lpstr>
      <vt:lpstr>External Factors</vt:lpstr>
      <vt:lpstr>External Factors</vt:lpstr>
      <vt:lpstr>Internal Factors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Day 5</dc:title>
  <dc:creator>user</dc:creator>
  <cp:lastModifiedBy>linda lloyd</cp:lastModifiedBy>
  <cp:revision>5</cp:revision>
  <dcterms:created xsi:type="dcterms:W3CDTF">2021-06-19T06:29:49Z</dcterms:created>
  <dcterms:modified xsi:type="dcterms:W3CDTF">2021-11-19T05:25:38Z</dcterms:modified>
</cp:coreProperties>
</file>