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2" r:id="rId7"/>
    <p:sldId id="263" r:id="rId8"/>
    <p:sldId id="265"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B287719-E762-41FD-9845-1072012D2FFC}" type="datetimeFigureOut">
              <a:rPr lang="en-US" smtClean="0"/>
              <a:t>11/19/2021</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0FB347D6-00CC-4360-A9C4-0D2A24ADB8A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B287719-E762-41FD-9845-1072012D2FF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347D6-00CC-4360-A9C4-0D2A24ADB8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B287719-E762-41FD-9845-1072012D2FFC}" type="datetimeFigureOut">
              <a:rPr lang="en-US" smtClean="0"/>
              <a:t>11/19/2021</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0FB347D6-00CC-4360-A9C4-0D2A24ADB8A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8B287719-E762-41FD-9845-1072012D2FF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0FB347D6-00CC-4360-A9C4-0D2A24ADB8AE}"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8B287719-E762-41FD-9845-1072012D2FFC}" type="datetimeFigureOut">
              <a:rPr lang="en-US" smtClean="0"/>
              <a:t>11/19/2021</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0FB347D6-00CC-4360-A9C4-0D2A24ADB8AE}"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8B287719-E762-41FD-9845-1072012D2FFC}" type="datetimeFigureOut">
              <a:rPr lang="en-US" smtClean="0"/>
              <a:t>11/19/2021</a:t>
            </a:fld>
            <a:endParaRPr lang="en-US"/>
          </a:p>
        </p:txBody>
      </p:sp>
      <p:sp>
        <p:nvSpPr>
          <p:cNvPr id="10" name="Slide Number Placeholder 9"/>
          <p:cNvSpPr>
            <a:spLocks noGrp="1"/>
          </p:cNvSpPr>
          <p:nvPr>
            <p:ph type="sldNum" sz="quarter" idx="16"/>
          </p:nvPr>
        </p:nvSpPr>
        <p:spPr/>
        <p:txBody>
          <a:bodyPr rtlCol="0"/>
          <a:lstStyle/>
          <a:p>
            <a:fld id="{0FB347D6-00CC-4360-A9C4-0D2A24ADB8AE}"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8B287719-E762-41FD-9845-1072012D2FFC}" type="datetimeFigureOut">
              <a:rPr lang="en-US" smtClean="0"/>
              <a:t>11/19/2021</a:t>
            </a:fld>
            <a:endParaRPr lang="en-US"/>
          </a:p>
        </p:txBody>
      </p:sp>
      <p:sp>
        <p:nvSpPr>
          <p:cNvPr id="12" name="Slide Number Placeholder 11"/>
          <p:cNvSpPr>
            <a:spLocks noGrp="1"/>
          </p:cNvSpPr>
          <p:nvPr>
            <p:ph type="sldNum" sz="quarter" idx="16"/>
          </p:nvPr>
        </p:nvSpPr>
        <p:spPr/>
        <p:txBody>
          <a:bodyPr rtlCol="0"/>
          <a:lstStyle/>
          <a:p>
            <a:fld id="{0FB347D6-00CC-4360-A9C4-0D2A24ADB8AE}"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B287719-E762-41FD-9845-1072012D2FFC}" type="datetimeFigureOut">
              <a:rPr lang="en-US" smtClean="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0FB347D6-00CC-4360-A9C4-0D2A24ADB8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287719-E762-41FD-9845-1072012D2FFC}" type="datetimeFigureOut">
              <a:rPr lang="en-US" smtClean="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0FB347D6-00CC-4360-A9C4-0D2A24ADB8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B287719-E762-41FD-9845-1072012D2FFC}"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0FB347D6-00CC-4360-A9C4-0D2A24ADB8AE}"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B287719-E762-41FD-9845-1072012D2FFC}" type="datetimeFigureOut">
              <a:rPr lang="en-US" smtClean="0"/>
              <a:t>11/19/2021</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0FB347D6-00CC-4360-A9C4-0D2A24ADB8AE}"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B287719-E762-41FD-9845-1072012D2FFC}" type="datetimeFigureOut">
              <a:rPr lang="en-US" smtClean="0"/>
              <a:t>11/19/2021</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0FB347D6-00CC-4360-A9C4-0D2A24ADB8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PERSONALITY</a:t>
            </a:r>
          </a:p>
        </p:txBody>
      </p:sp>
      <p:sp>
        <p:nvSpPr>
          <p:cNvPr id="3" name="Subtitle 2"/>
          <p:cNvSpPr>
            <a:spLocks noGrp="1"/>
          </p:cNvSpPr>
          <p:nvPr>
            <p:ph type="subTitle" idx="1"/>
          </p:nvPr>
        </p:nvSpPr>
        <p:spPr/>
        <p:txBody>
          <a:bodyPr>
            <a:normAutofit fontScale="25000" lnSpcReduction="20000"/>
          </a:bodyPr>
          <a:lstStyle/>
          <a:p>
            <a:endParaRPr lang="en-US" sz="2800" dirty="0"/>
          </a:p>
          <a:p>
            <a:r>
              <a:rPr lang="en-US" sz="9600" dirty="0"/>
              <a:t>Ms. Minu </a:t>
            </a:r>
            <a:r>
              <a:rPr lang="en-US" sz="9600" dirty="0" err="1"/>
              <a:t>Mariya</a:t>
            </a:r>
            <a:r>
              <a:rPr lang="en-US" sz="9600" dirty="0"/>
              <a:t> M T</a:t>
            </a:r>
          </a:p>
          <a:p>
            <a:r>
              <a:rPr lang="en-US" sz="9600" dirty="0"/>
              <a:t>Department of Vocational Studies</a:t>
            </a:r>
            <a:endParaRPr lang="en-IN" sz="9600"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a:t>All organizations are composed of individuals. No organization can exist without individuals. Human behaviour, which is; considered a complex phenomenon, is very difficult to define in absolute terms.</a:t>
            </a:r>
          </a:p>
          <a:p>
            <a:r>
              <a:rPr lang="en-GB" dirty="0"/>
              <a:t> It is primarily a combination of responses to external and internal stimuli. </a:t>
            </a:r>
          </a:p>
          <a:p>
            <a:r>
              <a:rPr lang="en-GB" dirty="0"/>
              <a:t>These responses would reflect psychological structure of the person and may be results' of the combination of biological and psychological processes, which interpret them, respond to them in an appropriate manner and learn from the result of these responses.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Introduction-continue</a:t>
            </a:r>
            <a:endParaRPr lang="en-US" dirty="0"/>
          </a:p>
        </p:txBody>
      </p:sp>
      <p:sp>
        <p:nvSpPr>
          <p:cNvPr id="3" name="Content Placeholder 2"/>
          <p:cNvSpPr>
            <a:spLocks noGrp="1"/>
          </p:cNvSpPr>
          <p:nvPr>
            <p:ph sz="quarter" idx="1"/>
          </p:nvPr>
        </p:nvSpPr>
        <p:spPr/>
        <p:txBody>
          <a:bodyPr>
            <a:normAutofit fontScale="92500" lnSpcReduction="10000"/>
          </a:bodyPr>
          <a:lstStyle/>
          <a:p>
            <a:r>
              <a:rPr lang="en-GB" dirty="0"/>
              <a:t>An individual makes a variety of contributions to an organization in the form of—efforts, skills, ability, time, loyalty and so forth. These contributions presumably satisfy various needs and requirements of the organization. </a:t>
            </a:r>
          </a:p>
          <a:p>
            <a:r>
              <a:rPr lang="en-GB" dirty="0"/>
              <a:t>In return for contributions, the organization provides incentives such as pay, promotion, and job security to the employee. </a:t>
            </a:r>
          </a:p>
          <a:p>
            <a:r>
              <a:rPr lang="en-GB" dirty="0"/>
              <a:t>Just as the contributions available from the individual must satisfy the organization's needs, the incentives must serve the employees' needs in return.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Individual Differences</a:t>
            </a:r>
            <a:endParaRPr lang="en-US" dirty="0"/>
          </a:p>
        </p:txBody>
      </p:sp>
      <p:sp>
        <p:nvSpPr>
          <p:cNvPr id="3" name="Content Placeholder 2"/>
          <p:cNvSpPr>
            <a:spLocks noGrp="1"/>
          </p:cNvSpPr>
          <p:nvPr>
            <p:ph sz="quarter" idx="1"/>
          </p:nvPr>
        </p:nvSpPr>
        <p:spPr/>
        <p:txBody>
          <a:bodyPr/>
          <a:lstStyle/>
          <a:p>
            <a:r>
              <a:rPr lang="en-GB" dirty="0"/>
              <a:t>Individual differences are personal attributes that vary from one person to another. Individual differences may be physical and psychological.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PERSONALITY</a:t>
            </a:r>
          </a:p>
        </p:txBody>
      </p:sp>
      <p:sp>
        <p:nvSpPr>
          <p:cNvPr id="3" name="Content Placeholder 2"/>
          <p:cNvSpPr>
            <a:spLocks noGrp="1"/>
          </p:cNvSpPr>
          <p:nvPr>
            <p:ph sz="quarter" idx="1"/>
          </p:nvPr>
        </p:nvSpPr>
        <p:spPr/>
        <p:txBody>
          <a:bodyPr>
            <a:normAutofit fontScale="85000" lnSpcReduction="20000"/>
          </a:bodyPr>
          <a:lstStyle/>
          <a:p>
            <a:pPr algn="just"/>
            <a:r>
              <a:rPr lang="en-GB" dirty="0"/>
              <a:t>The term personality has been derived from Latin word “</a:t>
            </a:r>
            <a:r>
              <a:rPr lang="en-GB" dirty="0" err="1"/>
              <a:t>personnare</a:t>
            </a:r>
            <a:r>
              <a:rPr lang="en-GB" dirty="0"/>
              <a:t>” which means to speak through. Personality is traditionally refers to how people influence others through their external appearances. </a:t>
            </a:r>
          </a:p>
          <a:p>
            <a:pPr algn="just"/>
            <a:r>
              <a:rPr lang="en-GB" dirty="0" err="1"/>
              <a:t>Gorden</a:t>
            </a:r>
            <a:r>
              <a:rPr lang="en-GB" dirty="0"/>
              <a:t> </a:t>
            </a:r>
            <a:r>
              <a:rPr lang="en-GB" dirty="0" err="1"/>
              <a:t>Allport</a:t>
            </a:r>
            <a:r>
              <a:rPr lang="en-GB" dirty="0"/>
              <a:t> defines “Personality is the dynamic organisation within an individual of those psychological systems that determine his unique adjustment to his environment”. </a:t>
            </a:r>
          </a:p>
          <a:p>
            <a:pPr algn="just"/>
            <a:r>
              <a:rPr lang="en-GB" dirty="0"/>
              <a:t>Personality is a complex, multi-dimensional construct and there is no simple definition of what personality is. Maddi defines personality as, “ A stable set of characteristics and tendencies that determine those commonalities and differences in the psychological behaviour and that may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Personality Traits</a:t>
            </a:r>
            <a:endParaRPr lang="en-US" dirty="0"/>
          </a:p>
        </p:txBody>
      </p:sp>
      <p:sp>
        <p:nvSpPr>
          <p:cNvPr id="3" name="Content Placeholder 2"/>
          <p:cNvSpPr>
            <a:spLocks noGrp="1"/>
          </p:cNvSpPr>
          <p:nvPr>
            <p:ph sz="quarter" idx="1"/>
          </p:nvPr>
        </p:nvSpPr>
        <p:spPr/>
        <p:txBody>
          <a:bodyPr>
            <a:normAutofit fontScale="77500" lnSpcReduction="20000"/>
          </a:bodyPr>
          <a:lstStyle/>
          <a:p>
            <a:r>
              <a:rPr lang="en-GB" dirty="0"/>
              <a:t>Personality traits are very important in organizational behaviour. In particular, five personality traits especially related to job performance have recently emerged from research. Characteristics of these traits can be summarized as follows: </a:t>
            </a:r>
          </a:p>
          <a:p>
            <a:r>
              <a:rPr lang="en-GB" dirty="0"/>
              <a:t>1. Extroversion: Sociable, talkative and assertive. </a:t>
            </a:r>
          </a:p>
          <a:p>
            <a:r>
              <a:rPr lang="en-GB" dirty="0"/>
              <a:t>2. Agreeableness: Good-natured, cooperative and trusting. </a:t>
            </a:r>
          </a:p>
          <a:p>
            <a:r>
              <a:rPr lang="en-GB" dirty="0"/>
              <a:t>3. Conscientiousness: Responsible, dependable, persistent and achievement-oriented. </a:t>
            </a:r>
          </a:p>
          <a:p>
            <a:r>
              <a:rPr lang="en-GB" dirty="0"/>
              <a:t>4. Emotional Stability: Viewed from a negative standpoint such as tense, insecure and nervous. </a:t>
            </a:r>
          </a:p>
          <a:p>
            <a:r>
              <a:rPr lang="en-GB" dirty="0"/>
              <a:t>5. Openness to Experience: Imaginative, artistically sensitive and intellectual.</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Personality Formation</a:t>
            </a:r>
          </a:p>
        </p:txBody>
      </p:sp>
      <p:sp>
        <p:nvSpPr>
          <p:cNvPr id="3" name="Content Placeholder 2"/>
          <p:cNvSpPr>
            <a:spLocks noGrp="1"/>
          </p:cNvSpPr>
          <p:nvPr>
            <p:ph sz="quarter" idx="1"/>
          </p:nvPr>
        </p:nvSpPr>
        <p:spPr/>
        <p:txBody>
          <a:bodyPr>
            <a:normAutofit fontScale="92500"/>
          </a:bodyPr>
          <a:lstStyle/>
          <a:p>
            <a:r>
              <a:rPr lang="en-GB" dirty="0"/>
              <a:t>• </a:t>
            </a:r>
            <a:r>
              <a:rPr lang="en-GB" b="1" dirty="0"/>
              <a:t>Determinants</a:t>
            </a:r>
            <a:r>
              <a:rPr lang="en-GB" dirty="0"/>
              <a:t>: The most widely studied determinants of personality are biological, social and cultural. People grow up in the presence of certain hereditary characteristics (body shape and height), the social context (family and friends) and the cultural context (religion and values). These three parts interact with • each other to shape personality. As people grow into adulthood, their personalities become very clearly defined and generally stable.</a:t>
            </a:r>
          </a:p>
          <a:p>
            <a:r>
              <a:rPr lang="en-GB" dirty="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just"/>
            <a:r>
              <a:rPr lang="en-GB" dirty="0"/>
              <a:t>• </a:t>
            </a:r>
            <a:r>
              <a:rPr lang="en-GB" b="1" dirty="0"/>
              <a:t>Stages: </a:t>
            </a:r>
            <a:r>
              <a:rPr lang="en-GB" dirty="0"/>
              <a:t>According to Sigmund Freud human personality progresses through four stages: dependent, compulsive, oedipal and mature. This concept of stages of growth provides a valuable perspective to organizational behaviour. Experienced managers become aware of the stages that their employees often go through. This helps them 19 deal with these stages effectively and promote maximum growth for the individual and for the organization. </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GB" dirty="0"/>
              <a:t>• </a:t>
            </a:r>
            <a:r>
              <a:rPr lang="en-GB" b="1" dirty="0"/>
              <a:t>Traits: </a:t>
            </a:r>
            <a:r>
              <a:rPr lang="en-GB" dirty="0"/>
              <a:t>Traits to personality are also based on psychology. According to some trait theories, all people share common traits, like social, (political, religious and aesthetic preferences but each individual's nature differentiates that person from all others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TotalTime>
  <Words>613</Words>
  <Application>Microsoft Office PowerPoint</Application>
  <PresentationFormat>On-screen Show (4:3)</PresentationFormat>
  <Paragraphs>30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Tw Cen MT</vt:lpstr>
      <vt:lpstr>Wingdings</vt:lpstr>
      <vt:lpstr>Wingdings 2</vt:lpstr>
      <vt:lpstr>Median</vt:lpstr>
      <vt:lpstr>PERSONALITY</vt:lpstr>
      <vt:lpstr>Introduction</vt:lpstr>
      <vt:lpstr>Introduction-continue</vt:lpstr>
      <vt:lpstr>Individual Differences</vt:lpstr>
      <vt:lpstr>PERSONALITY</vt:lpstr>
      <vt:lpstr>Personality Traits</vt:lpstr>
      <vt:lpstr>Personality Formation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 Day 1</dc:title>
  <dc:creator>user</dc:creator>
  <cp:lastModifiedBy>linda lloyd</cp:lastModifiedBy>
  <cp:revision>4</cp:revision>
  <dcterms:created xsi:type="dcterms:W3CDTF">2021-06-19T06:10:19Z</dcterms:created>
  <dcterms:modified xsi:type="dcterms:W3CDTF">2021-11-19T05:16:44Z</dcterms:modified>
</cp:coreProperties>
</file>