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5" r:id="rId3"/>
    <p:sldId id="264" r:id="rId4"/>
    <p:sldId id="263" r:id="rId5"/>
    <p:sldId id="256" r:id="rId6"/>
    <p:sldId id="257" r:id="rId7"/>
    <p:sldId id="258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D53B4CB-9C6B-4B81-B59C-6B7B2B0817EA}" type="datetimeFigureOut">
              <a:rPr lang="en-US" smtClean="0"/>
              <a:t>11/19/2021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C58C37-24B1-4CBC-9182-E5F392D1B6D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2B1808A-BC4A-4D04-823B-A1AF1DAE08C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Rural Marketing</a:t>
            </a:r>
            <a:endParaRPr lang="en-IN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5C9C0FAE-377D-4C36-B04F-4818B26674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Ms. </a:t>
            </a:r>
            <a:r>
              <a:rPr lang="en-US" dirty="0" err="1"/>
              <a:t>Beena</a:t>
            </a:r>
            <a:r>
              <a:rPr lang="en-US" dirty="0"/>
              <a:t> </a:t>
            </a:r>
            <a:r>
              <a:rPr lang="en-US" dirty="0" err="1"/>
              <a:t>Antu</a:t>
            </a:r>
            <a:endParaRPr lang="en-US" dirty="0"/>
          </a:p>
          <a:p>
            <a:r>
              <a:rPr lang="en-US" dirty="0"/>
              <a:t>Department of Vocational Studies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60989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066800"/>
          </a:xfrm>
        </p:spPr>
        <p:txBody>
          <a:bodyPr/>
          <a:lstStyle/>
          <a:p>
            <a:pPr algn="ctr"/>
            <a:r>
              <a:rPr lang="en-IN" dirty="0"/>
              <a:t>Promotion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600" dirty="0">
                <a:solidFill>
                  <a:srgbClr val="7030A0"/>
                </a:solidFill>
              </a:rPr>
              <a:t>News papers and journals</a:t>
            </a:r>
          </a:p>
          <a:p>
            <a:pPr>
              <a:buNone/>
            </a:pPr>
            <a:endParaRPr lang="en-IN" sz="3600" dirty="0">
              <a:solidFill>
                <a:srgbClr val="7030A0"/>
              </a:solidFill>
            </a:endParaRPr>
          </a:p>
          <a:p>
            <a:r>
              <a:rPr lang="en-IN" sz="3600" dirty="0">
                <a:solidFill>
                  <a:srgbClr val="7030A0"/>
                </a:solidFill>
              </a:rPr>
              <a:t>Radio</a:t>
            </a:r>
            <a:r>
              <a:rPr lang="en-IN" sz="3600" dirty="0"/>
              <a:t> </a:t>
            </a:r>
            <a:r>
              <a:rPr lang="en-IN" sz="3600" dirty="0">
                <a:solidFill>
                  <a:srgbClr val="7030A0"/>
                </a:solidFill>
              </a:rPr>
              <a:t>and Cinema</a:t>
            </a:r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CCB98-197D-4FB2-99D5-48A323EED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RURAL MARKETING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77641-0074-4E15-8F69-4920BCC87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en-IN" sz="2800" u="sng" dirty="0">
                <a:solidFill>
                  <a:schemeClr val="tx1"/>
                </a:solidFill>
              </a:rPr>
              <a:t>Meaning</a:t>
            </a:r>
          </a:p>
          <a:p>
            <a:pPr algn="just"/>
            <a:r>
              <a:rPr lang="en-IN" sz="2800" dirty="0">
                <a:solidFill>
                  <a:schemeClr val="tx1"/>
                </a:solidFill>
              </a:rPr>
              <a:t>Rural Marketing refers to marketing activities in rural areas. It refers to understanding the specific needs of rural consumers and providing the goods and services to satisfy theses needs.</a:t>
            </a: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21013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E9D4-5283-4A9C-AE42-AE2BD9957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IMPORTANCE OF RURAL MARKETING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E5FA7-0B3B-4321-94B6-554AD381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Increase in the Size and Demand of Rural Population.</a:t>
            </a:r>
          </a:p>
          <a:p>
            <a:r>
              <a:rPr lang="en-IN" dirty="0"/>
              <a:t>Increase in the income of Rural Population.</a:t>
            </a:r>
          </a:p>
          <a:p>
            <a:r>
              <a:rPr lang="en-IN" dirty="0"/>
              <a:t>Increase in Rural Employment.</a:t>
            </a:r>
          </a:p>
          <a:p>
            <a:r>
              <a:rPr lang="en-IN" dirty="0"/>
              <a:t>Increased contact with Urban People.</a:t>
            </a:r>
          </a:p>
          <a:p>
            <a:r>
              <a:rPr lang="en-IN" dirty="0"/>
              <a:t>Development of Transport and Communication.</a:t>
            </a:r>
          </a:p>
          <a:p>
            <a:r>
              <a:rPr lang="en-IN" dirty="0"/>
              <a:t>Increase in the Education Level and Life Style.</a:t>
            </a: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1896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387C4-9A5F-4667-937A-418E0AB5C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tx1"/>
                </a:solidFill>
              </a:rPr>
              <a:t>Features of Rural Market in </a:t>
            </a:r>
            <a:r>
              <a:rPr lang="en-IN" dirty="0" err="1">
                <a:solidFill>
                  <a:schemeClr val="tx1"/>
                </a:solidFill>
              </a:rPr>
              <a:t>india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CA43A-2750-4346-B922-37CD906B9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/>
              <a:t>Vast and scattered market.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Diversity.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Seasonal  Demand.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Low income and purchasing power.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Low standard of living.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Nature of consumers.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Growing Market.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Nature of Sellers/Traders.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/>
              <a:t>Poor Infrastructure.</a:t>
            </a:r>
          </a:p>
          <a:p>
            <a:pPr marL="109728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7175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Challenges of Rural Marketing</a:t>
            </a: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84520" y="1844824"/>
            <a:ext cx="8229600" cy="4325112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Vast and Scattered Market.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Low literacy.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Diversity.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Lack of infra-structure.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Sale of imitation products.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Insufficient banking and credit facilities.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Seasonal Demand.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Low per capita income.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Channels of Distribution.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Purchase in small quantities.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Superstitions.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IN" dirty="0">
                <a:solidFill>
                  <a:schemeClr val="tx1"/>
                </a:solidFill>
              </a:rPr>
              <a:t>Absence of market intelligence system .</a:t>
            </a:r>
          </a:p>
          <a:p>
            <a:pPr marL="514350" indent="-514350" algn="l">
              <a:buFont typeface="+mj-lt"/>
              <a:buAutoNum type="arabicPeriod"/>
            </a:pPr>
            <a:endParaRPr lang="en-IN" dirty="0">
              <a:solidFill>
                <a:schemeClr val="tx1"/>
              </a:solidFill>
            </a:endParaRPr>
          </a:p>
          <a:p>
            <a:pPr marL="514350" indent="-514350" algn="l">
              <a:buFont typeface="+mj-lt"/>
              <a:buAutoNum type="arabicPeriod"/>
            </a:pPr>
            <a:endParaRPr lang="en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066800"/>
          </a:xfrm>
        </p:spPr>
        <p:txBody>
          <a:bodyPr/>
          <a:lstStyle/>
          <a:p>
            <a:r>
              <a:rPr lang="en-IN" dirty="0"/>
              <a:t>Rural Marketing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32511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IN" sz="4000" dirty="0">
                <a:solidFill>
                  <a:srgbClr val="7030A0"/>
                </a:solidFill>
              </a:rPr>
              <a:t>Product  Strategies.</a:t>
            </a:r>
          </a:p>
          <a:p>
            <a:pPr marL="514350" indent="-514350">
              <a:buFont typeface="+mj-lt"/>
              <a:buAutoNum type="alphaLcParenR"/>
            </a:pPr>
            <a:endParaRPr lang="en-IN" sz="40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IN" sz="4000" dirty="0">
                <a:solidFill>
                  <a:srgbClr val="7030A0"/>
                </a:solidFill>
              </a:rPr>
              <a:t>Pricing  Strategies.</a:t>
            </a:r>
          </a:p>
          <a:p>
            <a:pPr marL="514350" indent="-514350">
              <a:buFont typeface="+mj-lt"/>
              <a:buAutoNum type="alphaLcParenR"/>
            </a:pPr>
            <a:endParaRPr lang="en-IN" sz="40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IN" sz="4000" dirty="0">
                <a:solidFill>
                  <a:srgbClr val="7030A0"/>
                </a:solidFill>
              </a:rPr>
              <a:t>Distribution  Strategies.</a:t>
            </a:r>
          </a:p>
          <a:p>
            <a:pPr marL="514350" indent="-514350">
              <a:buFont typeface="+mj-lt"/>
              <a:buAutoNum type="alphaLcParenR"/>
            </a:pPr>
            <a:endParaRPr lang="en-IN" sz="40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en-IN" sz="4000" dirty="0">
                <a:solidFill>
                  <a:srgbClr val="7030A0"/>
                </a:solidFill>
              </a:rPr>
              <a:t>Promotion  Strategies.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Product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3200" dirty="0">
                <a:solidFill>
                  <a:srgbClr val="7030A0"/>
                </a:solidFill>
              </a:rPr>
              <a:t>Small unit and low priced packing.</a:t>
            </a:r>
          </a:p>
          <a:p>
            <a:pPr marL="514350" indent="-514350">
              <a:buFont typeface="+mj-lt"/>
              <a:buAutoNum type="arabicPeriod"/>
            </a:pPr>
            <a:endParaRPr lang="en-IN" sz="32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3200" dirty="0">
                <a:solidFill>
                  <a:srgbClr val="7030A0"/>
                </a:solidFill>
              </a:rPr>
              <a:t>New product Design.</a:t>
            </a:r>
          </a:p>
          <a:p>
            <a:pPr marL="514350" indent="-514350">
              <a:buFont typeface="+mj-lt"/>
              <a:buAutoNum type="arabicPeriod"/>
            </a:pPr>
            <a:endParaRPr lang="en-IN" sz="32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3200" dirty="0">
                <a:solidFill>
                  <a:srgbClr val="7030A0"/>
                </a:solidFill>
              </a:rPr>
              <a:t>Sturdy Product.</a:t>
            </a:r>
          </a:p>
          <a:p>
            <a:pPr marL="514350" indent="-514350">
              <a:buFont typeface="+mj-lt"/>
              <a:buAutoNum type="arabicPeriod"/>
            </a:pPr>
            <a:endParaRPr lang="en-IN" sz="32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3200" dirty="0">
                <a:solidFill>
                  <a:srgbClr val="7030A0"/>
                </a:solidFill>
              </a:rPr>
              <a:t>Brand Name.</a:t>
            </a:r>
          </a:p>
          <a:p>
            <a:pPr marL="514350" indent="-514350">
              <a:buFont typeface="+mj-lt"/>
              <a:buAutoNum type="arabicPeriod"/>
            </a:pPr>
            <a:endParaRPr lang="en-IN" sz="3200" dirty="0">
              <a:solidFill>
                <a:srgbClr val="7030A0"/>
              </a:solidFill>
            </a:endParaRPr>
          </a:p>
          <a:p>
            <a:endParaRPr lang="en-IN" sz="32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sz="4400" dirty="0"/>
              <a:t>Pricing</a:t>
            </a:r>
            <a:r>
              <a:rPr lang="en-IN" dirty="0"/>
              <a:t>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IN" dirty="0">
                <a:solidFill>
                  <a:srgbClr val="7030A0"/>
                </a:solidFill>
              </a:rPr>
              <a:t>Low cost/Cheap products.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solidFill>
                  <a:srgbClr val="7030A0"/>
                </a:solidFill>
              </a:rPr>
              <a:t>Avoid sophisticated packing.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solidFill>
                  <a:srgbClr val="7030A0"/>
                </a:solidFill>
              </a:rPr>
              <a:t>Refill packs/Reusable packs.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solidFill>
                  <a:srgbClr val="7030A0"/>
                </a:solidFill>
              </a:rPr>
              <a:t>Application of value engineering.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/>
              <a:t>Distribution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4000" dirty="0">
                <a:solidFill>
                  <a:srgbClr val="7030A0"/>
                </a:solidFill>
              </a:rPr>
              <a:t>Transportation.</a:t>
            </a:r>
          </a:p>
          <a:p>
            <a:pPr marL="514350" indent="-514350">
              <a:buFont typeface="+mj-lt"/>
              <a:buAutoNum type="arabicPeriod"/>
            </a:pPr>
            <a:endParaRPr lang="en-IN" sz="40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4000" dirty="0">
                <a:solidFill>
                  <a:srgbClr val="7030A0"/>
                </a:solidFill>
              </a:rPr>
              <a:t>Warehousing.</a:t>
            </a:r>
          </a:p>
          <a:p>
            <a:pPr marL="514350" indent="-514350">
              <a:buFont typeface="+mj-lt"/>
              <a:buAutoNum type="arabicPeriod"/>
            </a:pPr>
            <a:endParaRPr lang="en-IN" sz="4000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4000" dirty="0">
                <a:solidFill>
                  <a:srgbClr val="7030A0"/>
                </a:solidFill>
              </a:rPr>
              <a:t>Communication.</a:t>
            </a:r>
          </a:p>
        </p:txBody>
      </p:sp>
    </p:spTree>
  </p:cSld>
  <p:clrMapOvr>
    <a:masterClrMapping/>
  </p:clrMapOvr>
  <p:transition>
    <p:wipe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</TotalTime>
  <Words>263</Words>
  <Application>Microsoft Office PowerPoint</Application>
  <PresentationFormat>On-screen Show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Georgia</vt:lpstr>
      <vt:lpstr>Trebuchet MS</vt:lpstr>
      <vt:lpstr>Wingdings 2</vt:lpstr>
      <vt:lpstr>Urban</vt:lpstr>
      <vt:lpstr>Rural Marketing</vt:lpstr>
      <vt:lpstr>RURAL MARKETING</vt:lpstr>
      <vt:lpstr>IMPORTANCE OF RURAL MARKETING</vt:lpstr>
      <vt:lpstr>Features of Rural Market in india</vt:lpstr>
      <vt:lpstr>Challenges of Rural Marketing</vt:lpstr>
      <vt:lpstr>Rural Marketing Strategies</vt:lpstr>
      <vt:lpstr>Product Strategies</vt:lpstr>
      <vt:lpstr>Pricing Strategies</vt:lpstr>
      <vt:lpstr>Distribution Strategies</vt:lpstr>
      <vt:lpstr>Promotion Strategies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RATHEEP</dc:creator>
  <cp:lastModifiedBy>linda lloyd</cp:lastModifiedBy>
  <cp:revision>12</cp:revision>
  <dcterms:created xsi:type="dcterms:W3CDTF">2020-05-18T09:52:53Z</dcterms:created>
  <dcterms:modified xsi:type="dcterms:W3CDTF">2021-11-19T04:51:31Z</dcterms:modified>
</cp:coreProperties>
</file>