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307" r:id="rId17"/>
    <p:sldId id="308" r:id="rId18"/>
    <p:sldId id="272" r:id="rId19"/>
    <p:sldId id="273" r:id="rId20"/>
    <p:sldId id="287"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8" r:id="rId35"/>
    <p:sldId id="289" r:id="rId36"/>
    <p:sldId id="290" r:id="rId37"/>
    <p:sldId id="291" r:id="rId38"/>
    <p:sldId id="292" r:id="rId39"/>
    <p:sldId id="295" r:id="rId40"/>
    <p:sldId id="296" r:id="rId41"/>
    <p:sldId id="297" r:id="rId42"/>
    <p:sldId id="298" r:id="rId43"/>
    <p:sldId id="299" r:id="rId44"/>
    <p:sldId id="300" r:id="rId45"/>
    <p:sldId id="301" r:id="rId46"/>
    <p:sldId id="309"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1147113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3294198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F6074A3-ED2D-4FFB-AFFA-6624712FCDCC}" type="slidenum">
              <a:rPr lang="en-IN" smtClean="0"/>
              <a:pPr/>
              <a:t>‹#›</a:t>
            </a:fld>
            <a:endParaRPr lang="en-IN"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23408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2906512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F6074A3-ED2D-4FFB-AFFA-6624712FCDCC}" type="slidenum">
              <a:rPr lang="en-IN" smtClean="0"/>
              <a:pPr/>
              <a:t>‹#›</a:t>
            </a:fld>
            <a:endParaRPr lang="en-IN"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3681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2585747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665804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2370393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2230923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79123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619631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465224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207898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844643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2732713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47B00-9537-4293-A525-123BAF3A8260}" type="datetimeFigureOut">
              <a:rPr lang="en-US" smtClean="0"/>
              <a:pPr/>
              <a:t>11/19/2021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2471380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347B00-9537-4293-A525-123BAF3A8260}" type="datetimeFigureOut">
              <a:rPr lang="en-US" smtClean="0"/>
              <a:pPr/>
              <a:t>11/19/2021</a:t>
            </a:fld>
            <a:endParaRPr lang="en-IN"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F6074A3-ED2D-4FFB-AFFA-6624712FCDCC}" type="slidenum">
              <a:rPr lang="en-IN" smtClean="0"/>
              <a:pPr/>
              <a:t>‹#›</a:t>
            </a:fld>
            <a:endParaRPr lang="en-IN" dirty="0"/>
          </a:p>
        </p:txBody>
      </p:sp>
    </p:spTree>
    <p:extLst>
      <p:ext uri="{BB962C8B-B14F-4D97-AF65-F5344CB8AC3E}">
        <p14:creationId xmlns:p14="http://schemas.microsoft.com/office/powerpoint/2010/main" val="1996385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textilelearner.blogspot.com/2011/07/dyeing-process-process-of-dyeing_3729.html" TargetMode="External"/><Relationship Id="rId2" Type="http://schemas.openxmlformats.org/officeDocument/2006/relationships/hyperlink" Target="http://textilelearner.blogspot.com/search/label/Stitch" TargetMode="External"/><Relationship Id="rId1" Type="http://schemas.openxmlformats.org/officeDocument/2006/relationships/slideLayout" Target="../slideLayouts/slideLayout2.xml"/><Relationship Id="rId4" Type="http://schemas.openxmlformats.org/officeDocument/2006/relationships/hyperlink" Target="http://textilelearner.blogspot.com/2012/03/what-is-heat-setting-working-process-of.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textilelearner.blogspot.com/2013/01/stenter-machine-function-of-stenter.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en.wikipedia.org/wiki/Enzym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textilechapter.blogspot.com/search/label/Dyeing" TargetMode="External"/><Relationship Id="rId2" Type="http://schemas.openxmlformats.org/officeDocument/2006/relationships/hyperlink" Target="https://textilechapter.blogspot.com/2016/12/bale-management-textile-objects-importance.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fashion2apparel.blogspot.com/2017/05/scouring-process-textile.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textilelearner.blogspot.com/2011/07/yarn-twist-twisting-process-of-yarn_1007.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textilechapter.blogspot.com/2016/11/yarn-breakage-sizing-weaving-causes.html" TargetMode="External"/><Relationship Id="rId2" Type="http://schemas.openxmlformats.org/officeDocument/2006/relationships/hyperlink" Target="http://textilechapter.blogspot.com/2016/12/12-key-difference-between-latch-needle.html"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textilelearner.blogspot.com/search/label/Bleachin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textilelearner.blogspot.com/2012/02/mercerizing-object-of-mercerizing.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textilelearner.blogspot.com/2012/12/theory-of-mercerizing-purpose-of.html"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textilechapter.blogspot.com/2016/11/size-ingredients-definition-function-sizing.html" TargetMode="External"/><Relationship Id="rId2" Type="http://schemas.openxmlformats.org/officeDocument/2006/relationships/hyperlink" Target="http://textilechapter.blogspot.com/2016/12/cotton-fibre-fibre-propertie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textilelearner.blogspot.com/2011/05/discharge-style-printing-process_7450.html" TargetMode="External"/><Relationship Id="rId2" Type="http://schemas.openxmlformats.org/officeDocument/2006/relationships/hyperlink" Target="http://textilechapter.blogspot.com/2016/11/dyeing-printing-definition-differenc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textilechapter.blogspot.com/2016/10/yarn-quality-weaving-knitting.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Module 1</a:t>
            </a:r>
          </a:p>
        </p:txBody>
      </p:sp>
      <p:sp>
        <p:nvSpPr>
          <p:cNvPr id="3" name="Subtitle 2"/>
          <p:cNvSpPr>
            <a:spLocks noGrp="1"/>
          </p:cNvSpPr>
          <p:nvPr>
            <p:ph type="subTitle" idx="1"/>
          </p:nvPr>
        </p:nvSpPr>
        <p:spPr/>
        <p:txBody>
          <a:bodyPr>
            <a:normAutofit fontScale="92500" lnSpcReduction="20000"/>
          </a:bodyPr>
          <a:lstStyle/>
          <a:p>
            <a:r>
              <a:rPr lang="en-US" sz="4000" dirty="0">
                <a:solidFill>
                  <a:srgbClr val="FF0000"/>
                </a:solidFill>
              </a:rPr>
              <a:t>Preparatory Process in Wet Processing</a:t>
            </a:r>
            <a:endParaRPr lang="en-IN" sz="4000" dirty="0">
              <a:solidFill>
                <a:srgbClr val="FF0000"/>
              </a:solidFill>
            </a:endParaRPr>
          </a:p>
        </p:txBody>
      </p:sp>
      <p:sp>
        <p:nvSpPr>
          <p:cNvPr id="4" name="TextBox 3">
            <a:extLst>
              <a:ext uri="{FF2B5EF4-FFF2-40B4-BE49-F238E27FC236}">
                <a16:creationId xmlns:a16="http://schemas.microsoft.com/office/drawing/2014/main" id="{13FB62EC-3877-4026-91FA-7F68BD3FC47B}"/>
              </a:ext>
            </a:extLst>
          </p:cNvPr>
          <p:cNvSpPr txBox="1"/>
          <p:nvPr/>
        </p:nvSpPr>
        <p:spPr>
          <a:xfrm>
            <a:off x="4854992" y="5373970"/>
            <a:ext cx="4320480" cy="646331"/>
          </a:xfrm>
          <a:prstGeom prst="rect">
            <a:avLst/>
          </a:prstGeom>
          <a:noFill/>
        </p:spPr>
        <p:txBody>
          <a:bodyPr wrap="square" rtlCol="0">
            <a:spAutoFit/>
          </a:bodyPr>
          <a:lstStyle/>
          <a:p>
            <a:r>
              <a:rPr lang="en-US" dirty="0"/>
              <a:t>Ms. </a:t>
            </a:r>
            <a:r>
              <a:rPr lang="en-US" dirty="0" err="1"/>
              <a:t>Jissa</a:t>
            </a:r>
            <a:r>
              <a:rPr lang="en-US" dirty="0"/>
              <a:t> Francis</a:t>
            </a:r>
          </a:p>
          <a:p>
            <a:r>
              <a:rPr lang="en-US" dirty="0"/>
              <a:t>Department of Vocational Studies</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solidFill>
                  <a:srgbClr val="FF0000"/>
                </a:solidFill>
                <a:latin typeface="AngsanaUPC" pitchFamily="18" charset="-34"/>
                <a:cs typeface="AngsanaUPC" pitchFamily="18" charset="-34"/>
              </a:rPr>
              <a:t>Flow Chart of Wet Processing for Synthetic Goods</a:t>
            </a:r>
            <a:endParaRPr lang="en-IN"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a:bodyPr>
          <a:lstStyle/>
          <a:p>
            <a:pPr algn="ctr" fontAlgn="base">
              <a:buNone/>
            </a:pPr>
            <a:r>
              <a:rPr lang="en-IN" b="1" dirty="0"/>
              <a:t>     (For Dyeing)</a:t>
            </a:r>
            <a:br>
              <a:rPr lang="en-IN" dirty="0"/>
            </a:br>
            <a:br>
              <a:rPr lang="en-IN" dirty="0"/>
            </a:br>
            <a:r>
              <a:rPr lang="en-IN" dirty="0"/>
              <a:t>Grey Cloth</a:t>
            </a:r>
            <a:br>
              <a:rPr lang="en-IN" dirty="0"/>
            </a:br>
            <a:r>
              <a:rPr lang="en-IN" dirty="0"/>
              <a:t>↓</a:t>
            </a:r>
            <a:br>
              <a:rPr lang="en-IN" dirty="0"/>
            </a:br>
            <a:r>
              <a:rPr lang="en-IN" dirty="0">
                <a:hlinkClick r:id="rId2"/>
              </a:rPr>
              <a:t>Stitching</a:t>
            </a:r>
            <a:br>
              <a:rPr lang="en-IN" dirty="0"/>
            </a:br>
            <a:r>
              <a:rPr lang="en-IN" dirty="0"/>
              <a:t>↓</a:t>
            </a:r>
            <a:br>
              <a:rPr lang="en-IN" dirty="0"/>
            </a:br>
            <a:r>
              <a:rPr lang="en-IN" dirty="0"/>
              <a:t>Washing</a:t>
            </a:r>
            <a:br>
              <a:rPr lang="en-IN" dirty="0"/>
            </a:br>
            <a:r>
              <a:rPr lang="en-IN" dirty="0"/>
              <a:t>↓</a:t>
            </a:r>
            <a:br>
              <a:rPr lang="en-IN" dirty="0"/>
            </a:br>
            <a:r>
              <a:rPr lang="en-IN" dirty="0">
                <a:hlinkClick r:id="rId3"/>
              </a:rPr>
              <a:t>Dyeing</a:t>
            </a:r>
            <a:br>
              <a:rPr lang="en-IN" dirty="0"/>
            </a:br>
            <a:r>
              <a:rPr lang="en-IN" dirty="0"/>
              <a:t>↓</a:t>
            </a:r>
            <a:br>
              <a:rPr lang="en-IN" dirty="0"/>
            </a:br>
            <a:r>
              <a:rPr lang="en-IN" b="1" dirty="0">
                <a:hlinkClick r:id="rId4"/>
              </a:rPr>
              <a:t>Heat Setting</a:t>
            </a:r>
            <a:br>
              <a:rPr lang="en-IN" dirty="0"/>
            </a:br>
            <a:r>
              <a:rPr lang="en-IN" dirty="0"/>
              <a:t>↓</a:t>
            </a:r>
            <a:br>
              <a:rPr lang="en-IN" dirty="0"/>
            </a:br>
            <a:r>
              <a:rPr lang="en-IN" dirty="0"/>
              <a:t>Calendaring</a:t>
            </a:r>
            <a:br>
              <a:rPr lang="en-IN" dirty="0"/>
            </a:br>
            <a:r>
              <a:rPr lang="en-IN" dirty="0"/>
              <a:t>↓</a:t>
            </a:r>
            <a:br>
              <a:rPr lang="en-IN" dirty="0"/>
            </a:br>
            <a:r>
              <a:rPr lang="en-IN" dirty="0"/>
              <a:t>Folding</a:t>
            </a:r>
            <a:br>
              <a:rPr lang="en-IN" dirty="0"/>
            </a:br>
            <a:r>
              <a:rPr lang="en-IN" dirty="0"/>
              <a:t>↓</a:t>
            </a:r>
            <a:br>
              <a:rPr lang="en-IN" dirty="0"/>
            </a:br>
            <a:r>
              <a:rPr lang="en-IN" dirty="0"/>
              <a:t>Packing</a:t>
            </a:r>
          </a:p>
          <a:p>
            <a:pPr fontAlgn="base"/>
            <a:r>
              <a:rPr lang="en-IN" dirty="0"/>
              <a:t> </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a:bodyPr>
          <a:lstStyle/>
          <a:p>
            <a:pPr algn="ctr" fontAlgn="base">
              <a:buNone/>
            </a:pPr>
            <a:r>
              <a:rPr lang="en-IN" b="1" dirty="0"/>
              <a:t>   (For Printing)</a:t>
            </a:r>
            <a:br>
              <a:rPr lang="en-IN" dirty="0"/>
            </a:br>
            <a:br>
              <a:rPr lang="en-IN" dirty="0"/>
            </a:br>
            <a:r>
              <a:rPr lang="en-IN" dirty="0"/>
              <a:t>Grey Cloth</a:t>
            </a:r>
            <a:br>
              <a:rPr lang="en-IN" dirty="0"/>
            </a:br>
            <a:r>
              <a:rPr lang="en-IN" dirty="0"/>
              <a:t>↓</a:t>
            </a:r>
            <a:br>
              <a:rPr lang="en-IN" dirty="0"/>
            </a:br>
            <a:r>
              <a:rPr lang="en-IN" dirty="0"/>
              <a:t>Stitching</a:t>
            </a:r>
            <a:br>
              <a:rPr lang="en-IN" dirty="0"/>
            </a:br>
            <a:r>
              <a:rPr lang="en-IN" dirty="0"/>
              <a:t>↓</a:t>
            </a:r>
            <a:br>
              <a:rPr lang="en-IN" dirty="0"/>
            </a:br>
            <a:r>
              <a:rPr lang="en-IN" dirty="0"/>
              <a:t>Washing</a:t>
            </a:r>
            <a:br>
              <a:rPr lang="en-IN" dirty="0"/>
            </a:br>
            <a:r>
              <a:rPr lang="en-IN" dirty="0"/>
              <a:t>↓</a:t>
            </a:r>
            <a:br>
              <a:rPr lang="en-IN" dirty="0"/>
            </a:br>
            <a:r>
              <a:rPr lang="en-IN" dirty="0"/>
              <a:t>Drying</a:t>
            </a:r>
            <a:br>
              <a:rPr lang="en-IN" dirty="0"/>
            </a:br>
            <a:r>
              <a:rPr lang="en-IN" dirty="0"/>
              <a:t>↓</a:t>
            </a:r>
            <a:br>
              <a:rPr lang="en-IN" dirty="0"/>
            </a:br>
            <a:r>
              <a:rPr lang="en-IN" b="1" dirty="0" err="1">
                <a:hlinkClick r:id="rId2"/>
              </a:rPr>
              <a:t>Stentering</a:t>
            </a:r>
            <a:br>
              <a:rPr lang="en-IN" dirty="0"/>
            </a:br>
            <a:r>
              <a:rPr lang="en-IN" dirty="0"/>
              <a:t>↓</a:t>
            </a:r>
            <a:br>
              <a:rPr lang="en-IN" dirty="0"/>
            </a:br>
            <a:r>
              <a:rPr lang="en-IN" dirty="0"/>
              <a:t>Printing</a:t>
            </a:r>
            <a:br>
              <a:rPr lang="en-IN" dirty="0"/>
            </a:br>
            <a:r>
              <a:rPr lang="en-IN" dirty="0"/>
              <a:t>↓</a:t>
            </a:r>
            <a:br>
              <a:rPr lang="en-IN" dirty="0"/>
            </a:br>
            <a:r>
              <a:rPr lang="en-IN" dirty="0"/>
              <a:t>Curing or Polymerizing</a:t>
            </a:r>
            <a:br>
              <a:rPr lang="en-IN" dirty="0"/>
            </a:br>
            <a:r>
              <a:rPr lang="en-IN" dirty="0"/>
              <a:t>↓</a:t>
            </a:r>
            <a:br>
              <a:rPr lang="en-IN" dirty="0"/>
            </a:br>
            <a:r>
              <a:rPr lang="en-IN" dirty="0"/>
              <a:t>Washing</a:t>
            </a:r>
            <a:br>
              <a:rPr lang="en-IN" dirty="0"/>
            </a:br>
            <a:r>
              <a:rPr lang="en-IN" dirty="0"/>
              <a:t>↓</a:t>
            </a:r>
            <a:br>
              <a:rPr lang="en-IN" dirty="0"/>
            </a:br>
            <a:r>
              <a:rPr lang="en-IN" dirty="0" err="1"/>
              <a:t>Calendering</a:t>
            </a:r>
            <a:endParaRPr lang="en-IN" dirty="0"/>
          </a:p>
          <a:p>
            <a:pPr>
              <a:buNone/>
            </a:pPr>
            <a:br>
              <a:rPr lang="en-IN" dirty="0"/>
            </a:b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fontScale="92500"/>
          </a:bodyPr>
          <a:lstStyle/>
          <a:p>
            <a:pPr algn="just">
              <a:lnSpc>
                <a:spcPct val="150000"/>
              </a:lnSpc>
            </a:pPr>
            <a:r>
              <a:rPr lang="en-IN" sz="2800" b="1" dirty="0">
                <a:latin typeface="Aparajita" pitchFamily="34" charset="0"/>
                <a:cs typeface="Aparajita" pitchFamily="34" charset="0"/>
              </a:rPr>
              <a:t>Grey cloth/fabric:</a:t>
            </a:r>
            <a:r>
              <a:rPr lang="en-IN" sz="2800" dirty="0">
                <a:latin typeface="Aparajita" pitchFamily="34" charset="0"/>
                <a:cs typeface="Aparajita" pitchFamily="34" charset="0"/>
              </a:rPr>
              <a:t> The fabric which not yet dyed or finished is called grey fabric.</a:t>
            </a:r>
          </a:p>
          <a:p>
            <a:pPr algn="just">
              <a:lnSpc>
                <a:spcPct val="150000"/>
              </a:lnSpc>
            </a:pPr>
            <a:r>
              <a:rPr lang="en-IN" sz="2800" b="1" dirty="0">
                <a:latin typeface="Aparajita" pitchFamily="34" charset="0"/>
                <a:cs typeface="Aparajita" pitchFamily="34" charset="0"/>
              </a:rPr>
              <a:t>Stitching:</a:t>
            </a:r>
            <a:r>
              <a:rPr lang="en-IN" sz="2800" dirty="0">
                <a:latin typeface="Aparajita" pitchFamily="34" charset="0"/>
                <a:cs typeface="Aparajita" pitchFamily="34" charset="0"/>
              </a:rPr>
              <a:t> It is the first working process of wet processing. Several number of fabric rolls are stitched to produce continuous fabric for preparing next process.</a:t>
            </a:r>
          </a:p>
          <a:p>
            <a:pPr algn="just">
              <a:lnSpc>
                <a:spcPct val="150000"/>
              </a:lnSpc>
            </a:pPr>
            <a:r>
              <a:rPr lang="en-IN" sz="2800" b="1" dirty="0">
                <a:latin typeface="Aparajita" pitchFamily="34" charset="0"/>
                <a:cs typeface="Aparajita" pitchFamily="34" charset="0"/>
              </a:rPr>
              <a:t>Washing:</a:t>
            </a:r>
            <a:r>
              <a:rPr lang="en-IN" sz="2800" dirty="0">
                <a:latin typeface="Aparajita" pitchFamily="34" charset="0"/>
                <a:cs typeface="Aparajita" pitchFamily="34" charset="0"/>
              </a:rPr>
              <a:t> After stitching fabric are washed for preparing next process.</a:t>
            </a:r>
          </a:p>
          <a:p>
            <a:pPr algn="just">
              <a:lnSpc>
                <a:spcPct val="150000"/>
              </a:lnSpc>
            </a:pPr>
            <a:r>
              <a:rPr lang="en-IN" sz="2800" b="1" dirty="0">
                <a:latin typeface="Aparajita" pitchFamily="34" charset="0"/>
                <a:cs typeface="Aparajita" pitchFamily="34" charset="0"/>
              </a:rPr>
              <a:t>Heat setting:</a:t>
            </a:r>
            <a:r>
              <a:rPr lang="en-IN" sz="2800" dirty="0">
                <a:latin typeface="Aparajita" pitchFamily="34" charset="0"/>
                <a:cs typeface="Aparajita" pitchFamily="34" charset="0"/>
              </a:rPr>
              <a:t> Heat-setting or thermosetting is a heat treatment applied to fabrics made of thermoplastic </a:t>
            </a:r>
            <a:r>
              <a:rPr lang="en-IN" sz="2800" dirty="0" err="1">
                <a:latin typeface="Aparajita" pitchFamily="34" charset="0"/>
                <a:cs typeface="Aparajita" pitchFamily="34" charset="0"/>
              </a:rPr>
              <a:t>fibers</a:t>
            </a:r>
            <a:r>
              <a:rPr lang="en-IN" sz="2800" dirty="0">
                <a:latin typeface="Aparajita" pitchFamily="34" charset="0"/>
                <a:cs typeface="Aparajita" pitchFamily="34" charset="0"/>
              </a:rPr>
              <a:t> such as polyester or Nylon to impart dimensional stability.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a:bodyPr>
          <a:lstStyle/>
          <a:p>
            <a:pPr algn="just"/>
            <a:r>
              <a:rPr lang="en-IN" sz="2800" b="1" dirty="0">
                <a:latin typeface="Aparajita" pitchFamily="34" charset="0"/>
                <a:cs typeface="Aparajita" pitchFamily="34" charset="0"/>
              </a:rPr>
              <a:t>Dyeing:</a:t>
            </a:r>
            <a:r>
              <a:rPr lang="en-IN" sz="2800" dirty="0">
                <a:latin typeface="Aparajita" pitchFamily="34" charset="0"/>
                <a:cs typeface="Aparajita" pitchFamily="34" charset="0"/>
              </a:rPr>
              <a:t> The process by which a textile material is changed physically or chemically so that it looks </a:t>
            </a:r>
            <a:r>
              <a:rPr lang="en-IN" sz="2800" dirty="0" err="1">
                <a:latin typeface="Aparajita" pitchFamily="34" charset="0"/>
                <a:cs typeface="Aparajita" pitchFamily="34" charset="0"/>
              </a:rPr>
              <a:t>colorful</a:t>
            </a:r>
            <a:r>
              <a:rPr lang="en-IN" sz="2800" dirty="0">
                <a:latin typeface="Aparajita" pitchFamily="34" charset="0"/>
                <a:cs typeface="Aparajita" pitchFamily="34" charset="0"/>
              </a:rPr>
              <a:t> is called dyeing.</a:t>
            </a:r>
          </a:p>
          <a:p>
            <a:pPr algn="just"/>
            <a:r>
              <a:rPr lang="en-IN" sz="2800" b="1" dirty="0" err="1">
                <a:latin typeface="Aparajita" pitchFamily="34" charset="0"/>
                <a:cs typeface="Aparajita" pitchFamily="34" charset="0"/>
              </a:rPr>
              <a:t>Calendering</a:t>
            </a:r>
            <a:r>
              <a:rPr lang="en-IN" sz="2800" b="1" dirty="0">
                <a:latin typeface="Aparajita" pitchFamily="34" charset="0"/>
                <a:cs typeface="Aparajita" pitchFamily="34" charset="0"/>
              </a:rPr>
              <a:t>: </a:t>
            </a:r>
            <a:r>
              <a:rPr lang="en-IN" sz="2800" dirty="0" err="1">
                <a:latin typeface="Aparajita" pitchFamily="34" charset="0"/>
                <a:cs typeface="Aparajita" pitchFamily="34" charset="0"/>
              </a:rPr>
              <a:t>Calendering</a:t>
            </a:r>
            <a:r>
              <a:rPr lang="en-IN" sz="2800" dirty="0">
                <a:latin typeface="Aparajita" pitchFamily="34" charset="0"/>
                <a:cs typeface="Aparajita" pitchFamily="34" charset="0"/>
              </a:rPr>
              <a:t> is a temporary finishing process used on fabric to give a smooth surface of cloth.</a:t>
            </a:r>
          </a:p>
          <a:p>
            <a:pPr algn="just"/>
            <a:r>
              <a:rPr lang="en-IN" sz="2800" b="1" dirty="0" err="1">
                <a:latin typeface="Aparajita" pitchFamily="34" charset="0"/>
                <a:cs typeface="Aparajita" pitchFamily="34" charset="0"/>
              </a:rPr>
              <a:t>Stentering</a:t>
            </a:r>
            <a:r>
              <a:rPr lang="en-IN" sz="2800" b="1" dirty="0">
                <a:latin typeface="Aparajita" pitchFamily="34" charset="0"/>
                <a:cs typeface="Aparajita" pitchFamily="34" charset="0"/>
              </a:rPr>
              <a:t>:</a:t>
            </a:r>
            <a:r>
              <a:rPr lang="en-IN" sz="2800" dirty="0">
                <a:latin typeface="Aparajita" pitchFamily="34" charset="0"/>
                <a:cs typeface="Aparajita" pitchFamily="34" charset="0"/>
              </a:rPr>
              <a:t> </a:t>
            </a:r>
            <a:r>
              <a:rPr lang="en-IN" sz="2800" dirty="0" err="1">
                <a:latin typeface="Aparajita" pitchFamily="34" charset="0"/>
                <a:cs typeface="Aparajita" pitchFamily="34" charset="0"/>
              </a:rPr>
              <a:t>Stentering</a:t>
            </a:r>
            <a:r>
              <a:rPr lang="en-IN" sz="2800" dirty="0">
                <a:latin typeface="Aparajita" pitchFamily="34" charset="0"/>
                <a:cs typeface="Aparajita" pitchFamily="34" charset="0"/>
              </a:rPr>
              <a:t> is a mechanical finishing process of textile. It is widely used for stretching, drying, heat-setting and finishing of Fabrics.</a:t>
            </a:r>
          </a:p>
          <a:p>
            <a:pPr algn="just"/>
            <a:r>
              <a:rPr lang="en-IN" sz="2800" b="1" dirty="0">
                <a:latin typeface="Aparajita" pitchFamily="34" charset="0"/>
                <a:cs typeface="Aparajita" pitchFamily="34" charset="0"/>
              </a:rPr>
              <a:t>Printing:</a:t>
            </a:r>
            <a:r>
              <a:rPr lang="en-IN" sz="2800" dirty="0">
                <a:latin typeface="Aparajita" pitchFamily="34" charset="0"/>
                <a:cs typeface="Aparajita" pitchFamily="34" charset="0"/>
              </a:rPr>
              <a:t> It is one type of dyeing. Basic difference between dyeing and printing are dyeing is done by one </a:t>
            </a:r>
            <a:r>
              <a:rPr lang="en-IN" sz="2800" dirty="0" err="1">
                <a:latin typeface="Aparajita" pitchFamily="34" charset="0"/>
                <a:cs typeface="Aparajita" pitchFamily="34" charset="0"/>
              </a:rPr>
              <a:t>color</a:t>
            </a:r>
            <a:r>
              <a:rPr lang="en-IN" sz="2800" dirty="0">
                <a:latin typeface="Aparajita" pitchFamily="34" charset="0"/>
                <a:cs typeface="Aparajita" pitchFamily="34" charset="0"/>
              </a:rPr>
              <a:t> and printing is done by different </a:t>
            </a:r>
            <a:r>
              <a:rPr lang="en-IN" sz="2800" dirty="0" err="1">
                <a:latin typeface="Aparajita" pitchFamily="34" charset="0"/>
                <a:cs typeface="Aparajita" pitchFamily="34" charset="0"/>
              </a:rPr>
              <a:t>color</a:t>
            </a:r>
            <a:r>
              <a:rPr lang="en-IN" sz="2800" dirty="0">
                <a:latin typeface="Aparajita" pitchFamily="34" charset="0"/>
                <a:cs typeface="Aparajita" pitchFamily="34" charset="0"/>
              </a:rPr>
              <a:t> to produce specific design.</a:t>
            </a:r>
          </a:p>
          <a:p>
            <a:pPr algn="just"/>
            <a:r>
              <a:rPr lang="en-IN" sz="2800" b="1" dirty="0">
                <a:latin typeface="Aparajita" pitchFamily="34" charset="0"/>
                <a:cs typeface="Aparajita" pitchFamily="34" charset="0"/>
              </a:rPr>
              <a:t>Curing:</a:t>
            </a:r>
            <a:r>
              <a:rPr lang="en-IN" sz="2800" dirty="0">
                <a:latin typeface="Aparajita" pitchFamily="34" charset="0"/>
                <a:cs typeface="Aparajita" pitchFamily="34" charset="0"/>
              </a:rPr>
              <a:t> A process following application of a finish to textile fabrics in which appropriate conditions are used to effect a chemical reaction is called curing.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Brushing</a:t>
            </a:r>
            <a:endParaRPr lang="en-IN" dirty="0">
              <a:solidFill>
                <a:srgbClr val="FF0000"/>
              </a:solidFill>
            </a:endParaRPr>
          </a:p>
        </p:txBody>
      </p:sp>
      <p:sp>
        <p:nvSpPr>
          <p:cNvPr id="3" name="Content Placeholder 2"/>
          <p:cNvSpPr>
            <a:spLocks noGrp="1"/>
          </p:cNvSpPr>
          <p:nvPr>
            <p:ph idx="1"/>
          </p:nvPr>
        </p:nvSpPr>
        <p:spPr>
          <a:xfrm>
            <a:off x="457200" y="1600200"/>
            <a:ext cx="8329642" cy="4900634"/>
          </a:xfrm>
        </p:spPr>
        <p:txBody>
          <a:bodyPr>
            <a:normAutofit/>
          </a:bodyPr>
          <a:lstStyle/>
          <a:p>
            <a:pPr algn="just"/>
            <a:r>
              <a:rPr lang="en-IN" sz="2800" dirty="0">
                <a:latin typeface="Aparajita" pitchFamily="34" charset="0"/>
                <a:cs typeface="Aparajita" pitchFamily="34" charset="0"/>
              </a:rPr>
              <a:t>The purpose of brushing/sue ding is to remove the short and loose fibres from the surface of the cloth. </a:t>
            </a:r>
          </a:p>
          <a:p>
            <a:pPr algn="just"/>
            <a:r>
              <a:rPr lang="en-IN" sz="2800" dirty="0">
                <a:latin typeface="Aparajita" pitchFamily="34" charset="0"/>
                <a:cs typeface="Aparajita" pitchFamily="34" charset="0"/>
              </a:rPr>
              <a:t>It also removes husk particles clinging to the cloth. Brushing is mainly done to fabrics of staple fibre content, as filament yams usually do not have loose fibre ends. </a:t>
            </a:r>
          </a:p>
          <a:p>
            <a:pPr algn="just"/>
            <a:r>
              <a:rPr lang="en-IN" sz="2800" dirty="0">
                <a:latin typeface="Aparajita" pitchFamily="34" charset="0"/>
                <a:cs typeface="Aparajita" pitchFamily="34" charset="0"/>
              </a:rPr>
              <a:t>Cylinders covered with fine bristles rotate over the fabric, pick up loose fibres, and pull them away by either gravity or vacuum. </a:t>
            </a:r>
          </a:p>
          <a:p>
            <a:pPr algn="just"/>
            <a:r>
              <a:rPr lang="en-IN" sz="2800" dirty="0">
                <a:latin typeface="Aparajita" pitchFamily="34" charset="0"/>
                <a:cs typeface="Aparajita" pitchFamily="34" charset="0"/>
              </a:rPr>
              <a:t>The raised fibre ends are cut off during shearing operation. Brushing before cropping minimise pilling.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Cropping and Shearing</a:t>
            </a:r>
            <a:endParaRPr lang="en-IN" dirty="0">
              <a:solidFill>
                <a:srgbClr val="FF0000"/>
              </a:solidFill>
            </a:endParaRPr>
          </a:p>
        </p:txBody>
      </p:sp>
      <p:sp>
        <p:nvSpPr>
          <p:cNvPr id="3" name="Content Placeholder 2"/>
          <p:cNvSpPr>
            <a:spLocks noGrp="1"/>
          </p:cNvSpPr>
          <p:nvPr>
            <p:ph idx="1"/>
          </p:nvPr>
        </p:nvSpPr>
        <p:spPr>
          <a:xfrm>
            <a:off x="457200" y="1600200"/>
            <a:ext cx="8229600" cy="5043510"/>
          </a:xfrm>
        </p:spPr>
        <p:txBody>
          <a:bodyPr>
            <a:normAutofit lnSpcReduction="10000"/>
          </a:bodyPr>
          <a:lstStyle/>
          <a:p>
            <a:pPr algn="just"/>
            <a:r>
              <a:rPr lang="en-IN" sz="2800" dirty="0">
                <a:latin typeface="Aparajita" pitchFamily="34" charset="0"/>
                <a:cs typeface="Aparajita" pitchFamily="34" charset="0"/>
              </a:rPr>
              <a:t>Shearing is an operation consists of cutting the loose strands of fibres from either surface of a fabric with a sharp edged razor or scissors. </a:t>
            </a:r>
          </a:p>
          <a:p>
            <a:pPr algn="just"/>
            <a:r>
              <a:rPr lang="en-IN" sz="2800" dirty="0">
                <a:latin typeface="Aparajita" pitchFamily="34" charset="0"/>
                <a:cs typeface="Aparajita" pitchFamily="34" charset="0"/>
              </a:rPr>
              <a:t>By manipulating the shearing it is also possible to cut designs into pile fabrics. </a:t>
            </a:r>
          </a:p>
          <a:p>
            <a:pPr algn="just"/>
            <a:r>
              <a:rPr lang="en-IN" sz="2800" dirty="0">
                <a:latin typeface="Aparajita" pitchFamily="34" charset="0"/>
                <a:cs typeface="Aparajita" pitchFamily="34" charset="0"/>
              </a:rPr>
              <a:t>Good cropping is perhaps, the simplest way of reducing the tendency of blended fabrics to 'pill'. </a:t>
            </a:r>
          </a:p>
          <a:p>
            <a:pPr algn="just"/>
            <a:r>
              <a:rPr lang="en-IN" sz="2800" dirty="0">
                <a:latin typeface="Aparajita" pitchFamily="34" charset="0"/>
                <a:cs typeface="Aparajita" pitchFamily="34" charset="0"/>
              </a:rPr>
              <a:t>In the case of cotton fabrics, in particular, care should be taken to see that the shearing blades do not scratch the surface of the fabric, which otherwise can cause dyeing defects during subsequent dyeing.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Singeing</a:t>
            </a:r>
            <a:endParaRPr lang="en-IN" b="1" dirty="0">
              <a:solidFill>
                <a:srgbClr val="FF0000"/>
              </a:solidFill>
            </a:endParaRPr>
          </a:p>
        </p:txBody>
      </p:sp>
      <p:sp>
        <p:nvSpPr>
          <p:cNvPr id="3" name="Content Placeholder 2"/>
          <p:cNvSpPr>
            <a:spLocks noGrp="1"/>
          </p:cNvSpPr>
          <p:nvPr>
            <p:ph idx="1"/>
          </p:nvPr>
        </p:nvSpPr>
        <p:spPr>
          <a:xfrm>
            <a:off x="457200" y="1600200"/>
            <a:ext cx="8229600" cy="4972072"/>
          </a:xfrm>
        </p:spPr>
        <p:txBody>
          <a:bodyPr>
            <a:normAutofit fontScale="92500"/>
          </a:bodyPr>
          <a:lstStyle/>
          <a:p>
            <a:pPr algn="just">
              <a:lnSpc>
                <a:spcPct val="150000"/>
              </a:lnSpc>
            </a:pPr>
            <a:r>
              <a:rPr lang="en-IN" sz="2800" dirty="0">
                <a:latin typeface="Aparajita" pitchFamily="34" charset="0"/>
                <a:cs typeface="Aparajita" pitchFamily="34" charset="0"/>
              </a:rPr>
              <a:t>The verb ‘singe’ literally means ‘to burn superficially’. </a:t>
            </a:r>
          </a:p>
          <a:p>
            <a:pPr algn="just">
              <a:lnSpc>
                <a:spcPct val="150000"/>
              </a:lnSpc>
            </a:pPr>
            <a:r>
              <a:rPr lang="en-IN" sz="2800" b="1" dirty="0">
                <a:latin typeface="Aparajita" pitchFamily="34" charset="0"/>
                <a:cs typeface="Aparajita" pitchFamily="34" charset="0"/>
              </a:rPr>
              <a:t>Singeing</a:t>
            </a:r>
            <a:r>
              <a:rPr lang="en-IN" sz="2800" dirty="0">
                <a:latin typeface="Aparajita" pitchFamily="34" charset="0"/>
                <a:cs typeface="Aparajita" pitchFamily="34" charset="0"/>
              </a:rPr>
              <a:t> is a process, where loose hairy </a:t>
            </a:r>
            <a:r>
              <a:rPr lang="en-IN" sz="2800" dirty="0" err="1">
                <a:latin typeface="Aparajita" pitchFamily="34" charset="0"/>
                <a:cs typeface="Aparajita" pitchFamily="34" charset="0"/>
              </a:rPr>
              <a:t>fibers</a:t>
            </a:r>
            <a:r>
              <a:rPr lang="en-IN" sz="2800" dirty="0">
                <a:latin typeface="Aparajita" pitchFamily="34" charset="0"/>
                <a:cs typeface="Aparajita" pitchFamily="34" charset="0"/>
              </a:rPr>
              <a:t> are protruded from the surface of the cloth, fabric, and the yarn is removed by burning.</a:t>
            </a:r>
          </a:p>
          <a:p>
            <a:pPr algn="just">
              <a:lnSpc>
                <a:spcPct val="150000"/>
              </a:lnSpc>
            </a:pPr>
            <a:r>
              <a:rPr lang="en-IN" sz="2800" dirty="0">
                <a:latin typeface="Aparajita" pitchFamily="34" charset="0"/>
                <a:cs typeface="Aparajita" pitchFamily="34" charset="0"/>
              </a:rPr>
              <a:t>This is accomplished by passing the fibre or yarn over a gas flame or heated copper plates at a speed sufficient to burn away the protruding material without scorching or burning the yarn or fabric.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80328"/>
            <a:ext cx="6347713" cy="1320800"/>
          </a:xfrm>
        </p:spPr>
        <p:txBody>
          <a:bodyPr>
            <a:normAutofit fontScale="90000"/>
          </a:bodyPr>
          <a:lstStyle/>
          <a:p>
            <a:br>
              <a:rPr lang="en-IN" b="1" dirty="0"/>
            </a:br>
            <a:r>
              <a:rPr lang="en-IN" b="1" dirty="0">
                <a:solidFill>
                  <a:srgbClr val="FF0000"/>
                </a:solidFill>
              </a:rPr>
              <a:t>Enzymatic </a:t>
            </a:r>
            <a:r>
              <a:rPr lang="en-IN" b="1" dirty="0" err="1">
                <a:solidFill>
                  <a:srgbClr val="FF0000"/>
                </a:solidFill>
              </a:rPr>
              <a:t>Desizing</a:t>
            </a:r>
            <a:br>
              <a:rPr lang="en-IN" b="1" dirty="0">
                <a:solidFill>
                  <a:srgbClr val="FF0000"/>
                </a:solidFill>
              </a:rPr>
            </a:br>
            <a:endParaRPr lang="en-IN" dirty="0">
              <a:solidFill>
                <a:srgbClr val="FF0000"/>
              </a:solidFill>
            </a:endParaRPr>
          </a:p>
        </p:txBody>
      </p:sp>
      <p:sp>
        <p:nvSpPr>
          <p:cNvPr id="3" name="Content Placeholder 2"/>
          <p:cNvSpPr>
            <a:spLocks noGrp="1"/>
          </p:cNvSpPr>
          <p:nvPr>
            <p:ph idx="1"/>
          </p:nvPr>
        </p:nvSpPr>
        <p:spPr>
          <a:xfrm>
            <a:off x="457200" y="1600200"/>
            <a:ext cx="8229600" cy="5043510"/>
          </a:xfrm>
        </p:spPr>
        <p:txBody>
          <a:bodyPr>
            <a:normAutofit lnSpcReduction="10000"/>
          </a:bodyPr>
          <a:lstStyle/>
          <a:p>
            <a:pPr algn="just"/>
            <a:r>
              <a:rPr lang="en-IN" sz="2800" dirty="0">
                <a:latin typeface="Aparajita" pitchFamily="34" charset="0"/>
                <a:cs typeface="Aparajita" pitchFamily="34" charset="0"/>
              </a:rPr>
              <a:t>Enzymatic </a:t>
            </a:r>
            <a:r>
              <a:rPr lang="en-IN" sz="2800" dirty="0" err="1">
                <a:latin typeface="Aparajita" pitchFamily="34" charset="0"/>
                <a:cs typeface="Aparajita" pitchFamily="34" charset="0"/>
              </a:rPr>
              <a:t>desizing</a:t>
            </a:r>
            <a:r>
              <a:rPr lang="en-IN" sz="2800" dirty="0">
                <a:latin typeface="Aparajita" pitchFamily="34" charset="0"/>
                <a:cs typeface="Aparajita" pitchFamily="34" charset="0"/>
              </a:rPr>
              <a:t> is the classical </a:t>
            </a:r>
            <a:r>
              <a:rPr lang="en-IN" sz="2800" dirty="0" err="1">
                <a:latin typeface="Aparajita" pitchFamily="34" charset="0"/>
                <a:cs typeface="Aparajita" pitchFamily="34" charset="0"/>
              </a:rPr>
              <a:t>desizing</a:t>
            </a:r>
            <a:r>
              <a:rPr lang="en-IN" sz="2800" dirty="0">
                <a:latin typeface="Aparajita" pitchFamily="34" charset="0"/>
                <a:cs typeface="Aparajita" pitchFamily="34" charset="0"/>
              </a:rPr>
              <a:t> process of degrading starch size on cotton fabrics using enzymes. </a:t>
            </a:r>
          </a:p>
          <a:p>
            <a:pPr algn="just"/>
            <a:r>
              <a:rPr lang="en-IN" sz="2800" dirty="0">
                <a:latin typeface="Aparajita" pitchFamily="34" charset="0"/>
                <a:cs typeface="Aparajita" pitchFamily="34" charset="0"/>
                <a:hlinkClick r:id="rId2" tooltip="Enzyme"/>
              </a:rPr>
              <a:t>Enzymes</a:t>
            </a:r>
            <a:r>
              <a:rPr lang="en-IN" sz="2800" dirty="0">
                <a:latin typeface="Aparajita" pitchFamily="34" charset="0"/>
                <a:cs typeface="Aparajita" pitchFamily="34" charset="0"/>
              </a:rPr>
              <a:t> are complex organic, soluble bio-catalysts, formed by living organisms, that catalyze chemical reaction in biological processes.</a:t>
            </a:r>
          </a:p>
          <a:p>
            <a:pPr algn="just"/>
            <a:r>
              <a:rPr lang="en-IN" sz="2800" dirty="0">
                <a:latin typeface="Aparajita" pitchFamily="34" charset="0"/>
                <a:cs typeface="Aparajita" pitchFamily="34" charset="0"/>
              </a:rPr>
              <a:t> Enzymes are quite specific in their action on a particular substance. </a:t>
            </a:r>
          </a:p>
          <a:p>
            <a:pPr algn="just"/>
            <a:r>
              <a:rPr lang="en-IN" sz="2800" dirty="0">
                <a:latin typeface="Aparajita" pitchFamily="34" charset="0"/>
                <a:cs typeface="Aparajita" pitchFamily="34" charset="0"/>
              </a:rPr>
              <a:t>A small quantity of enzyme is able to decompose a large quantity of the substance it acts upon. </a:t>
            </a:r>
          </a:p>
          <a:p>
            <a:pPr algn="just"/>
            <a:r>
              <a:rPr lang="en-IN" sz="2800" dirty="0">
                <a:latin typeface="Aparajita" pitchFamily="34" charset="0"/>
                <a:cs typeface="Aparajita" pitchFamily="34" charset="0"/>
              </a:rPr>
              <a:t>Enzymes are usually named by the kind of substance degraded in the reaction it catalyzes.</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Scouring </a:t>
            </a:r>
          </a:p>
        </p:txBody>
      </p:sp>
      <p:sp>
        <p:nvSpPr>
          <p:cNvPr id="3" name="Content Placeholder 2"/>
          <p:cNvSpPr>
            <a:spLocks noGrp="1"/>
          </p:cNvSpPr>
          <p:nvPr>
            <p:ph idx="1"/>
          </p:nvPr>
        </p:nvSpPr>
        <p:spPr/>
        <p:txBody>
          <a:bodyPr>
            <a:normAutofit/>
          </a:bodyPr>
          <a:lstStyle/>
          <a:p>
            <a:pPr algn="just">
              <a:lnSpc>
                <a:spcPct val="150000"/>
              </a:lnSpc>
            </a:pPr>
            <a:r>
              <a:rPr lang="en-IN" sz="2800" dirty="0">
                <a:latin typeface="Aparajita" pitchFamily="34" charset="0"/>
                <a:cs typeface="Aparajita" pitchFamily="34" charset="0"/>
              </a:rPr>
              <a:t>The process to remove fats, oil, waxy substances and added other impurities by certain percentage of alkali treatment and which increases the absorbency power of textile material is called scouring.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Objectives of Scouring </a:t>
            </a:r>
          </a:p>
        </p:txBody>
      </p:sp>
      <p:sp>
        <p:nvSpPr>
          <p:cNvPr id="3" name="Content Placeholder 2"/>
          <p:cNvSpPr>
            <a:spLocks noGrp="1"/>
          </p:cNvSpPr>
          <p:nvPr>
            <p:ph idx="1"/>
          </p:nvPr>
        </p:nvSpPr>
        <p:spPr>
          <a:xfrm>
            <a:off x="457200" y="1600200"/>
            <a:ext cx="8229600" cy="4972072"/>
          </a:xfrm>
        </p:spPr>
        <p:txBody>
          <a:bodyPr>
            <a:normAutofit lnSpcReduction="10000"/>
          </a:bodyPr>
          <a:lstStyle/>
          <a:p>
            <a:pPr>
              <a:lnSpc>
                <a:spcPct val="150000"/>
              </a:lnSpc>
            </a:pPr>
            <a:r>
              <a:rPr lang="en-IN" sz="2800" dirty="0">
                <a:latin typeface="Aparajita" pitchFamily="34" charset="0"/>
                <a:cs typeface="Aparajita" pitchFamily="34" charset="0"/>
              </a:rPr>
              <a:t>To remove the oily, waxy and other additional impurities </a:t>
            </a:r>
          </a:p>
          <a:p>
            <a:pPr>
              <a:lnSpc>
                <a:spcPct val="150000"/>
              </a:lnSpc>
            </a:pPr>
            <a:r>
              <a:rPr lang="en-IN" sz="2800" dirty="0">
                <a:latin typeface="Aparajita" pitchFamily="34" charset="0"/>
                <a:cs typeface="Aparajita" pitchFamily="34" charset="0"/>
              </a:rPr>
              <a:t>To increase the absorbency of textile goods </a:t>
            </a:r>
          </a:p>
          <a:p>
            <a:pPr>
              <a:lnSpc>
                <a:spcPct val="150000"/>
              </a:lnSpc>
            </a:pPr>
            <a:r>
              <a:rPr lang="en-IN" sz="2800" dirty="0">
                <a:latin typeface="Aparajita" pitchFamily="34" charset="0"/>
                <a:cs typeface="Aparajita" pitchFamily="34" charset="0"/>
              </a:rPr>
              <a:t>To clean the fabric by alkali, soap, or detergent </a:t>
            </a:r>
          </a:p>
          <a:p>
            <a:pPr>
              <a:lnSpc>
                <a:spcPct val="150000"/>
              </a:lnSpc>
            </a:pPr>
            <a:r>
              <a:rPr lang="en-IN" sz="2800" dirty="0">
                <a:latin typeface="Aparajita" pitchFamily="34" charset="0"/>
                <a:cs typeface="Aparajita" pitchFamily="34" charset="0"/>
              </a:rPr>
              <a:t>To make the fabric suitable fro achieving good effect in dyeing and printing process. </a:t>
            </a:r>
          </a:p>
          <a:p>
            <a:pPr>
              <a:lnSpc>
                <a:spcPct val="150000"/>
              </a:lnSpc>
            </a:pPr>
            <a:r>
              <a:rPr lang="en-IN" sz="2800" dirty="0">
                <a:latin typeface="Aparajita" pitchFamily="34" charset="0"/>
                <a:cs typeface="Aparajita" pitchFamily="34" charset="0"/>
              </a:rPr>
              <a:t>To remove natural colour</a:t>
            </a:r>
          </a:p>
          <a:p>
            <a:pPr>
              <a:lnSpc>
                <a:spcPct val="150000"/>
              </a:lnSpc>
            </a:pPr>
            <a:r>
              <a:rPr lang="en-IN" sz="2800" dirty="0">
                <a:latin typeface="Aparajita" pitchFamily="34" charset="0"/>
                <a:cs typeface="Aparajita" pitchFamily="34" charset="0"/>
              </a:rPr>
              <a:t>To  remove non- cellulosic substances in case of cotton.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Wet Processing </a:t>
            </a:r>
            <a:endParaRPr lang="en-IN" b="1" dirty="0">
              <a:solidFill>
                <a:srgbClr val="FF0000"/>
              </a:solidFill>
            </a:endParaRPr>
          </a:p>
        </p:txBody>
      </p:sp>
      <p:sp>
        <p:nvSpPr>
          <p:cNvPr id="3" name="Content Placeholder 2"/>
          <p:cNvSpPr>
            <a:spLocks noGrp="1"/>
          </p:cNvSpPr>
          <p:nvPr>
            <p:ph idx="1"/>
          </p:nvPr>
        </p:nvSpPr>
        <p:spPr/>
        <p:txBody>
          <a:bodyPr>
            <a:normAutofit/>
          </a:bodyPr>
          <a:lstStyle/>
          <a:p>
            <a:pPr algn="just">
              <a:lnSpc>
                <a:spcPct val="150000"/>
              </a:lnSpc>
            </a:pPr>
            <a:r>
              <a:rPr lang="en-IN" sz="2400" dirty="0">
                <a:latin typeface="AngsanaUPC" pitchFamily="18" charset="-34"/>
                <a:cs typeface="AngsanaUPC" pitchFamily="18" charset="-34"/>
              </a:rPr>
              <a:t>Wet processing is one of the most important part of </a:t>
            </a:r>
            <a:r>
              <a:rPr lang="en-IN" sz="2400" b="1" dirty="0">
                <a:latin typeface="AngsanaUPC" pitchFamily="18" charset="-34"/>
                <a:cs typeface="AngsanaUPC" pitchFamily="18" charset="-34"/>
                <a:hlinkClick r:id="rId2"/>
              </a:rPr>
              <a:t>textile processing</a:t>
            </a:r>
            <a:r>
              <a:rPr lang="en-IN" sz="2400" dirty="0">
                <a:latin typeface="AngsanaUPC" pitchFamily="18" charset="-34"/>
                <a:cs typeface="AngsanaUPC" pitchFamily="18" charset="-34"/>
              </a:rPr>
              <a:t>. </a:t>
            </a:r>
          </a:p>
          <a:p>
            <a:pPr algn="just">
              <a:lnSpc>
                <a:spcPct val="150000"/>
              </a:lnSpc>
            </a:pPr>
            <a:r>
              <a:rPr lang="en-IN" sz="2400" dirty="0">
                <a:latin typeface="AngsanaUPC" pitchFamily="18" charset="-34"/>
                <a:cs typeface="AngsanaUPC" pitchFamily="18" charset="-34"/>
              </a:rPr>
              <a:t>This process is applied on textile in form of liquid with involves some for chemical action on the textile.</a:t>
            </a:r>
          </a:p>
          <a:p>
            <a:pPr algn="just">
              <a:lnSpc>
                <a:spcPct val="150000"/>
              </a:lnSpc>
            </a:pPr>
            <a:r>
              <a:rPr lang="en-IN" sz="2400" dirty="0">
                <a:latin typeface="AngsanaUPC" pitchFamily="18" charset="-34"/>
                <a:cs typeface="AngsanaUPC" pitchFamily="18" charset="-34"/>
              </a:rPr>
              <a:t> Bleaching, </a:t>
            </a:r>
            <a:r>
              <a:rPr lang="en-IN" sz="2400" b="1" dirty="0">
                <a:latin typeface="AngsanaUPC" pitchFamily="18" charset="-34"/>
                <a:cs typeface="AngsanaUPC" pitchFamily="18" charset="-34"/>
                <a:hlinkClick r:id="rId3"/>
              </a:rPr>
              <a:t>dyeing</a:t>
            </a:r>
            <a:r>
              <a:rPr lang="en-IN" sz="2400" dirty="0">
                <a:latin typeface="AngsanaUPC" pitchFamily="18" charset="-34"/>
                <a:cs typeface="AngsanaUPC" pitchFamily="18" charset="-34"/>
              </a:rPr>
              <a:t>, printing etc. are the parts of wet processing.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Scouring Process </a:t>
            </a:r>
          </a:p>
        </p:txBody>
      </p:sp>
      <p:sp>
        <p:nvSpPr>
          <p:cNvPr id="3" name="Content Placeholder 2"/>
          <p:cNvSpPr>
            <a:spLocks noGrp="1"/>
          </p:cNvSpPr>
          <p:nvPr>
            <p:ph idx="1"/>
          </p:nvPr>
        </p:nvSpPr>
        <p:spPr/>
        <p:txBody>
          <a:bodyPr>
            <a:normAutofit/>
          </a:bodyPr>
          <a:lstStyle/>
          <a:p>
            <a:pPr>
              <a:lnSpc>
                <a:spcPct val="150000"/>
              </a:lnSpc>
            </a:pPr>
            <a:r>
              <a:rPr lang="en-IN" sz="2400" dirty="0">
                <a:latin typeface="Aparajita" pitchFamily="34" charset="0"/>
                <a:cs typeface="Aparajita" pitchFamily="34" charset="0"/>
              </a:rPr>
              <a:t>Generally, there are 2 principal methods of scouring </a:t>
            </a:r>
          </a:p>
          <a:p>
            <a:pPr marL="514350" indent="-514350">
              <a:lnSpc>
                <a:spcPct val="150000"/>
              </a:lnSpc>
              <a:buFont typeface="+mj-lt"/>
              <a:buAutoNum type="arabicPeriod"/>
            </a:pPr>
            <a:r>
              <a:rPr lang="en-IN" sz="2400" dirty="0">
                <a:latin typeface="Aparajita" pitchFamily="34" charset="0"/>
                <a:cs typeface="Aparajita" pitchFamily="34" charset="0"/>
              </a:rPr>
              <a:t>Discontinuous method (kier boiling )</a:t>
            </a:r>
          </a:p>
          <a:p>
            <a:pPr marL="514350" indent="-514350">
              <a:lnSpc>
                <a:spcPct val="150000"/>
              </a:lnSpc>
              <a:buFont typeface="+mj-lt"/>
              <a:buAutoNum type="arabicPeriod"/>
            </a:pPr>
            <a:r>
              <a:rPr lang="en-IN" sz="2400" dirty="0">
                <a:latin typeface="Aparajita" pitchFamily="34" charset="0"/>
                <a:cs typeface="Aparajita" pitchFamily="34" charset="0"/>
              </a:rPr>
              <a:t>Continuous method ( Scouring in J box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14290"/>
            <a:ext cx="6347713" cy="1320800"/>
          </a:xfrm>
        </p:spPr>
        <p:txBody>
          <a:bodyPr>
            <a:normAutofit fontScale="90000"/>
          </a:bodyPr>
          <a:lstStyle/>
          <a:p>
            <a:br>
              <a:rPr lang="en-IN" b="1" dirty="0"/>
            </a:br>
            <a:r>
              <a:rPr lang="en-IN" b="1" dirty="0">
                <a:solidFill>
                  <a:srgbClr val="FF0000"/>
                </a:solidFill>
              </a:rPr>
              <a:t>Kier Boiling Process</a:t>
            </a:r>
            <a:br>
              <a:rPr lang="en-IN" b="1" dirty="0"/>
            </a:br>
            <a:endParaRPr lang="en-IN" dirty="0"/>
          </a:p>
        </p:txBody>
      </p:sp>
      <p:sp>
        <p:nvSpPr>
          <p:cNvPr id="3" name="Content Placeholder 2"/>
          <p:cNvSpPr>
            <a:spLocks noGrp="1"/>
          </p:cNvSpPr>
          <p:nvPr>
            <p:ph idx="1"/>
          </p:nvPr>
        </p:nvSpPr>
        <p:spPr>
          <a:xfrm>
            <a:off x="457200" y="1600200"/>
            <a:ext cx="8472518" cy="5043510"/>
          </a:xfrm>
        </p:spPr>
        <p:txBody>
          <a:bodyPr>
            <a:normAutofit/>
          </a:bodyPr>
          <a:lstStyle/>
          <a:p>
            <a:r>
              <a:rPr lang="en-IN" sz="2800" dirty="0">
                <a:latin typeface="Aparajita" pitchFamily="34" charset="0"/>
                <a:cs typeface="Aparajita" pitchFamily="34" charset="0"/>
              </a:rPr>
              <a:t>Kier boiling is a </a:t>
            </a:r>
            <a:r>
              <a:rPr lang="en-IN" sz="2800" b="1" dirty="0">
                <a:latin typeface="Aparajita" pitchFamily="34" charset="0"/>
                <a:cs typeface="Aparajita" pitchFamily="34" charset="0"/>
                <a:hlinkClick r:id="rId2"/>
              </a:rPr>
              <a:t>scouring process</a:t>
            </a:r>
            <a:r>
              <a:rPr lang="en-IN" sz="2800" dirty="0">
                <a:latin typeface="Aparajita" pitchFamily="34" charset="0"/>
                <a:cs typeface="Aparajita" pitchFamily="34" charset="0"/>
              </a:rPr>
              <a:t> for cotton and linen in which the </a:t>
            </a:r>
            <a:r>
              <a:rPr lang="en-IN" sz="2800" dirty="0" err="1">
                <a:latin typeface="Aparajita" pitchFamily="34" charset="0"/>
                <a:cs typeface="Aparajita" pitchFamily="34" charset="0"/>
              </a:rPr>
              <a:t>fibers</a:t>
            </a:r>
            <a:r>
              <a:rPr lang="en-IN" sz="2800" dirty="0">
                <a:latin typeface="Aparajita" pitchFamily="34" charset="0"/>
                <a:cs typeface="Aparajita" pitchFamily="34" charset="0"/>
              </a:rPr>
              <a:t> are treated for removal of impurities by boiling with a 1% solution of caustic soda. </a:t>
            </a:r>
          </a:p>
          <a:p>
            <a:r>
              <a:rPr lang="en-IN" sz="2800" dirty="0">
                <a:latin typeface="Aparajita" pitchFamily="34" charset="0"/>
                <a:cs typeface="Aparajita" pitchFamily="34" charset="0"/>
              </a:rPr>
              <a:t>Its main purpose is to remove most of the natural impurities such as wax, wood fragments and oil stains. </a:t>
            </a:r>
          </a:p>
          <a:p>
            <a:r>
              <a:rPr lang="en-IN" sz="2800" dirty="0">
                <a:latin typeface="Aparajita" pitchFamily="34" charset="0"/>
                <a:cs typeface="Aparajita" pitchFamily="34" charset="0"/>
              </a:rPr>
              <a:t>Kier boiling process of cotton is performed in a kier boiler and the fabric is scoured in rope form by alkali liquor. </a:t>
            </a:r>
          </a:p>
          <a:p>
            <a:r>
              <a:rPr lang="en-IN" sz="2800" dirty="0">
                <a:latin typeface="Aparajita" pitchFamily="34" charset="0"/>
                <a:cs typeface="Aparajita" pitchFamily="34" charset="0"/>
              </a:rPr>
              <a:t>Kier is a large cylindrical iron vessel. </a:t>
            </a:r>
          </a:p>
          <a:p>
            <a:r>
              <a:rPr lang="en-IN" sz="2800" dirty="0">
                <a:latin typeface="Aparajita" pitchFamily="34" charset="0"/>
                <a:cs typeface="Aparajita" pitchFamily="34" charset="0"/>
              </a:rPr>
              <a:t>The kier may be open one as closed one and horizontal or vertical.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6275040" cy="5483245"/>
          </a:xfrm>
        </p:spPr>
        <p:txBody>
          <a:bodyPr>
            <a:normAutofit/>
          </a:bodyPr>
          <a:lstStyle/>
          <a:p>
            <a:r>
              <a:rPr lang="en-IN" sz="2400" b="1" dirty="0">
                <a:latin typeface="Aparajita" pitchFamily="34" charset="0"/>
                <a:cs typeface="Aparajita" pitchFamily="34" charset="0"/>
              </a:rPr>
              <a:t>Open kier:</a:t>
            </a:r>
            <a:r>
              <a:rPr lang="en-IN" sz="2400" dirty="0">
                <a:latin typeface="Aparajita" pitchFamily="34" charset="0"/>
                <a:cs typeface="Aparajita" pitchFamily="34" charset="0"/>
              </a:rPr>
              <a:t> Open kier is not an air tight kier and scouring temperature is 100</a:t>
            </a:r>
            <a:r>
              <a:rPr lang="en-IN" sz="2400" dirty="0">
                <a:latin typeface="Arial"/>
                <a:cs typeface="Arial"/>
              </a:rPr>
              <a:t>°</a:t>
            </a:r>
            <a:r>
              <a:rPr lang="en-IN" sz="2400" dirty="0">
                <a:latin typeface="Aparajita" pitchFamily="34" charset="0"/>
                <a:cs typeface="Aparajita" pitchFamily="34" charset="0"/>
              </a:rPr>
              <a:t>C for 24 hrs.</a:t>
            </a:r>
            <a:br>
              <a:rPr lang="en-IN" sz="2400" dirty="0">
                <a:latin typeface="Aparajita" pitchFamily="34" charset="0"/>
                <a:cs typeface="Aparajita" pitchFamily="34" charset="0"/>
              </a:rPr>
            </a:br>
            <a:br>
              <a:rPr lang="en-IN" sz="2400" dirty="0">
                <a:latin typeface="Aparajita" pitchFamily="34" charset="0"/>
                <a:cs typeface="Aparajita" pitchFamily="34" charset="0"/>
              </a:rPr>
            </a:br>
            <a:r>
              <a:rPr lang="en-IN" sz="2400" b="1" dirty="0">
                <a:latin typeface="Aparajita" pitchFamily="34" charset="0"/>
                <a:cs typeface="Aparajita" pitchFamily="34" charset="0"/>
              </a:rPr>
              <a:t>Closed kier: </a:t>
            </a:r>
            <a:r>
              <a:rPr lang="en-IN" sz="2400" dirty="0">
                <a:latin typeface="Aparajita" pitchFamily="34" charset="0"/>
                <a:cs typeface="Aparajita" pitchFamily="34" charset="0"/>
              </a:rPr>
              <a:t>Closed kier is air tight. Scouring temperature is 120-130</a:t>
            </a:r>
            <a:r>
              <a:rPr lang="en-IN" sz="2400" dirty="0">
                <a:latin typeface="Arial"/>
                <a:cs typeface="Arial"/>
              </a:rPr>
              <a:t>°</a:t>
            </a:r>
            <a:r>
              <a:rPr lang="en-IN" sz="2400" dirty="0">
                <a:latin typeface="Aparajita" pitchFamily="34" charset="0"/>
                <a:cs typeface="Aparajita" pitchFamily="34" charset="0"/>
              </a:rPr>
              <a:t>C for 6 hrs.</a:t>
            </a:r>
            <a:br>
              <a:rPr lang="en-IN" sz="2400" dirty="0">
                <a:latin typeface="Aparajita" pitchFamily="34" charset="0"/>
                <a:cs typeface="Aparajita" pitchFamily="34" charset="0"/>
              </a:rPr>
            </a:br>
            <a:br>
              <a:rPr lang="en-IN" sz="2400" dirty="0">
                <a:latin typeface="Aparajita" pitchFamily="34" charset="0"/>
                <a:cs typeface="Aparajita" pitchFamily="34" charset="0"/>
              </a:rPr>
            </a:br>
            <a:r>
              <a:rPr lang="en-IN" sz="2400" b="1" dirty="0">
                <a:latin typeface="Aparajita" pitchFamily="34" charset="0"/>
                <a:cs typeface="Aparajita" pitchFamily="34" charset="0"/>
              </a:rPr>
              <a:t>Kier capacity:</a:t>
            </a:r>
            <a:r>
              <a:rPr lang="en-IN" sz="2400" dirty="0">
                <a:latin typeface="Aparajita" pitchFamily="34" charset="0"/>
                <a:cs typeface="Aparajita" pitchFamily="34" charset="0"/>
              </a:rPr>
              <a:t> 200 kg – 5000 kg but industrially 2000 kg kiering is very popular.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6275040" cy="5340369"/>
          </a:xfrm>
        </p:spPr>
        <p:txBody>
          <a:bodyPr/>
          <a:lstStyle/>
          <a:p>
            <a:pPr fontAlgn="base">
              <a:lnSpc>
                <a:spcPct val="150000"/>
              </a:lnSpc>
            </a:pPr>
            <a:r>
              <a:rPr lang="en-IN" sz="2400" b="1" dirty="0">
                <a:latin typeface="Aparajita" pitchFamily="34" charset="0"/>
                <a:cs typeface="Aparajita" pitchFamily="34" charset="0"/>
              </a:rPr>
              <a:t>Standard recipe:</a:t>
            </a:r>
            <a:r>
              <a:rPr lang="en-IN" sz="2400" dirty="0">
                <a:latin typeface="Aparajita" pitchFamily="34" charset="0"/>
                <a:cs typeface="Aparajita" pitchFamily="34" charset="0"/>
              </a:rPr>
              <a:t> The amount of different chemicals used in a kier boiling may vary according to Hardness of water</a:t>
            </a:r>
          </a:p>
          <a:p>
            <a:pPr fontAlgn="base">
              <a:lnSpc>
                <a:spcPct val="150000"/>
              </a:lnSpc>
            </a:pPr>
            <a:r>
              <a:rPr lang="en-IN" sz="2400" dirty="0">
                <a:latin typeface="Aparajita" pitchFamily="34" charset="0"/>
                <a:cs typeface="Aparajita" pitchFamily="34" charset="0"/>
              </a:rPr>
              <a:t>Quality / Quantity of cotton</a:t>
            </a:r>
          </a:p>
          <a:p>
            <a:pPr fontAlgn="base">
              <a:lnSpc>
                <a:spcPct val="150000"/>
              </a:lnSpc>
            </a:pPr>
            <a:r>
              <a:rPr lang="en-IN" sz="2400" dirty="0">
                <a:latin typeface="Aparajita" pitchFamily="34" charset="0"/>
                <a:cs typeface="Aparajita" pitchFamily="34" charset="0"/>
              </a:rPr>
              <a:t>Fabric construction / texture, </a:t>
            </a:r>
            <a:r>
              <a:rPr lang="en-IN" sz="2400" b="1" dirty="0">
                <a:latin typeface="Aparajita" pitchFamily="34" charset="0"/>
                <a:cs typeface="Aparajita" pitchFamily="34" charset="0"/>
                <a:hlinkClick r:id="rId2"/>
              </a:rPr>
              <a:t>yarn twist</a:t>
            </a:r>
            <a:r>
              <a:rPr lang="en-IN" sz="2400" dirty="0">
                <a:latin typeface="Aparajita" pitchFamily="34" charset="0"/>
                <a:cs typeface="Aparajita" pitchFamily="34" charset="0"/>
              </a:rPr>
              <a:t> etc.</a:t>
            </a:r>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6491064" cy="5626121"/>
          </a:xfrm>
        </p:spPr>
        <p:txBody>
          <a:bodyPr/>
          <a:lstStyle/>
          <a:p>
            <a:pPr fontAlgn="base"/>
            <a:r>
              <a:rPr lang="en-IN" sz="2400" b="1" dirty="0">
                <a:latin typeface="Aparajita" pitchFamily="34" charset="0"/>
                <a:cs typeface="Aparajita" pitchFamily="34" charset="0"/>
              </a:rPr>
              <a:t>But in generally the following amounts of the chemicals are used: </a:t>
            </a:r>
            <a:r>
              <a:rPr lang="en-IN" sz="2400" dirty="0">
                <a:latin typeface="Aparajita" pitchFamily="34" charset="0"/>
                <a:cs typeface="Aparajita" pitchFamily="34" charset="0"/>
              </a:rPr>
              <a:t>Caustic soda (Strong) → 2- 5% </a:t>
            </a:r>
            <a:r>
              <a:rPr lang="en-IN" sz="2400" dirty="0" err="1">
                <a:latin typeface="Aparajita" pitchFamily="34" charset="0"/>
                <a:cs typeface="Aparajita" pitchFamily="34" charset="0"/>
              </a:rPr>
              <a:t>owf</a:t>
            </a:r>
            <a:endParaRPr lang="en-IN" sz="2400" dirty="0">
              <a:latin typeface="Aparajita" pitchFamily="34" charset="0"/>
              <a:cs typeface="Aparajita" pitchFamily="34" charset="0"/>
            </a:endParaRPr>
          </a:p>
          <a:p>
            <a:pPr fontAlgn="base"/>
            <a:r>
              <a:rPr lang="en-IN" sz="2400" dirty="0">
                <a:latin typeface="Aparajita" pitchFamily="34" charset="0"/>
                <a:cs typeface="Aparajita" pitchFamily="34" charset="0"/>
              </a:rPr>
              <a:t>Soda ash (mild) → 0.5 – 1.0%</a:t>
            </a:r>
          </a:p>
          <a:p>
            <a:pPr fontAlgn="base"/>
            <a:r>
              <a:rPr lang="en-IN" sz="2400" dirty="0">
                <a:latin typeface="Aparajita" pitchFamily="34" charset="0"/>
                <a:cs typeface="Aparajita" pitchFamily="34" charset="0"/>
              </a:rPr>
              <a:t>Sequestering agent → 0.2-0.5%</a:t>
            </a:r>
          </a:p>
          <a:p>
            <a:pPr fontAlgn="base"/>
            <a:r>
              <a:rPr lang="en-IN" sz="2400" dirty="0">
                <a:latin typeface="Aparajita" pitchFamily="34" charset="0"/>
                <a:cs typeface="Aparajita" pitchFamily="34" charset="0"/>
              </a:rPr>
              <a:t>Wetting agent + Detergent → 0.5-1.0%</a:t>
            </a:r>
          </a:p>
          <a:p>
            <a:pPr fontAlgn="base"/>
            <a:r>
              <a:rPr lang="en-IN" sz="2400" dirty="0">
                <a:latin typeface="Aparajita" pitchFamily="34" charset="0"/>
                <a:cs typeface="Aparajita" pitchFamily="34" charset="0"/>
              </a:rPr>
              <a:t>M : L → 1:5 to 1:7</a:t>
            </a:r>
          </a:p>
          <a:p>
            <a:pPr fontAlgn="base"/>
            <a:r>
              <a:rPr lang="en-IN" sz="2400" dirty="0">
                <a:latin typeface="Aparajita" pitchFamily="34" charset="0"/>
                <a:cs typeface="Aparajita" pitchFamily="34" charset="0"/>
              </a:rPr>
              <a:t>Temp → 100</a:t>
            </a:r>
            <a:r>
              <a:rPr lang="en-IN" sz="2400" dirty="0">
                <a:latin typeface="Arial"/>
                <a:cs typeface="Arial"/>
              </a:rPr>
              <a:t>°</a:t>
            </a:r>
            <a:r>
              <a:rPr lang="en-IN" sz="2400" dirty="0">
                <a:latin typeface="Aparajita" pitchFamily="34" charset="0"/>
                <a:cs typeface="Aparajita" pitchFamily="34" charset="0"/>
              </a:rPr>
              <a:t>C – 120</a:t>
            </a:r>
            <a:r>
              <a:rPr lang="en-IN" sz="2400" dirty="0">
                <a:latin typeface="Arial"/>
                <a:cs typeface="Arial"/>
              </a:rPr>
              <a:t>°</a:t>
            </a:r>
            <a:r>
              <a:rPr lang="en-IN" sz="2400" dirty="0">
                <a:latin typeface="Aparajita" pitchFamily="34" charset="0"/>
                <a:cs typeface="Aparajita" pitchFamily="34" charset="0"/>
              </a:rPr>
              <a:t>C</a:t>
            </a:r>
          </a:p>
          <a:p>
            <a:pPr fontAlgn="base"/>
            <a:r>
              <a:rPr lang="en-IN" sz="2400" dirty="0">
                <a:latin typeface="Aparajita" pitchFamily="34" charset="0"/>
                <a:cs typeface="Aparajita" pitchFamily="34" charset="0"/>
              </a:rPr>
              <a:t>Time → 8 hr (100</a:t>
            </a:r>
            <a:r>
              <a:rPr lang="en-IN" sz="2400" dirty="0">
                <a:latin typeface="Arial"/>
                <a:cs typeface="Arial"/>
              </a:rPr>
              <a:t>°</a:t>
            </a:r>
            <a:r>
              <a:rPr lang="en-IN" sz="2400" dirty="0">
                <a:latin typeface="Aparajita" pitchFamily="34" charset="0"/>
                <a:cs typeface="Aparajita" pitchFamily="34" charset="0"/>
              </a:rPr>
              <a:t>C) – 2 hr (120</a:t>
            </a:r>
            <a:r>
              <a:rPr lang="en-IN" sz="2400" dirty="0">
                <a:latin typeface="Arial"/>
                <a:cs typeface="Arial"/>
              </a:rPr>
              <a:t>°</a:t>
            </a:r>
            <a:r>
              <a:rPr lang="en-IN" sz="2400" dirty="0">
                <a:latin typeface="Aparajita" pitchFamily="34" charset="0"/>
                <a:cs typeface="Aparajita" pitchFamily="34" charset="0"/>
              </a:rPr>
              <a:t>C)</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Characteristics of Kier Boiler</a:t>
            </a:r>
            <a:endParaRPr lang="en-IN" dirty="0">
              <a:solidFill>
                <a:srgbClr val="FF0000"/>
              </a:solidFill>
            </a:endParaRPr>
          </a:p>
        </p:txBody>
      </p:sp>
      <p:sp>
        <p:nvSpPr>
          <p:cNvPr id="3" name="Content Placeholder 2"/>
          <p:cNvSpPr>
            <a:spLocks noGrp="1"/>
          </p:cNvSpPr>
          <p:nvPr>
            <p:ph idx="1"/>
          </p:nvPr>
        </p:nvSpPr>
        <p:spPr/>
        <p:txBody>
          <a:bodyPr>
            <a:normAutofit/>
          </a:bodyPr>
          <a:lstStyle/>
          <a:p>
            <a:pPr algn="just" fontAlgn="base"/>
            <a:r>
              <a:rPr lang="en-IN" dirty="0">
                <a:latin typeface="Aparajita" pitchFamily="34" charset="0"/>
                <a:cs typeface="Aparajita" pitchFamily="34" charset="0"/>
              </a:rPr>
              <a:t>Heating is done by using high pressure steam, generated in an independent boiler instead of heating by direct boiler.</a:t>
            </a:r>
          </a:p>
          <a:p>
            <a:pPr algn="just" fontAlgn="base"/>
            <a:r>
              <a:rPr lang="en-IN" dirty="0">
                <a:latin typeface="Aparajita" pitchFamily="34" charset="0"/>
                <a:cs typeface="Aparajita" pitchFamily="34" charset="0"/>
              </a:rPr>
              <a:t>Iron and steel take the place of wood as the material of construction of kier.</a:t>
            </a:r>
          </a:p>
          <a:p>
            <a:pPr algn="just" fontAlgn="base"/>
            <a:r>
              <a:rPr lang="en-IN" dirty="0">
                <a:latin typeface="Aparajita" pitchFamily="34" charset="0"/>
                <a:cs typeface="Aparajita" pitchFamily="34" charset="0"/>
              </a:rPr>
              <a:t>Improvement in the handling of the goods by the use of automatic pilling device.</a:t>
            </a:r>
          </a:p>
          <a:p>
            <a:pPr algn="just" fontAlgn="base"/>
            <a:r>
              <a:rPr lang="en-IN" dirty="0">
                <a:latin typeface="Aparajita" pitchFamily="34" charset="0"/>
                <a:cs typeface="Aparajita" pitchFamily="34" charset="0"/>
              </a:rPr>
              <a:t>Improvement of the circulation of kier liquor through the material by the use of powerful pump.</a:t>
            </a:r>
          </a:p>
          <a:p>
            <a:pPr algn="just" fontAlgn="base"/>
            <a:r>
              <a:rPr lang="en-IN" dirty="0">
                <a:latin typeface="Aparajita" pitchFamily="34" charset="0"/>
                <a:cs typeface="Aparajita" pitchFamily="34" charset="0"/>
              </a:rPr>
              <a:t>Use of high pressure kier shorten the duration of boiling off and hence saves the cost of the steam, power etc.</a:t>
            </a: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Working Procedure of Kier Boiling</a:t>
            </a:r>
            <a:endParaRPr lang="en-IN" dirty="0">
              <a:solidFill>
                <a:srgbClr val="FF0000"/>
              </a:solidFill>
            </a:endParaRPr>
          </a:p>
        </p:txBody>
      </p:sp>
      <p:pic>
        <p:nvPicPr>
          <p:cNvPr id="1026" name="Picture 2"/>
          <p:cNvPicPr>
            <a:picLocks noGrp="1" noChangeAspect="1" noChangeArrowheads="1"/>
          </p:cNvPicPr>
          <p:nvPr>
            <p:ph idx="1"/>
          </p:nvPr>
        </p:nvPicPr>
        <p:blipFill>
          <a:blip r:embed="rId2"/>
          <a:stretch>
            <a:fillRect/>
          </a:stretch>
        </p:blipFill>
        <p:spPr bwMode="auto">
          <a:xfrm>
            <a:off x="858866" y="2160588"/>
            <a:ext cx="5849880" cy="3881437"/>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lstStyle/>
          <a:p>
            <a:pPr fontAlgn="base">
              <a:lnSpc>
                <a:spcPct val="150000"/>
              </a:lnSpc>
            </a:pPr>
            <a:r>
              <a:rPr lang="en-IN" sz="2800" dirty="0">
                <a:latin typeface="Aparajita" pitchFamily="34" charset="0"/>
                <a:cs typeface="Aparajita" pitchFamily="34" charset="0"/>
              </a:rPr>
              <a:t>Kier boiler is provided two tubes. One is at the bottom and another is top.</a:t>
            </a:r>
          </a:p>
          <a:p>
            <a:pPr fontAlgn="base">
              <a:lnSpc>
                <a:spcPct val="150000"/>
              </a:lnSpc>
            </a:pPr>
            <a:r>
              <a:rPr lang="en-IN" sz="2800" dirty="0">
                <a:latin typeface="Aparajita" pitchFamily="34" charset="0"/>
                <a:cs typeface="Aparajita" pitchFamily="34" charset="0"/>
              </a:rPr>
              <a:t>There is one manhole for loading and unloading of sample.</a:t>
            </a:r>
          </a:p>
          <a:p>
            <a:pPr fontAlgn="base">
              <a:lnSpc>
                <a:spcPct val="150000"/>
              </a:lnSpc>
            </a:pPr>
            <a:r>
              <a:rPr lang="en-IN" sz="2800" dirty="0" err="1">
                <a:latin typeface="Aparajita" pitchFamily="34" charset="0"/>
                <a:cs typeface="Aparajita" pitchFamily="34" charset="0"/>
              </a:rPr>
              <a:t>Preheater</a:t>
            </a:r>
            <a:r>
              <a:rPr lang="en-IN" sz="2800" dirty="0">
                <a:latin typeface="Aparajita" pitchFamily="34" charset="0"/>
                <a:cs typeface="Aparajita" pitchFamily="34" charset="0"/>
              </a:rPr>
              <a:t> is also provided at the middle of these two tubes.</a:t>
            </a:r>
          </a:p>
          <a:p>
            <a:pPr fontAlgn="base">
              <a:lnSpc>
                <a:spcPct val="150000"/>
              </a:lnSpc>
            </a:pPr>
            <a:r>
              <a:rPr lang="en-IN" sz="2800" dirty="0">
                <a:latin typeface="Aparajita" pitchFamily="34" charset="0"/>
                <a:cs typeface="Aparajita" pitchFamily="34" charset="0"/>
              </a:rPr>
              <a:t>The liquor is prepared into the mixing tank by above chemicals then it brought into the </a:t>
            </a:r>
            <a:r>
              <a:rPr lang="en-IN" sz="2800" dirty="0" err="1">
                <a:latin typeface="Aparajita" pitchFamily="34" charset="0"/>
                <a:cs typeface="Aparajita" pitchFamily="34" charset="0"/>
              </a:rPr>
              <a:t>preheater</a:t>
            </a:r>
            <a:r>
              <a:rPr lang="en-IN" sz="2800" dirty="0">
                <a:latin typeface="Aparajita" pitchFamily="34" charset="0"/>
                <a:cs typeface="Aparajita" pitchFamily="34" charset="0"/>
              </a:rPr>
              <a:t> and heated by the steam.</a:t>
            </a:r>
          </a:p>
          <a:p>
            <a:pPr fontAlgn="base">
              <a:lnSpc>
                <a:spcPct val="150000"/>
              </a:lnSpc>
            </a:pPr>
            <a:r>
              <a:rPr lang="en-IN" sz="2800" dirty="0">
                <a:latin typeface="Aparajita" pitchFamily="34" charset="0"/>
                <a:cs typeface="Aparajita" pitchFamily="34" charset="0"/>
              </a:rPr>
              <a:t>The fabric is loaded in the machine by man hole and kept in rope form.</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401080" cy="6643710"/>
          </a:xfrm>
        </p:spPr>
        <p:txBody>
          <a:bodyPr>
            <a:normAutofit fontScale="92500" lnSpcReduction="20000"/>
          </a:bodyPr>
          <a:lstStyle/>
          <a:p>
            <a:pPr fontAlgn="base"/>
            <a:r>
              <a:rPr lang="en-IN" sz="3300" dirty="0">
                <a:latin typeface="Aparajita" pitchFamily="34" charset="0"/>
                <a:cs typeface="Aparajita" pitchFamily="34" charset="0"/>
              </a:rPr>
              <a:t>Then the hot liquor is pumped and sprayed by </a:t>
            </a:r>
            <a:r>
              <a:rPr lang="en-IN" sz="3300" dirty="0" err="1">
                <a:latin typeface="Aparajita" pitchFamily="34" charset="0"/>
                <a:cs typeface="Aparajita" pitchFamily="34" charset="0"/>
              </a:rPr>
              <a:t>spader</a:t>
            </a:r>
            <a:r>
              <a:rPr lang="en-IN" sz="3300" dirty="0">
                <a:latin typeface="Aparajita" pitchFamily="34" charset="0"/>
                <a:cs typeface="Aparajita" pitchFamily="34" charset="0"/>
              </a:rPr>
              <a:t> plate onto the fabric which is packed into the kier.</a:t>
            </a:r>
          </a:p>
          <a:p>
            <a:pPr fontAlgn="base"/>
            <a:r>
              <a:rPr lang="en-IN" sz="3300" dirty="0">
                <a:latin typeface="Aparajita" pitchFamily="34" charset="0"/>
                <a:cs typeface="Aparajita" pitchFamily="34" charset="0"/>
              </a:rPr>
              <a:t>The temperature of the liquor is about 100 </a:t>
            </a:r>
            <a:r>
              <a:rPr lang="en-IN" sz="3300" dirty="0" err="1">
                <a:latin typeface="Aparajita" pitchFamily="34" charset="0"/>
                <a:cs typeface="Aparajita" pitchFamily="34" charset="0"/>
              </a:rPr>
              <a:t>oC</a:t>
            </a:r>
            <a:r>
              <a:rPr lang="en-IN" sz="3300" dirty="0">
                <a:latin typeface="Aparajita" pitchFamily="34" charset="0"/>
                <a:cs typeface="Aparajita" pitchFamily="34" charset="0"/>
              </a:rPr>
              <a:t> and boiling for 8 hrs. the excess liquor passes slowly over the packed cloth and percolates through the false bottom of the kier.</a:t>
            </a:r>
          </a:p>
          <a:p>
            <a:pPr fontAlgn="base"/>
            <a:r>
              <a:rPr lang="en-IN" sz="3300" dirty="0">
                <a:latin typeface="Aparajita" pitchFamily="34" charset="0"/>
                <a:cs typeface="Aparajita" pitchFamily="34" charset="0"/>
              </a:rPr>
              <a:t>Then this excess liquor is collect at the bottom of the kier and pumped into the auxiliary heater by a centrifugal pump and this cycle is repeat.</a:t>
            </a:r>
          </a:p>
          <a:p>
            <a:pPr fontAlgn="base"/>
            <a:r>
              <a:rPr lang="en-IN" sz="3300" dirty="0">
                <a:latin typeface="Aparajita" pitchFamily="34" charset="0"/>
                <a:cs typeface="Aparajita" pitchFamily="34" charset="0"/>
              </a:rPr>
              <a:t>Below the false bottom the liquor is free from the oxygen of air.</a:t>
            </a:r>
          </a:p>
          <a:p>
            <a:pPr fontAlgn="base"/>
            <a:r>
              <a:rPr lang="en-IN" sz="3300" dirty="0">
                <a:latin typeface="Aparajita" pitchFamily="34" charset="0"/>
                <a:cs typeface="Aparajita" pitchFamily="34" charset="0"/>
              </a:rPr>
              <a:t>After scouring, the fabric is washed with 80 </a:t>
            </a:r>
            <a:r>
              <a:rPr lang="en-IN" sz="3300" dirty="0" err="1">
                <a:latin typeface="Aparajita" pitchFamily="34" charset="0"/>
                <a:cs typeface="Aparajita" pitchFamily="34" charset="0"/>
              </a:rPr>
              <a:t>oC</a:t>
            </a:r>
            <a:r>
              <a:rPr lang="en-IN" sz="3300" dirty="0">
                <a:latin typeface="Aparajita" pitchFamily="34" charset="0"/>
                <a:cs typeface="Aparajita" pitchFamily="34" charset="0"/>
              </a:rPr>
              <a:t> water otherwise impurities on the fabric would not be removed.</a:t>
            </a:r>
          </a:p>
          <a:p>
            <a:pPr fontAlgn="base"/>
            <a:r>
              <a:rPr lang="en-IN" sz="3300" dirty="0">
                <a:latin typeface="Aparajita" pitchFamily="34" charset="0"/>
                <a:cs typeface="Aparajita" pitchFamily="34" charset="0"/>
              </a:rPr>
              <a:t>Then the fabric is neutralizing with 0.1%-0.055 acetic acid. And then cold wash.</a:t>
            </a:r>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Precaution</a:t>
            </a:r>
            <a:endParaRPr lang="en-IN" dirty="0"/>
          </a:p>
        </p:txBody>
      </p:sp>
      <p:sp>
        <p:nvSpPr>
          <p:cNvPr id="3" name="Content Placeholder 2"/>
          <p:cNvSpPr>
            <a:spLocks noGrp="1"/>
          </p:cNvSpPr>
          <p:nvPr>
            <p:ph idx="1"/>
          </p:nvPr>
        </p:nvSpPr>
        <p:spPr/>
        <p:txBody>
          <a:bodyPr>
            <a:normAutofit fontScale="77500" lnSpcReduction="20000"/>
          </a:bodyPr>
          <a:lstStyle/>
          <a:p>
            <a:pPr fontAlgn="base"/>
            <a:r>
              <a:rPr lang="en-IN" sz="3000" dirty="0">
                <a:latin typeface="Aparajita" pitchFamily="34" charset="0"/>
                <a:cs typeface="Aparajita" pitchFamily="34" charset="0"/>
              </a:rPr>
              <a:t>Kier should be clean.</a:t>
            </a:r>
          </a:p>
          <a:p>
            <a:pPr fontAlgn="base"/>
            <a:r>
              <a:rPr lang="en-IN" sz="3000" dirty="0">
                <a:latin typeface="Aparajita" pitchFamily="34" charset="0"/>
                <a:cs typeface="Aparajita" pitchFamily="34" charset="0"/>
              </a:rPr>
              <a:t>Material should be packed evenly.</a:t>
            </a:r>
          </a:p>
          <a:p>
            <a:pPr fontAlgn="base"/>
            <a:r>
              <a:rPr lang="en-IN" sz="3000" dirty="0">
                <a:latin typeface="Aparajita" pitchFamily="34" charset="0"/>
                <a:cs typeface="Aparajita" pitchFamily="34" charset="0"/>
              </a:rPr>
              <a:t>No air pocket should be formed.</a:t>
            </a:r>
          </a:p>
          <a:p>
            <a:pPr fontAlgn="base"/>
            <a:r>
              <a:rPr lang="en-IN" sz="3000" dirty="0">
                <a:latin typeface="Aparajita" pitchFamily="34" charset="0"/>
                <a:cs typeface="Aparajita" pitchFamily="34" charset="0"/>
              </a:rPr>
              <a:t>The fabric should be immersed in liquor completely.</a:t>
            </a:r>
          </a:p>
          <a:p>
            <a:pPr fontAlgn="base"/>
            <a:r>
              <a:rPr lang="en-IN" sz="3000" dirty="0">
                <a:latin typeface="Aparajita" pitchFamily="34" charset="0"/>
                <a:cs typeface="Aparajita" pitchFamily="34" charset="0"/>
              </a:rPr>
              <a:t>After boiling the liquor should be removed in absence of water.</a:t>
            </a:r>
          </a:p>
          <a:p>
            <a:pPr fontAlgn="base"/>
            <a:r>
              <a:rPr lang="en-IN" sz="3000" dirty="0">
                <a:latin typeface="Aparajita" pitchFamily="34" charset="0"/>
                <a:cs typeface="Aparajita" pitchFamily="34" charset="0"/>
              </a:rPr>
              <a:t>Before starting, all the joining parts should be checked.</a:t>
            </a:r>
          </a:p>
          <a:p>
            <a:pPr fontAlgn="base"/>
            <a:r>
              <a:rPr lang="en-IN" sz="3000" dirty="0">
                <a:latin typeface="Aparajita" pitchFamily="34" charset="0"/>
                <a:cs typeface="Aparajita" pitchFamily="34" charset="0"/>
              </a:rPr>
              <a:t>The joint parts should be leak proof.</a:t>
            </a:r>
          </a:p>
          <a:p>
            <a:pPr fontAlgn="base"/>
            <a:r>
              <a:rPr lang="en-IN" sz="3000" dirty="0">
                <a:latin typeface="Aparajita" pitchFamily="34" charset="0"/>
                <a:cs typeface="Aparajita" pitchFamily="34" charset="0"/>
              </a:rPr>
              <a:t>Before scouring, the fabric should be starch free.</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000" b="1" u="sng" dirty="0">
                <a:solidFill>
                  <a:srgbClr val="FF0000"/>
                </a:solidFill>
                <a:latin typeface="AngsanaUPC" pitchFamily="18" charset="-34"/>
                <a:cs typeface="AngsanaUPC" pitchFamily="18" charset="-34"/>
              </a:rPr>
              <a:t>PROCESS SEQUENCE OF WET PROCESSING FOR COTTON GOODS: </a:t>
            </a:r>
          </a:p>
        </p:txBody>
      </p:sp>
      <p:sp>
        <p:nvSpPr>
          <p:cNvPr id="8" name="Content Placeholder 7"/>
          <p:cNvSpPr>
            <a:spLocks noGrp="1"/>
          </p:cNvSpPr>
          <p:nvPr>
            <p:ph idx="1"/>
          </p:nvPr>
        </p:nvSpPr>
        <p:spPr>
          <a:xfrm>
            <a:off x="457200" y="1930400"/>
            <a:ext cx="8258204" cy="4570434"/>
          </a:xfrm>
        </p:spPr>
        <p:txBody>
          <a:bodyPr>
            <a:normAutofit fontScale="25000" lnSpcReduction="20000"/>
          </a:bodyPr>
          <a:lstStyle/>
          <a:p>
            <a:pPr algn="just" fontAlgn="base">
              <a:lnSpc>
                <a:spcPct val="160000"/>
              </a:lnSpc>
              <a:buNone/>
            </a:pPr>
            <a:r>
              <a:rPr lang="en-IN" sz="3600" dirty="0">
                <a:latin typeface="AngsanaUPC" pitchFamily="18" charset="-34"/>
                <a:cs typeface="AngsanaUPC" pitchFamily="18" charset="-34"/>
              </a:rPr>
              <a:t>     </a:t>
            </a:r>
            <a:r>
              <a:rPr lang="en-IN" sz="12800" dirty="0">
                <a:latin typeface="AngsanaUPC" pitchFamily="18" charset="-34"/>
                <a:cs typeface="AngsanaUPC" pitchFamily="18" charset="-34"/>
              </a:rPr>
              <a:t>Grey cloth → Stitching and sewing → Shearing and </a:t>
            </a:r>
            <a:r>
              <a:rPr lang="en-IN" sz="12800" dirty="0" err="1">
                <a:latin typeface="AngsanaUPC" pitchFamily="18" charset="-34"/>
                <a:cs typeface="AngsanaUPC" pitchFamily="18" charset="-34"/>
              </a:rPr>
              <a:t>seropping</a:t>
            </a:r>
            <a:r>
              <a:rPr lang="en-IN" sz="12800" dirty="0">
                <a:latin typeface="AngsanaUPC" pitchFamily="18" charset="-34"/>
                <a:cs typeface="AngsanaUPC" pitchFamily="18" charset="-34"/>
              </a:rPr>
              <a:t> → Brushing  → Singeing  → </a:t>
            </a:r>
            <a:r>
              <a:rPr lang="en-IN" sz="12800" dirty="0" err="1">
                <a:latin typeface="AngsanaUPC" pitchFamily="18" charset="-34"/>
                <a:cs typeface="AngsanaUPC" pitchFamily="18" charset="-34"/>
              </a:rPr>
              <a:t>Desizing</a:t>
            </a:r>
            <a:r>
              <a:rPr lang="en-IN" sz="12800" dirty="0">
                <a:latin typeface="AngsanaUPC" pitchFamily="18" charset="-34"/>
                <a:cs typeface="AngsanaUPC" pitchFamily="18" charset="-34"/>
              </a:rPr>
              <a:t>  → Scouring →   Bleaching  → Washing →  Drying  → Mercerizing →  Dyeing → After treatment → Printing →   Fixing or curing  → After treatment →   Finishing →   Inspection Packing  → Baling </a:t>
            </a:r>
          </a:p>
          <a:p>
            <a:pPr fontAlgn="base">
              <a:lnSpc>
                <a:spcPct val="160000"/>
              </a:lnSpc>
              <a:buNone/>
            </a:pPr>
            <a:endParaRPr lang="en-IN" sz="5500" dirty="0"/>
          </a:p>
          <a:p>
            <a:pPr fontAlgn="base">
              <a:lnSpc>
                <a:spcPct val="160000"/>
              </a:lnSpc>
              <a:buNone/>
            </a:pPr>
            <a:endParaRPr lang="en-IN" sz="5500" dirty="0"/>
          </a:p>
          <a:p>
            <a:pPr fontAlgn="base">
              <a:lnSpc>
                <a:spcPct val="160000"/>
              </a:lnSpc>
              <a:buNone/>
            </a:pPr>
            <a:endParaRPr lang="en-IN" sz="5500" dirty="0"/>
          </a:p>
          <a:p>
            <a:pPr fontAlgn="base">
              <a:lnSpc>
                <a:spcPct val="160000"/>
              </a:lnSpc>
              <a:buNone/>
            </a:pPr>
            <a:endParaRPr lang="en-IN" sz="5500" dirty="0"/>
          </a:p>
          <a:p>
            <a:pPr fontAlgn="base">
              <a:lnSpc>
                <a:spcPct val="160000"/>
              </a:lnSpc>
              <a:buNone/>
            </a:pPr>
            <a:endParaRPr lang="en-IN" sz="5500" dirty="0">
              <a:latin typeface="AngsanaUPC" pitchFamily="18" charset="-34"/>
              <a:cs typeface="AngsanaUPC" pitchFamily="18" charset="-34"/>
            </a:endParaRPr>
          </a:p>
          <a:p>
            <a:pPr fontAlgn="base">
              <a:buNone/>
            </a:pPr>
            <a:endParaRPr lang="en-IN" sz="5500" dirty="0"/>
          </a:p>
          <a:p>
            <a:pPr fontAlgn="base"/>
            <a:endParaRPr lang="en-IN" sz="5500" dirty="0"/>
          </a:p>
          <a:p>
            <a:pPr>
              <a:buNone/>
            </a:pPr>
            <a:br>
              <a:rPr lang="en-IN" dirty="0"/>
            </a:br>
            <a:endParaRPr lang="en-IN" dirty="0">
              <a:latin typeface="AngsanaUPC" pitchFamily="18" charset="-34"/>
              <a:cs typeface="AngsanaUPC" pitchFamily="18" charset="-34"/>
            </a:endParaRPr>
          </a:p>
          <a:p>
            <a:pPr fontAlgn="base">
              <a:buNone/>
            </a:pPr>
            <a:endParaRPr lang="en-IN" dirty="0"/>
          </a:p>
          <a:p>
            <a:pPr fontAlgn="base">
              <a:buNone/>
            </a:pPr>
            <a:endParaRPr lang="en-IN" dirty="0"/>
          </a:p>
          <a:p>
            <a:pPr fontAlgn="base">
              <a:buNone/>
            </a:pPr>
            <a:endParaRPr lang="en-IN" dirty="0"/>
          </a:p>
          <a:p>
            <a:pPr fontAlgn="base">
              <a:buNone/>
            </a:pPr>
            <a:r>
              <a:rPr lang="en-IN" dirty="0"/>
              <a:t> </a:t>
            </a:r>
          </a:p>
          <a:p>
            <a:pPr fontAlgn="base">
              <a:buNone/>
            </a:pPr>
            <a:r>
              <a:rPr lang="en-IN" dirty="0"/>
              <a:t> </a:t>
            </a:r>
          </a:p>
          <a:p>
            <a:pPr fontAlgn="base"/>
            <a:endParaRPr lang="en-IN" dirty="0"/>
          </a:p>
          <a:p>
            <a:pPr fontAlgn="base">
              <a:buNone/>
            </a:pPr>
            <a:endParaRPr lang="en-IN" dirty="0"/>
          </a:p>
          <a:p>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6347048" cy="5697559"/>
          </a:xfrm>
        </p:spPr>
        <p:txBody>
          <a:bodyPr/>
          <a:lstStyle/>
          <a:p>
            <a:pPr fontAlgn="base">
              <a:buNone/>
            </a:pPr>
            <a:r>
              <a:rPr lang="en-IN" sz="2800" b="1" dirty="0">
                <a:latin typeface="Aparajita" pitchFamily="34" charset="0"/>
                <a:cs typeface="Aparajita" pitchFamily="34" charset="0"/>
              </a:rPr>
              <a:t>Advantages of kier boiling process:</a:t>
            </a:r>
          </a:p>
          <a:p>
            <a:pPr fontAlgn="base"/>
            <a:r>
              <a:rPr lang="en-IN" sz="2800" dirty="0">
                <a:latin typeface="Aparajita" pitchFamily="34" charset="0"/>
                <a:cs typeface="Aparajita" pitchFamily="34" charset="0"/>
              </a:rPr>
              <a:t>Material scoured well.</a:t>
            </a:r>
          </a:p>
          <a:p>
            <a:pPr fontAlgn="base"/>
            <a:r>
              <a:rPr lang="en-IN" sz="2800" dirty="0">
                <a:latin typeface="Aparajita" pitchFamily="34" charset="0"/>
                <a:cs typeface="Aparajita" pitchFamily="34" charset="0"/>
              </a:rPr>
              <a:t>Remove most of the natural </a:t>
            </a:r>
            <a:r>
              <a:rPr lang="en-IN" sz="2800" dirty="0" err="1">
                <a:latin typeface="Aparajita" pitchFamily="34" charset="0"/>
                <a:cs typeface="Aparajita" pitchFamily="34" charset="0"/>
              </a:rPr>
              <a:t>color</a:t>
            </a:r>
            <a:r>
              <a:rPr lang="en-IN" sz="2800" dirty="0">
                <a:latin typeface="Aparajita" pitchFamily="34" charset="0"/>
                <a:cs typeface="Aparajita" pitchFamily="34" charset="0"/>
              </a:rPr>
              <a:t> and another adventitious.</a:t>
            </a:r>
          </a:p>
          <a:p>
            <a:pPr fontAlgn="base">
              <a:buNone/>
            </a:pPr>
            <a:r>
              <a:rPr lang="en-IN" sz="2800" b="1" dirty="0">
                <a:latin typeface="Aparajita" pitchFamily="34" charset="0"/>
                <a:cs typeface="Aparajita" pitchFamily="34" charset="0"/>
              </a:rPr>
              <a:t>Disadvantages of kier boiling process:</a:t>
            </a:r>
          </a:p>
          <a:p>
            <a:pPr fontAlgn="base"/>
            <a:r>
              <a:rPr lang="en-IN" sz="2800" dirty="0">
                <a:latin typeface="Aparajita" pitchFamily="34" charset="0"/>
                <a:cs typeface="Aparajita" pitchFamily="34" charset="0"/>
              </a:rPr>
              <a:t>Failure of pressure gauge, boiler may </a:t>
            </a:r>
            <a:r>
              <a:rPr lang="en-IN" sz="2800" dirty="0" err="1">
                <a:latin typeface="Aparajita" pitchFamily="34" charset="0"/>
                <a:cs typeface="Aparajita" pitchFamily="34" charset="0"/>
              </a:rPr>
              <a:t>brust</a:t>
            </a:r>
            <a:r>
              <a:rPr lang="en-IN" sz="2800" dirty="0">
                <a:latin typeface="Aparajita" pitchFamily="34" charset="0"/>
                <a:cs typeface="Aparajita" pitchFamily="34" charset="0"/>
              </a:rPr>
              <a:t>.</a:t>
            </a:r>
          </a:p>
          <a:p>
            <a:pPr>
              <a:buNone/>
            </a:pP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J Box/ Continuous Process</a:t>
            </a:r>
          </a:p>
        </p:txBody>
      </p:sp>
      <p:sp>
        <p:nvSpPr>
          <p:cNvPr id="3" name="Content Placeholder 2"/>
          <p:cNvSpPr>
            <a:spLocks noGrp="1"/>
          </p:cNvSpPr>
          <p:nvPr>
            <p:ph idx="1"/>
          </p:nvPr>
        </p:nvSpPr>
        <p:spPr>
          <a:xfrm>
            <a:off x="457200" y="1600200"/>
            <a:ext cx="8229600" cy="4972072"/>
          </a:xfrm>
        </p:spPr>
        <p:txBody>
          <a:bodyPr>
            <a:normAutofit/>
          </a:bodyPr>
          <a:lstStyle/>
          <a:p>
            <a:pPr algn="just"/>
            <a:r>
              <a:rPr lang="en-IN" sz="2800" b="1" dirty="0">
                <a:latin typeface="Aparajita" pitchFamily="34" charset="0"/>
                <a:cs typeface="Aparajita" pitchFamily="34" charset="0"/>
              </a:rPr>
              <a:t>Scouring in J box </a:t>
            </a:r>
          </a:p>
          <a:p>
            <a:pPr algn="just">
              <a:buNone/>
            </a:pPr>
            <a:r>
              <a:rPr lang="en-IN" sz="2800" dirty="0">
                <a:latin typeface="Aparajita" pitchFamily="34" charset="0"/>
                <a:cs typeface="Aparajita" pitchFamily="34" charset="0"/>
              </a:rPr>
              <a:t>    in continuous process J box is used for cotton scouring. It looks like English letter J so it is called J box. In J box cotton is scoured open width and rope form.</a:t>
            </a:r>
          </a:p>
          <a:p>
            <a:pPr algn="just"/>
            <a:r>
              <a:rPr lang="en-IN" sz="2800" b="1" dirty="0">
                <a:latin typeface="Aparajita" pitchFamily="34" charset="0"/>
                <a:cs typeface="Aparajita" pitchFamily="34" charset="0"/>
              </a:rPr>
              <a:t>General recipe of scouring in J Box </a:t>
            </a:r>
          </a:p>
          <a:p>
            <a:pPr algn="just">
              <a:buFont typeface="Wingdings" pitchFamily="2" charset="2"/>
              <a:buChar char="v"/>
            </a:pPr>
            <a:r>
              <a:rPr lang="en-IN" sz="2800" dirty="0">
                <a:latin typeface="Aparajita" pitchFamily="34" charset="0"/>
                <a:cs typeface="Aparajita" pitchFamily="34" charset="0"/>
              </a:rPr>
              <a:t>Alkali – 4 to 6 g/l</a:t>
            </a:r>
          </a:p>
          <a:p>
            <a:pPr algn="just">
              <a:buFont typeface="Wingdings" pitchFamily="2" charset="2"/>
              <a:buChar char="v"/>
            </a:pPr>
            <a:r>
              <a:rPr lang="en-IN" sz="2800" dirty="0">
                <a:latin typeface="Aparajita" pitchFamily="34" charset="0"/>
                <a:cs typeface="Aparajita" pitchFamily="34" charset="0"/>
              </a:rPr>
              <a:t>Wetting agent – 4 to 5 g/l </a:t>
            </a:r>
          </a:p>
          <a:p>
            <a:pPr algn="just">
              <a:buFont typeface="Wingdings" pitchFamily="2" charset="2"/>
              <a:buChar char="v"/>
            </a:pPr>
            <a:r>
              <a:rPr lang="en-IN" sz="2800" dirty="0">
                <a:latin typeface="Aparajita" pitchFamily="34" charset="0"/>
                <a:cs typeface="Aparajita" pitchFamily="34" charset="0"/>
              </a:rPr>
              <a:t>Sequestering agent – 3 to 4 g/l </a:t>
            </a:r>
          </a:p>
          <a:p>
            <a:pPr algn="just">
              <a:buFont typeface="Wingdings" pitchFamily="2" charset="2"/>
              <a:buChar char="v"/>
            </a:pPr>
            <a:r>
              <a:rPr lang="en-IN" sz="2800" dirty="0">
                <a:latin typeface="Aparajita" pitchFamily="34" charset="0"/>
                <a:cs typeface="Aparajita" pitchFamily="34" charset="0"/>
              </a:rPr>
              <a:t>Detergent – 1 to 2 g/l </a:t>
            </a:r>
          </a:p>
          <a:p>
            <a:pPr algn="just">
              <a:buNone/>
            </a:pPr>
            <a:endParaRPr lang="en-IN" sz="2800" dirty="0">
              <a:latin typeface="Aparajita" pitchFamily="34" charset="0"/>
              <a:cs typeface="Aparajita"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normAutofit/>
          </a:bodyPr>
          <a:lstStyle/>
          <a:p>
            <a:pPr>
              <a:buFont typeface="Wingdings" pitchFamily="2" charset="2"/>
              <a:buChar char="v"/>
            </a:pPr>
            <a:r>
              <a:rPr lang="en-IN" sz="2800" dirty="0">
                <a:latin typeface="Aparajita" pitchFamily="34" charset="0"/>
                <a:cs typeface="Aparajita" pitchFamily="34" charset="0"/>
              </a:rPr>
              <a:t>M:L – 1:3 </a:t>
            </a:r>
          </a:p>
          <a:p>
            <a:pPr>
              <a:buFont typeface="Wingdings" pitchFamily="2" charset="2"/>
              <a:buChar char="v"/>
            </a:pPr>
            <a:r>
              <a:rPr lang="en-IN" sz="2800" dirty="0">
                <a:latin typeface="Aparajita" pitchFamily="34" charset="0"/>
                <a:cs typeface="Aparajita" pitchFamily="34" charset="0"/>
              </a:rPr>
              <a:t>Impregnation temperature – 70 to 800°C</a:t>
            </a:r>
          </a:p>
          <a:p>
            <a:pPr>
              <a:buFont typeface="Wingdings" pitchFamily="2" charset="2"/>
              <a:buChar char="v"/>
            </a:pPr>
            <a:r>
              <a:rPr lang="en-IN" sz="2800" dirty="0">
                <a:latin typeface="Aparajita" pitchFamily="34" charset="0"/>
                <a:cs typeface="Aparajita" pitchFamily="34" charset="0"/>
              </a:rPr>
              <a:t>Impregnation time : 40 to 90 second </a:t>
            </a:r>
          </a:p>
          <a:p>
            <a:pPr>
              <a:buFont typeface="Wingdings" pitchFamily="2" charset="2"/>
              <a:buChar char="v"/>
            </a:pPr>
            <a:r>
              <a:rPr lang="en-IN" sz="2800" dirty="0">
                <a:latin typeface="Aparajita" pitchFamily="34" charset="0"/>
                <a:cs typeface="Aparajita" pitchFamily="34" charset="0"/>
              </a:rPr>
              <a:t>Pick up : 90 to 100%</a:t>
            </a:r>
          </a:p>
          <a:p>
            <a:pPr>
              <a:buFont typeface="Wingdings" pitchFamily="2" charset="2"/>
              <a:buChar char="v"/>
            </a:pPr>
            <a:r>
              <a:rPr lang="en-IN" sz="2800" dirty="0">
                <a:latin typeface="Aparajita" pitchFamily="34" charset="0"/>
                <a:cs typeface="Aparajita" pitchFamily="34" charset="0"/>
              </a:rPr>
              <a:t>Storing time in J box : 1 to 2 hours </a:t>
            </a:r>
          </a:p>
          <a:p>
            <a:pPr>
              <a:buFont typeface="Wingdings" pitchFamily="2" charset="2"/>
              <a:buChar char="v"/>
            </a:pPr>
            <a:r>
              <a:rPr lang="en-IN" sz="2800" dirty="0">
                <a:latin typeface="Aparajita" pitchFamily="34" charset="0"/>
                <a:cs typeface="Aparajita" pitchFamily="34" charset="0"/>
              </a:rPr>
              <a:t>Temperature in J box : 98 to 102°C</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Description and Working Principle </a:t>
            </a:r>
          </a:p>
        </p:txBody>
      </p:sp>
      <p:sp>
        <p:nvSpPr>
          <p:cNvPr id="3" name="Content Placeholder 2"/>
          <p:cNvSpPr>
            <a:spLocks noGrp="1"/>
          </p:cNvSpPr>
          <p:nvPr>
            <p:ph idx="1"/>
          </p:nvPr>
        </p:nvSpPr>
        <p:spPr/>
        <p:txBody>
          <a:bodyPr>
            <a:normAutofit/>
          </a:bodyPr>
          <a:lstStyle/>
          <a:p>
            <a:pPr>
              <a:buNone/>
            </a:pPr>
            <a:r>
              <a:rPr lang="en-IN" sz="2400" dirty="0">
                <a:latin typeface="Aparajita" pitchFamily="34" charset="0"/>
                <a:cs typeface="Aparajita" pitchFamily="34" charset="0"/>
              </a:rPr>
              <a:t>The scouring process in J Box can be divided into four units. They are </a:t>
            </a:r>
          </a:p>
          <a:p>
            <a:pPr>
              <a:buFont typeface="Wingdings" pitchFamily="2" charset="2"/>
              <a:buChar char="Ø"/>
            </a:pPr>
            <a:r>
              <a:rPr lang="en-IN" sz="2400" dirty="0">
                <a:latin typeface="Aparajita" pitchFamily="34" charset="0"/>
                <a:cs typeface="Aparajita" pitchFamily="34" charset="0"/>
              </a:rPr>
              <a:t> Impregnation box </a:t>
            </a:r>
          </a:p>
          <a:p>
            <a:pPr>
              <a:buFont typeface="Wingdings" pitchFamily="2" charset="2"/>
              <a:buChar char="Ø"/>
            </a:pPr>
            <a:r>
              <a:rPr lang="en-IN" sz="2400" dirty="0">
                <a:latin typeface="Aparajita" pitchFamily="34" charset="0"/>
                <a:cs typeface="Aparajita" pitchFamily="34" charset="0"/>
              </a:rPr>
              <a:t>Pre – heater </a:t>
            </a:r>
          </a:p>
          <a:p>
            <a:pPr>
              <a:buFont typeface="Wingdings" pitchFamily="2" charset="2"/>
              <a:buChar char="Ø"/>
            </a:pPr>
            <a:r>
              <a:rPr lang="en-IN" sz="2400" dirty="0">
                <a:latin typeface="Aparajita" pitchFamily="34" charset="0"/>
                <a:cs typeface="Aparajita" pitchFamily="34" charset="0"/>
              </a:rPr>
              <a:t>J box </a:t>
            </a:r>
          </a:p>
          <a:p>
            <a:pPr>
              <a:buFont typeface="Wingdings" pitchFamily="2" charset="2"/>
              <a:buChar char="Ø"/>
            </a:pPr>
            <a:r>
              <a:rPr lang="en-IN" sz="2400" dirty="0">
                <a:latin typeface="Aparajita" pitchFamily="34" charset="0"/>
                <a:cs typeface="Aparajita" pitchFamily="34" charset="0"/>
              </a:rPr>
              <a:t>Washing unit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lstStyle/>
          <a:p>
            <a:pPr marL="514350" indent="-514350" algn="just">
              <a:lnSpc>
                <a:spcPct val="150000"/>
              </a:lnSpc>
              <a:buFont typeface="+mj-lt"/>
              <a:buAutoNum type="alphaLcParenR"/>
            </a:pPr>
            <a:r>
              <a:rPr lang="en-IN" sz="2800" b="1" u="sng" dirty="0">
                <a:latin typeface="Aparajita" pitchFamily="34" charset="0"/>
                <a:cs typeface="Aparajita" pitchFamily="34" charset="0"/>
              </a:rPr>
              <a:t>Impregnation box </a:t>
            </a:r>
          </a:p>
          <a:p>
            <a:pPr marL="514350" indent="-514350" algn="just">
              <a:lnSpc>
                <a:spcPct val="150000"/>
              </a:lnSpc>
            </a:pPr>
            <a:r>
              <a:rPr lang="en-IN" sz="2800" dirty="0">
                <a:latin typeface="Aparajita" pitchFamily="34" charset="0"/>
                <a:cs typeface="Aparajita" pitchFamily="34" charset="0"/>
              </a:rPr>
              <a:t>fabric is passed into impregnation box in open width form and through the guide rollers and padded by caustic soda and wetting agent. </a:t>
            </a:r>
          </a:p>
          <a:p>
            <a:pPr marL="514350" indent="-514350" algn="just">
              <a:lnSpc>
                <a:spcPct val="150000"/>
              </a:lnSpc>
            </a:pPr>
            <a:r>
              <a:rPr lang="en-IN" sz="2800" dirty="0">
                <a:latin typeface="Aparajita" pitchFamily="34" charset="0"/>
                <a:cs typeface="Aparajita" pitchFamily="34" charset="0"/>
              </a:rPr>
              <a:t>Temperature fro impregnation should e maintained at 70 to 800°C for about 40 to 90 seconds.</a:t>
            </a:r>
          </a:p>
          <a:p>
            <a:pPr marL="514350" indent="-514350" algn="just">
              <a:lnSpc>
                <a:spcPct val="150000"/>
              </a:lnSpc>
            </a:pPr>
            <a:r>
              <a:rPr lang="en-IN" sz="2800" dirty="0">
                <a:latin typeface="Aparajita" pitchFamily="34" charset="0"/>
                <a:cs typeface="Aparajita" pitchFamily="34" charset="0"/>
              </a:rPr>
              <a:t>Then the fabric is squeezed and passed onto the next unit. </a:t>
            </a:r>
          </a:p>
          <a:p>
            <a:pPr marL="514350" indent="-514350">
              <a:buNone/>
            </a:pPr>
            <a:endParaRPr lang="en-IN" u="sng"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a:buNone/>
            </a:pPr>
            <a:r>
              <a:rPr lang="en-IN" sz="2800" b="1" u="sng" dirty="0">
                <a:latin typeface="Aparajita" pitchFamily="34" charset="0"/>
                <a:cs typeface="Aparajita" pitchFamily="34" charset="0"/>
              </a:rPr>
              <a:t>b) Pre-heater </a:t>
            </a:r>
          </a:p>
          <a:p>
            <a:r>
              <a:rPr lang="en-IN" sz="2800" dirty="0">
                <a:latin typeface="Aparajita" pitchFamily="34" charset="0"/>
                <a:cs typeface="Aparajita" pitchFamily="34" charset="0"/>
              </a:rPr>
              <a:t>In this unit the material is passed to the thermostatic controlling system at temperature of about 90 to 100°C fro about 30 seconds. </a:t>
            </a:r>
          </a:p>
          <a:p>
            <a:r>
              <a:rPr lang="en-IN" sz="2800" dirty="0">
                <a:latin typeface="Aparajita" pitchFamily="34" charset="0"/>
                <a:cs typeface="Aparajita" pitchFamily="34" charset="0"/>
              </a:rPr>
              <a:t>Then the material is passed to the J Box </a:t>
            </a:r>
          </a:p>
          <a:p>
            <a:pPr>
              <a:buNone/>
            </a:pPr>
            <a:endParaRPr lang="en-IN" sz="2800" dirty="0">
              <a:latin typeface="Aparajita" pitchFamily="34" charset="0"/>
              <a:cs typeface="Aparajita" pitchFamily="34" charset="0"/>
            </a:endParaRPr>
          </a:p>
          <a:p>
            <a:pPr>
              <a:buNone/>
            </a:pPr>
            <a:r>
              <a:rPr lang="en-IN" sz="2800" b="1" u="sng" dirty="0">
                <a:latin typeface="Aparajita" pitchFamily="34" charset="0"/>
                <a:cs typeface="Aparajita" pitchFamily="34" charset="0"/>
              </a:rPr>
              <a:t>c) J box </a:t>
            </a:r>
          </a:p>
          <a:p>
            <a:r>
              <a:rPr lang="en-IN" sz="2800" dirty="0">
                <a:latin typeface="Aparajita" pitchFamily="34" charset="0"/>
                <a:cs typeface="Aparajita" pitchFamily="34" charset="0"/>
              </a:rPr>
              <a:t>In J box, fabric is stored in this solution of  </a:t>
            </a:r>
            <a:r>
              <a:rPr lang="en-IN" sz="2800" dirty="0" err="1">
                <a:latin typeface="Aparajita" pitchFamily="34" charset="0"/>
                <a:cs typeface="Aparajita" pitchFamily="34" charset="0"/>
              </a:rPr>
              <a:t>NaOH</a:t>
            </a:r>
            <a:r>
              <a:rPr lang="en-IN" sz="2800" dirty="0">
                <a:latin typeface="Aparajita" pitchFamily="34" charset="0"/>
                <a:cs typeface="Aparajita" pitchFamily="34" charset="0"/>
              </a:rPr>
              <a:t> for about 30 minutes at a temperature of 100</a:t>
            </a:r>
            <a:r>
              <a:rPr lang="en-IN" sz="2800" dirty="0">
                <a:latin typeface="Arial"/>
                <a:cs typeface="Arial"/>
              </a:rPr>
              <a:t>°</a:t>
            </a:r>
            <a:r>
              <a:rPr lang="en-IN" sz="2800" dirty="0">
                <a:latin typeface="Aparajita" pitchFamily="34" charset="0"/>
                <a:cs typeface="Aparajita" pitchFamily="34" charset="0"/>
              </a:rPr>
              <a:t>C. </a:t>
            </a:r>
          </a:p>
          <a:p>
            <a:r>
              <a:rPr lang="en-IN" sz="2800" dirty="0">
                <a:latin typeface="Aparajita" pitchFamily="34" charset="0"/>
                <a:cs typeface="Aparajita" pitchFamily="34" charset="0"/>
              </a:rPr>
              <a:t>The capacity of normal J box is about 12000 to 15000 pounds. </a:t>
            </a:r>
          </a:p>
          <a:p>
            <a:r>
              <a:rPr lang="en-IN" sz="2800" dirty="0">
                <a:latin typeface="Aparajita" pitchFamily="34" charset="0"/>
                <a:cs typeface="Aparajita" pitchFamily="34" charset="0"/>
              </a:rPr>
              <a:t>The material from the J box is passed to the washing unit passing through squeeze roller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lnSpcReduction="10000"/>
          </a:bodyPr>
          <a:lstStyle/>
          <a:p>
            <a:pPr algn="just">
              <a:buNone/>
            </a:pPr>
            <a:r>
              <a:rPr lang="en-IN" sz="2800" b="1" u="sng" dirty="0">
                <a:latin typeface="Aparajita" pitchFamily="34" charset="0"/>
                <a:cs typeface="Aparajita" pitchFamily="34" charset="0"/>
              </a:rPr>
              <a:t>d) Washing unit</a:t>
            </a:r>
            <a:r>
              <a:rPr lang="en-IN" sz="2800" dirty="0">
                <a:latin typeface="Aparajita" pitchFamily="34" charset="0"/>
                <a:cs typeface="Aparajita" pitchFamily="34" charset="0"/>
              </a:rPr>
              <a:t> </a:t>
            </a:r>
          </a:p>
          <a:p>
            <a:pPr algn="just"/>
            <a:r>
              <a:rPr lang="en-IN" sz="2800" dirty="0">
                <a:latin typeface="Aparajita" pitchFamily="34" charset="0"/>
                <a:cs typeface="Aparajita" pitchFamily="34" charset="0"/>
              </a:rPr>
              <a:t>The water soluble impurities or products that were left on the material are removed by washing. </a:t>
            </a:r>
          </a:p>
          <a:p>
            <a:pPr algn="just"/>
            <a:r>
              <a:rPr lang="en-IN" sz="2800" dirty="0">
                <a:latin typeface="Aparajita" pitchFamily="34" charset="0"/>
                <a:cs typeface="Aparajita" pitchFamily="34" charset="0"/>
              </a:rPr>
              <a:t>First of all the material are washed in hot water at temperature above 800°C, then it is cold washed and finally dried. </a:t>
            </a:r>
          </a:p>
          <a:p>
            <a:pPr>
              <a:buNone/>
            </a:pPr>
            <a:r>
              <a:rPr lang="en-IN" sz="2800" b="1" u="sng" dirty="0">
                <a:latin typeface="Aparajita" pitchFamily="34" charset="0"/>
                <a:cs typeface="Aparajita" pitchFamily="34" charset="0"/>
              </a:rPr>
              <a:t>Advantage </a:t>
            </a:r>
          </a:p>
          <a:p>
            <a:r>
              <a:rPr lang="en-IN" sz="2800" dirty="0">
                <a:latin typeface="Aparajita" pitchFamily="34" charset="0"/>
                <a:cs typeface="Aparajita" pitchFamily="34" charset="0"/>
              </a:rPr>
              <a:t>The process is a continuous process. So consumes less time.</a:t>
            </a:r>
          </a:p>
          <a:p>
            <a:r>
              <a:rPr lang="en-IN" sz="2800" dirty="0">
                <a:latin typeface="Aparajita" pitchFamily="34" charset="0"/>
                <a:cs typeface="Aparajita" pitchFamily="34" charset="0"/>
              </a:rPr>
              <a:t>The process is economical </a:t>
            </a:r>
          </a:p>
          <a:p>
            <a:r>
              <a:rPr lang="en-IN" sz="2800" dirty="0">
                <a:latin typeface="Aparajita" pitchFamily="34" charset="0"/>
                <a:cs typeface="Aparajita" pitchFamily="34" charset="0"/>
              </a:rPr>
              <a:t>Scouring, </a:t>
            </a:r>
            <a:r>
              <a:rPr lang="en-IN" sz="2800" dirty="0" err="1">
                <a:latin typeface="Aparajita" pitchFamily="34" charset="0"/>
                <a:cs typeface="Aparajita" pitchFamily="34" charset="0"/>
              </a:rPr>
              <a:t>desizing</a:t>
            </a:r>
            <a:r>
              <a:rPr lang="en-IN" sz="2800" dirty="0">
                <a:latin typeface="Aparajita" pitchFamily="34" charset="0"/>
                <a:cs typeface="Aparajita" pitchFamily="34" charset="0"/>
              </a:rPr>
              <a:t> and bleaching are performed at same time.  </a:t>
            </a:r>
          </a:p>
          <a:p>
            <a:pPr>
              <a:buNone/>
            </a:pPr>
            <a:r>
              <a:rPr lang="en-IN" sz="2800" b="1" u="sng" dirty="0">
                <a:latin typeface="Aparajita" pitchFamily="34" charset="0"/>
                <a:cs typeface="Aparajita" pitchFamily="34" charset="0"/>
              </a:rPr>
              <a:t>Disadvantage</a:t>
            </a:r>
          </a:p>
          <a:p>
            <a:r>
              <a:rPr lang="en-IN" sz="2800" dirty="0">
                <a:latin typeface="Aparajita" pitchFamily="34" charset="0"/>
                <a:cs typeface="Aparajita" pitchFamily="34" charset="0"/>
              </a:rPr>
              <a:t>The result of scouring is not good as compared with kier boiler.</a:t>
            </a:r>
          </a:p>
          <a:p>
            <a:r>
              <a:rPr lang="en-IN" sz="2800" dirty="0">
                <a:latin typeface="Aparajita" pitchFamily="34" charset="0"/>
                <a:cs typeface="Aparajita" pitchFamily="34" charset="0"/>
              </a:rPr>
              <a:t>The process is not hydrophilic as kier boiler.</a:t>
            </a:r>
          </a:p>
          <a:p>
            <a:r>
              <a:rPr lang="en-IN" sz="2800" dirty="0">
                <a:latin typeface="Aparajita" pitchFamily="34" charset="0"/>
                <a:cs typeface="Aparajita" pitchFamily="34" charset="0"/>
              </a:rPr>
              <a:t>Huge damage may occur due to power failure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itha\Desktop\BT\cotton\j bx.jpg"/>
          <p:cNvPicPr>
            <a:picLocks noGrp="1" noChangeAspect="1" noChangeArrowheads="1"/>
          </p:cNvPicPr>
          <p:nvPr>
            <p:ph idx="1"/>
          </p:nvPr>
        </p:nvPicPr>
        <p:blipFill>
          <a:blip r:embed="rId2"/>
          <a:srcRect/>
          <a:stretch>
            <a:fillRect/>
          </a:stretch>
        </p:blipFill>
        <p:spPr bwMode="auto">
          <a:xfrm>
            <a:off x="857224" y="331220"/>
            <a:ext cx="7718525" cy="579494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Bleaching</a:t>
            </a:r>
          </a:p>
        </p:txBody>
      </p:sp>
      <p:sp>
        <p:nvSpPr>
          <p:cNvPr id="3" name="Content Placeholder 2"/>
          <p:cNvSpPr>
            <a:spLocks noGrp="1"/>
          </p:cNvSpPr>
          <p:nvPr>
            <p:ph idx="1"/>
          </p:nvPr>
        </p:nvSpPr>
        <p:spPr>
          <a:xfrm>
            <a:off x="457200" y="1600200"/>
            <a:ext cx="8229600" cy="4972072"/>
          </a:xfrm>
        </p:spPr>
        <p:txBody>
          <a:bodyPr>
            <a:normAutofit/>
          </a:bodyPr>
          <a:lstStyle/>
          <a:p>
            <a:pPr algn="just">
              <a:lnSpc>
                <a:spcPct val="150000"/>
              </a:lnSpc>
            </a:pPr>
            <a:r>
              <a:rPr lang="en-IN" sz="2800" dirty="0">
                <a:latin typeface="Aparajita" pitchFamily="34" charset="0"/>
                <a:cs typeface="Aparajita" pitchFamily="34" charset="0"/>
              </a:rPr>
              <a:t>Bleaching is an important and essential step in </a:t>
            </a:r>
            <a:r>
              <a:rPr lang="en-IN" sz="2800" dirty="0" err="1">
                <a:latin typeface="Aparajita" pitchFamily="34" charset="0"/>
                <a:cs typeface="Aparajita" pitchFamily="34" charset="0"/>
              </a:rPr>
              <a:t>pretreatment</a:t>
            </a:r>
            <a:r>
              <a:rPr lang="en-IN" sz="2800" dirty="0">
                <a:latin typeface="Aparajita" pitchFamily="34" charset="0"/>
                <a:cs typeface="Aparajita" pitchFamily="34" charset="0"/>
              </a:rPr>
              <a:t> of Textiles.</a:t>
            </a:r>
          </a:p>
          <a:p>
            <a:pPr algn="just">
              <a:lnSpc>
                <a:spcPct val="150000"/>
              </a:lnSpc>
            </a:pPr>
            <a:r>
              <a:rPr lang="en-IN" sz="2800" dirty="0">
                <a:latin typeface="Aparajita" pitchFamily="34" charset="0"/>
                <a:cs typeface="Aparajita" pitchFamily="34" charset="0"/>
              </a:rPr>
              <a:t> It helps 'whiten' the textile material by removing undesired inherent </a:t>
            </a:r>
            <a:r>
              <a:rPr lang="en-IN" sz="2800" dirty="0" err="1">
                <a:latin typeface="Aparajita" pitchFamily="34" charset="0"/>
                <a:cs typeface="Aparajita" pitchFamily="34" charset="0"/>
              </a:rPr>
              <a:t>coloring</a:t>
            </a:r>
            <a:r>
              <a:rPr lang="en-IN" sz="2800" dirty="0">
                <a:latin typeface="Aparajita" pitchFamily="34" charset="0"/>
                <a:cs typeface="Aparajita" pitchFamily="34" charset="0"/>
              </a:rPr>
              <a:t> components.</a:t>
            </a:r>
          </a:p>
          <a:p>
            <a:pPr algn="just">
              <a:lnSpc>
                <a:spcPct val="150000"/>
              </a:lnSpc>
            </a:pPr>
            <a:r>
              <a:rPr lang="en-IN" sz="2800" dirty="0">
                <a:latin typeface="Aparajita" pitchFamily="34" charset="0"/>
                <a:cs typeface="Aparajita" pitchFamily="34" charset="0"/>
              </a:rPr>
              <a:t>Bleaching process can be defined as the destruction of natural colouring matter from the textile materials in order to achieve a clean white end product.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solidFill>
                  <a:srgbClr val="FF0000"/>
                </a:solidFill>
              </a:rPr>
              <a:t>Aim of Bleaching</a:t>
            </a:r>
            <a:endParaRPr lang="en-IN" b="1" dirty="0">
              <a:solidFill>
                <a:srgbClr val="FF0000"/>
              </a:solidFill>
            </a:endParaRPr>
          </a:p>
        </p:txBody>
      </p:sp>
      <p:sp>
        <p:nvSpPr>
          <p:cNvPr id="3" name="Content Placeholder 2"/>
          <p:cNvSpPr>
            <a:spLocks noGrp="1"/>
          </p:cNvSpPr>
          <p:nvPr>
            <p:ph idx="1"/>
          </p:nvPr>
        </p:nvSpPr>
        <p:spPr/>
        <p:txBody>
          <a:bodyPr>
            <a:normAutofit/>
          </a:bodyPr>
          <a:lstStyle/>
          <a:p>
            <a:pPr fontAlgn="base"/>
            <a:r>
              <a:rPr lang="en-IN" sz="2400" dirty="0">
                <a:latin typeface="Aparajita" pitchFamily="34" charset="0"/>
                <a:cs typeface="Aparajita" pitchFamily="34" charset="0"/>
              </a:rPr>
              <a:t>Removal of coloured impurities. </a:t>
            </a:r>
          </a:p>
          <a:p>
            <a:pPr fontAlgn="base"/>
            <a:r>
              <a:rPr lang="en-IN" sz="2400" dirty="0">
                <a:latin typeface="Aparajita" pitchFamily="34" charset="0"/>
                <a:cs typeface="Aparajita" pitchFamily="34" charset="0"/>
              </a:rPr>
              <a:t> Removal of the seed coats. </a:t>
            </a:r>
          </a:p>
          <a:p>
            <a:pPr fontAlgn="base"/>
            <a:r>
              <a:rPr lang="en-IN" sz="2400" dirty="0">
                <a:latin typeface="Aparajita" pitchFamily="34" charset="0"/>
                <a:cs typeface="Aparajita" pitchFamily="34" charset="0"/>
              </a:rPr>
              <a:t> Minimum tendering of fibre. </a:t>
            </a:r>
          </a:p>
          <a:p>
            <a:pPr fontAlgn="base"/>
            <a:r>
              <a:rPr lang="en-IN" sz="2400" dirty="0">
                <a:latin typeface="Aparajita" pitchFamily="34" charset="0"/>
                <a:cs typeface="Aparajita" pitchFamily="34" charset="0"/>
              </a:rPr>
              <a:t>  Increasing the degree of whiteness.</a:t>
            </a:r>
          </a:p>
          <a:p>
            <a:pPr fontAlgn="base"/>
            <a:r>
              <a:rPr lang="en-IN" sz="2400" dirty="0">
                <a:latin typeface="Aparajita" pitchFamily="34" charset="0"/>
                <a:cs typeface="Aparajita" pitchFamily="34" charset="0"/>
              </a:rPr>
              <a:t>To increase dye affinity.</a:t>
            </a:r>
          </a:p>
          <a:p>
            <a:pPr fontAlgn="base"/>
            <a:r>
              <a:rPr lang="en-IN" sz="2400" dirty="0">
                <a:latin typeface="Aparajita" pitchFamily="34" charset="0"/>
                <a:cs typeface="Aparajita" pitchFamily="34" charset="0"/>
              </a:rPr>
              <a:t>To make the fabric suitable for the next subsequent process</a:t>
            </a:r>
            <a:r>
              <a:rPr lang="en-IN" sz="2400" dirty="0"/>
              <a:t>.</a:t>
            </a:r>
            <a:endParaRPr lang="en-IN" sz="2400" dirty="0">
              <a:latin typeface="Aparajita" pitchFamily="34" charset="0"/>
              <a:cs typeface="Aparajit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7571184" cy="5591544"/>
          </a:xfrm>
        </p:spPr>
        <p:txBody>
          <a:bodyPr/>
          <a:lstStyle/>
          <a:p>
            <a:pPr fontAlgn="base">
              <a:buNone/>
            </a:pPr>
            <a:r>
              <a:rPr lang="en-IN" sz="2400" b="1" u="sng" dirty="0">
                <a:latin typeface="AngsanaUPC" pitchFamily="18" charset="-34"/>
                <a:cs typeface="AngsanaUPC" pitchFamily="18" charset="-34"/>
              </a:rPr>
              <a:t>Grey cloth</a:t>
            </a:r>
          </a:p>
          <a:p>
            <a:pPr fontAlgn="base"/>
            <a:r>
              <a:rPr lang="en-IN" sz="2400" dirty="0">
                <a:latin typeface="AngsanaUPC" pitchFamily="18" charset="-34"/>
                <a:cs typeface="AngsanaUPC" pitchFamily="18" charset="-34"/>
              </a:rPr>
              <a:t>The </a:t>
            </a:r>
            <a:r>
              <a:rPr lang="en-IN" sz="2400" dirty="0" err="1">
                <a:latin typeface="AngsanaUPC" pitchFamily="18" charset="-34"/>
                <a:cs typeface="AngsanaUPC" pitchFamily="18" charset="-34"/>
              </a:rPr>
              <a:t>undyed</a:t>
            </a:r>
            <a:r>
              <a:rPr lang="en-IN" sz="2400" dirty="0">
                <a:latin typeface="AngsanaUPC" pitchFamily="18" charset="-34"/>
                <a:cs typeface="AngsanaUPC" pitchFamily="18" charset="-34"/>
              </a:rPr>
              <a:t> and unfinished cloth is called grey cloth.</a:t>
            </a:r>
          </a:p>
          <a:p>
            <a:pPr fontAlgn="base">
              <a:buNone/>
            </a:pPr>
            <a:r>
              <a:rPr lang="en-IN" sz="2400" b="1" u="sng" dirty="0">
                <a:latin typeface="AngsanaUPC" pitchFamily="18" charset="-34"/>
                <a:cs typeface="AngsanaUPC" pitchFamily="18" charset="-34"/>
              </a:rPr>
              <a:t>Stitching and sewing</a:t>
            </a:r>
          </a:p>
          <a:p>
            <a:pPr fontAlgn="base"/>
            <a:r>
              <a:rPr lang="en-IN" sz="2400" dirty="0">
                <a:latin typeface="AngsanaUPC" pitchFamily="18" charset="-34"/>
                <a:cs typeface="AngsanaUPC" pitchFamily="18" charset="-34"/>
              </a:rPr>
              <a:t>It is the process to join up several grey cloths on to wrappers beam to produce a continuous fabric stand for quick wet processing action. Sewing is a process to attach two or more parts of fabric by </a:t>
            </a:r>
            <a:r>
              <a:rPr lang="en-IN" sz="2400" b="1" dirty="0">
                <a:latin typeface="AngsanaUPC" pitchFamily="18" charset="-34"/>
                <a:cs typeface="AngsanaUPC" pitchFamily="18" charset="-34"/>
                <a:hlinkClick r:id="rId2"/>
              </a:rPr>
              <a:t>needle</a:t>
            </a:r>
            <a:r>
              <a:rPr lang="en-IN" sz="2400" dirty="0">
                <a:latin typeface="AngsanaUPC" pitchFamily="18" charset="-34"/>
                <a:cs typeface="AngsanaUPC" pitchFamily="18" charset="-34"/>
              </a:rPr>
              <a:t> and threads.</a:t>
            </a:r>
          </a:p>
          <a:p>
            <a:pPr fontAlgn="base">
              <a:buNone/>
            </a:pPr>
            <a:r>
              <a:rPr lang="en-IN" sz="2400" b="1" u="sng" dirty="0">
                <a:latin typeface="AngsanaUPC" pitchFamily="18" charset="-34"/>
                <a:cs typeface="AngsanaUPC" pitchFamily="18" charset="-34"/>
              </a:rPr>
              <a:t>Shearing and </a:t>
            </a:r>
            <a:r>
              <a:rPr lang="en-IN" sz="2400" b="1" u="sng" dirty="0" err="1">
                <a:latin typeface="AngsanaUPC" pitchFamily="18" charset="-34"/>
                <a:cs typeface="AngsanaUPC" pitchFamily="18" charset="-34"/>
              </a:rPr>
              <a:t>seropping</a:t>
            </a:r>
            <a:endParaRPr lang="en-IN" sz="2400" b="1" u="sng" dirty="0">
              <a:latin typeface="AngsanaUPC" pitchFamily="18" charset="-34"/>
              <a:cs typeface="AngsanaUPC" pitchFamily="18" charset="-34"/>
            </a:endParaRPr>
          </a:p>
          <a:p>
            <a:pPr fontAlgn="base"/>
            <a:r>
              <a:rPr lang="en-IN" sz="2400" dirty="0">
                <a:latin typeface="AngsanaUPC" pitchFamily="18" charset="-34"/>
                <a:cs typeface="AngsanaUPC" pitchFamily="18" charset="-34"/>
              </a:rPr>
              <a:t>The process to cut out extra </a:t>
            </a:r>
            <a:r>
              <a:rPr lang="en-IN" sz="2400" b="1" dirty="0">
                <a:latin typeface="AngsanaUPC" pitchFamily="18" charset="-34"/>
                <a:cs typeface="AngsanaUPC" pitchFamily="18" charset="-34"/>
                <a:hlinkClick r:id="rId3"/>
              </a:rPr>
              <a:t>warp or weft</a:t>
            </a:r>
            <a:r>
              <a:rPr lang="en-IN" sz="2400" dirty="0">
                <a:latin typeface="AngsanaUPC" pitchFamily="18" charset="-34"/>
                <a:cs typeface="AngsanaUPC" pitchFamily="18" charset="-34"/>
              </a:rPr>
              <a:t> end from the surface of fabric is known as shearing or </a:t>
            </a:r>
            <a:r>
              <a:rPr lang="en-IN" sz="2400" dirty="0" err="1">
                <a:latin typeface="AngsanaUPC" pitchFamily="18" charset="-34"/>
                <a:cs typeface="AngsanaUPC" pitchFamily="18" charset="-34"/>
              </a:rPr>
              <a:t>seropping</a:t>
            </a:r>
            <a:r>
              <a:rPr lang="en-IN" sz="2400" dirty="0">
                <a:latin typeface="AngsanaUPC" pitchFamily="18" charset="-34"/>
                <a:cs typeface="AngsanaUPC" pitchFamily="18" charset="-34"/>
              </a:rPr>
              <a:t>.</a:t>
            </a:r>
          </a:p>
          <a:p>
            <a:pPr fontAlgn="base">
              <a:buNone/>
            </a:pPr>
            <a:endParaRPr lang="en-IN" sz="2400" dirty="0">
              <a:latin typeface="AngsanaUPC" pitchFamily="18" charset="-34"/>
              <a:cs typeface="AngsanaUPC" pitchFamily="18" charset="-34"/>
            </a:endParaRPr>
          </a:p>
          <a:p>
            <a:pPr fontAlgn="base"/>
            <a:endParaRPr lang="en-IN" dirty="0">
              <a:latin typeface="AngsanaUPC" pitchFamily="18" charset="-34"/>
              <a:cs typeface="AngsanaUPC" pitchFamily="18" charset="-34"/>
            </a:endParaRPr>
          </a:p>
          <a:p>
            <a:pPr>
              <a:buNone/>
            </a:pPr>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Bleaching Agent</a:t>
            </a:r>
          </a:p>
        </p:txBody>
      </p:sp>
      <p:sp>
        <p:nvSpPr>
          <p:cNvPr id="3" name="Content Placeholder 2"/>
          <p:cNvSpPr>
            <a:spLocks noGrp="1"/>
          </p:cNvSpPr>
          <p:nvPr>
            <p:ph idx="1"/>
          </p:nvPr>
        </p:nvSpPr>
        <p:spPr/>
        <p:txBody>
          <a:bodyPr>
            <a:normAutofit fontScale="92500" lnSpcReduction="20000"/>
          </a:bodyPr>
          <a:lstStyle/>
          <a:p>
            <a:pPr algn="just"/>
            <a:r>
              <a:rPr lang="en-IN" sz="2800" dirty="0">
                <a:latin typeface="Aparajita" pitchFamily="34" charset="0"/>
                <a:cs typeface="Aparajita" pitchFamily="34" charset="0"/>
              </a:rPr>
              <a:t>A bleaching agent is a substance that can whiten or decolorize other substances.</a:t>
            </a:r>
          </a:p>
          <a:p>
            <a:pPr algn="just"/>
            <a:r>
              <a:rPr lang="en-IN" sz="2800" b="1" dirty="0">
                <a:latin typeface="Aparajita" pitchFamily="34" charset="0"/>
                <a:cs typeface="Aparajita" pitchFamily="34" charset="0"/>
                <a:hlinkClick r:id="rId2"/>
              </a:rPr>
              <a:t>Bleaching</a:t>
            </a:r>
            <a:r>
              <a:rPr lang="en-IN" sz="2800" dirty="0">
                <a:latin typeface="Aparajita" pitchFamily="34" charset="0"/>
                <a:cs typeface="Aparajita" pitchFamily="34" charset="0"/>
              </a:rPr>
              <a:t> agents essentially destroy </a:t>
            </a:r>
            <a:r>
              <a:rPr lang="en-IN" sz="2800" dirty="0" err="1">
                <a:latin typeface="Aparajita" pitchFamily="34" charset="0"/>
                <a:cs typeface="Aparajita" pitchFamily="34" charset="0"/>
              </a:rPr>
              <a:t>chromophores</a:t>
            </a:r>
            <a:r>
              <a:rPr lang="en-IN" sz="2800" dirty="0">
                <a:latin typeface="Aparajita" pitchFamily="34" charset="0"/>
                <a:cs typeface="Aparajita" pitchFamily="34" charset="0"/>
              </a:rPr>
              <a:t> (thereby removing the </a:t>
            </a:r>
            <a:r>
              <a:rPr lang="en-IN" sz="2800" dirty="0" err="1">
                <a:latin typeface="Aparajita" pitchFamily="34" charset="0"/>
                <a:cs typeface="Aparajita" pitchFamily="34" charset="0"/>
              </a:rPr>
              <a:t>color</a:t>
            </a:r>
            <a:r>
              <a:rPr lang="en-IN" sz="2800" dirty="0">
                <a:latin typeface="Aparajita" pitchFamily="34" charset="0"/>
                <a:cs typeface="Aparajita" pitchFamily="34" charset="0"/>
              </a:rPr>
              <a:t>), via the oxidation or reduction of these absorbing groups.</a:t>
            </a:r>
          </a:p>
          <a:p>
            <a:pPr algn="just">
              <a:buNone/>
            </a:pPr>
            <a:r>
              <a:rPr lang="en-IN" sz="2800" b="1" u="sng" dirty="0">
                <a:latin typeface="Aparajita" pitchFamily="34" charset="0"/>
                <a:cs typeface="Aparajita" pitchFamily="34" charset="0"/>
              </a:rPr>
              <a:t>Types Of Textile Bleaching Agent</a:t>
            </a:r>
          </a:p>
          <a:p>
            <a:pPr algn="just">
              <a:buNone/>
            </a:pPr>
            <a:r>
              <a:rPr lang="en-IN" sz="2800" dirty="0">
                <a:latin typeface="Aparajita" pitchFamily="34" charset="0"/>
                <a:cs typeface="Aparajita" pitchFamily="34" charset="0"/>
              </a:rPr>
              <a:t>They are in two types as follows –</a:t>
            </a:r>
          </a:p>
          <a:p>
            <a:pPr fontAlgn="base"/>
            <a:r>
              <a:rPr lang="en-IN" sz="2800" dirty="0">
                <a:latin typeface="Aparajita" pitchFamily="34" charset="0"/>
                <a:cs typeface="Aparajita" pitchFamily="34" charset="0"/>
              </a:rPr>
              <a:t> Oxidizing and</a:t>
            </a:r>
          </a:p>
          <a:p>
            <a:pPr fontAlgn="base"/>
            <a:r>
              <a:rPr lang="en-IN" sz="2800" dirty="0">
                <a:latin typeface="Aparajita" pitchFamily="34" charset="0"/>
                <a:cs typeface="Aparajita" pitchFamily="34" charset="0"/>
              </a:rPr>
              <a:t>Reducing</a:t>
            </a:r>
          </a:p>
          <a:p>
            <a:pPr algn="just"/>
            <a:endParaRPr lang="en-IN" sz="2800" dirty="0">
              <a:latin typeface="Aparajita" pitchFamily="34" charset="0"/>
              <a:cs typeface="Aparajita"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500858"/>
          </a:xfrm>
        </p:spPr>
        <p:txBody>
          <a:bodyPr>
            <a:normAutofit fontScale="92500"/>
          </a:bodyPr>
          <a:lstStyle/>
          <a:p>
            <a:pPr fontAlgn="base">
              <a:buNone/>
            </a:pPr>
            <a:r>
              <a:rPr lang="en-IN" sz="2800" b="1" u="sng" dirty="0">
                <a:latin typeface="Aparajita" pitchFamily="34" charset="0"/>
                <a:cs typeface="Aparajita" pitchFamily="34" charset="0"/>
              </a:rPr>
              <a:t>Oxidizing Bleaching Agent</a:t>
            </a:r>
          </a:p>
          <a:p>
            <a:pPr algn="just" fontAlgn="base"/>
            <a:r>
              <a:rPr lang="en-IN" sz="2800" dirty="0">
                <a:latin typeface="Aparajita" pitchFamily="34" charset="0"/>
                <a:cs typeface="Aparajita" pitchFamily="34" charset="0"/>
              </a:rPr>
              <a:t>The chemical agents which remove </a:t>
            </a:r>
            <a:r>
              <a:rPr lang="en-IN" sz="2800" dirty="0" err="1">
                <a:latin typeface="Aparajita" pitchFamily="34" charset="0"/>
                <a:cs typeface="Aparajita" pitchFamily="34" charset="0"/>
              </a:rPr>
              <a:t>coloring</a:t>
            </a:r>
            <a:r>
              <a:rPr lang="en-IN" sz="2800" dirty="0">
                <a:latin typeface="Aparajita" pitchFamily="34" charset="0"/>
                <a:cs typeface="Aparajita" pitchFamily="34" charset="0"/>
              </a:rPr>
              <a:t> material from textile materials by oxidizing reaction and make the material pure white and bright and to increase absorbency power is called oxidizing bleaching agent. </a:t>
            </a:r>
          </a:p>
          <a:p>
            <a:pPr fontAlgn="base"/>
            <a:r>
              <a:rPr lang="en-IN" sz="2800" dirty="0" err="1">
                <a:latin typeface="Aparajita" pitchFamily="34" charset="0"/>
                <a:cs typeface="Aparajita" pitchFamily="34" charset="0"/>
              </a:rPr>
              <a:t>Eg</a:t>
            </a:r>
            <a:r>
              <a:rPr lang="en-IN" sz="2800" dirty="0">
                <a:latin typeface="Aparajita" pitchFamily="34" charset="0"/>
                <a:cs typeface="Aparajita" pitchFamily="34" charset="0"/>
              </a:rPr>
              <a:t>. : Hydrogen peroxide, sodium hypochlorite</a:t>
            </a:r>
          </a:p>
          <a:p>
            <a:pPr>
              <a:buNone/>
            </a:pPr>
            <a:r>
              <a:rPr lang="en-IN" sz="2800" dirty="0">
                <a:latin typeface="Aparajita" pitchFamily="34" charset="0"/>
                <a:cs typeface="Aparajita" pitchFamily="34" charset="0"/>
              </a:rPr>
              <a:t>Generally natural vegetable fibres are bleached by these bleaching agents.</a:t>
            </a:r>
          </a:p>
          <a:p>
            <a:pPr fontAlgn="base">
              <a:buNone/>
            </a:pPr>
            <a:r>
              <a:rPr lang="en-IN" sz="2800" b="1" u="sng" dirty="0">
                <a:latin typeface="Aparajita" pitchFamily="34" charset="0"/>
                <a:cs typeface="Aparajita" pitchFamily="34" charset="0"/>
              </a:rPr>
              <a:t>Reducing Bleaching Agent</a:t>
            </a:r>
          </a:p>
          <a:p>
            <a:pPr algn="just" fontAlgn="base"/>
            <a:r>
              <a:rPr lang="en-IN" sz="2800" dirty="0">
                <a:latin typeface="Aparajita" pitchFamily="34" charset="0"/>
                <a:cs typeface="Aparajita" pitchFamily="34" charset="0"/>
              </a:rPr>
              <a:t>The chemicals which removes </a:t>
            </a:r>
            <a:r>
              <a:rPr lang="en-IN" sz="2800" dirty="0" err="1">
                <a:latin typeface="Aparajita" pitchFamily="34" charset="0"/>
                <a:cs typeface="Aparajita" pitchFamily="34" charset="0"/>
              </a:rPr>
              <a:t>coloring</a:t>
            </a:r>
            <a:r>
              <a:rPr lang="en-IN" sz="2800" dirty="0">
                <a:latin typeface="Aparajita" pitchFamily="34" charset="0"/>
                <a:cs typeface="Aparajita" pitchFamily="34" charset="0"/>
              </a:rPr>
              <a:t> materials from textile materials by reduction reaction and make the material pure white and bright and increase absorbency power is called reducing bleaching agent. </a:t>
            </a:r>
            <a:r>
              <a:rPr lang="en-IN" sz="2800" dirty="0" err="1">
                <a:latin typeface="Aparajita" pitchFamily="34" charset="0"/>
                <a:cs typeface="Aparajita" pitchFamily="34" charset="0"/>
              </a:rPr>
              <a:t>Eg</a:t>
            </a:r>
            <a:r>
              <a:rPr lang="en-IN" sz="2800" dirty="0">
                <a:latin typeface="Aparajita" pitchFamily="34" charset="0"/>
                <a:cs typeface="Aparajita" pitchFamily="34" charset="0"/>
              </a:rPr>
              <a:t>. : hydrogen sulphide, sodium sulphide</a:t>
            </a:r>
          </a:p>
          <a:p>
            <a:pPr algn="just" fontAlgn="base"/>
            <a:r>
              <a:rPr lang="en-IN" sz="2800" dirty="0">
                <a:latin typeface="Aparajita" pitchFamily="34" charset="0"/>
                <a:cs typeface="Aparajita" pitchFamily="34" charset="0"/>
              </a:rPr>
              <a:t>Generally protein fibre i.e. silk, wool, etc. are bleached by these agents.</a:t>
            </a:r>
          </a:p>
          <a:p>
            <a:pPr>
              <a:buNone/>
            </a:pPr>
            <a:endParaRPr lang="en-IN" sz="2800" dirty="0">
              <a:latin typeface="Aparajita" pitchFamily="34" charset="0"/>
              <a:cs typeface="Aparajita"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b="1" dirty="0">
                <a:solidFill>
                  <a:srgbClr val="FF0000"/>
                </a:solidFill>
              </a:rPr>
              <a:t>Mercerization</a:t>
            </a:r>
            <a:br>
              <a:rPr lang="en-IN" dirty="0"/>
            </a:br>
            <a:endParaRPr lang="en-IN" dirty="0"/>
          </a:p>
        </p:txBody>
      </p:sp>
      <p:sp>
        <p:nvSpPr>
          <p:cNvPr id="3" name="Content Placeholder 2"/>
          <p:cNvSpPr>
            <a:spLocks noGrp="1"/>
          </p:cNvSpPr>
          <p:nvPr>
            <p:ph idx="1"/>
          </p:nvPr>
        </p:nvSpPr>
        <p:spPr/>
        <p:txBody>
          <a:bodyPr>
            <a:normAutofit/>
          </a:bodyPr>
          <a:lstStyle/>
          <a:p>
            <a:pPr algn="just">
              <a:lnSpc>
                <a:spcPct val="150000"/>
              </a:lnSpc>
            </a:pPr>
            <a:r>
              <a:rPr lang="en-IN" sz="2800" b="1" dirty="0">
                <a:latin typeface="Aparajita" pitchFamily="34" charset="0"/>
                <a:cs typeface="Aparajita" pitchFamily="34" charset="0"/>
                <a:hlinkClick r:id="rId2"/>
              </a:rPr>
              <a:t>Mercerization</a:t>
            </a:r>
            <a:r>
              <a:rPr lang="en-IN" sz="2800" dirty="0">
                <a:latin typeface="Aparajita" pitchFamily="34" charset="0"/>
                <a:cs typeface="Aparajita" pitchFamily="34" charset="0"/>
              </a:rPr>
              <a:t>, the treatment of cotton with a strong caustic alkaline solution in order to improve the </a:t>
            </a:r>
            <a:r>
              <a:rPr lang="en-IN" sz="2800" dirty="0" err="1">
                <a:latin typeface="Aparajita" pitchFamily="34" charset="0"/>
                <a:cs typeface="Aparajita" pitchFamily="34" charset="0"/>
              </a:rPr>
              <a:t>luster</a:t>
            </a:r>
            <a:r>
              <a:rPr lang="en-IN" sz="2800" dirty="0">
                <a:latin typeface="Aparajita" pitchFamily="34" charset="0"/>
                <a:cs typeface="Aparajita" pitchFamily="34" charset="0"/>
              </a:rPr>
              <a:t>, hand and other properties, was named after its discoverer, John Mercer, and has been in use for some time.</a:t>
            </a:r>
          </a:p>
          <a:p>
            <a:pPr algn="just"/>
            <a:endParaRPr lang="en-IN" sz="2800" dirty="0">
              <a:latin typeface="Aparajita" pitchFamily="34" charset="0"/>
              <a:cs typeface="Aparajita"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solidFill>
                  <a:srgbClr val="FF0000"/>
                </a:solidFill>
              </a:rPr>
              <a:t>Mercerization Processing</a:t>
            </a:r>
            <a:endParaRPr lang="en-IN" dirty="0">
              <a:solidFill>
                <a:srgbClr val="FF0000"/>
              </a:solidFill>
            </a:endParaRPr>
          </a:p>
        </p:txBody>
      </p:sp>
      <p:sp>
        <p:nvSpPr>
          <p:cNvPr id="3" name="Content Placeholder 2"/>
          <p:cNvSpPr>
            <a:spLocks noGrp="1"/>
          </p:cNvSpPr>
          <p:nvPr>
            <p:ph idx="1"/>
          </p:nvPr>
        </p:nvSpPr>
        <p:spPr>
          <a:xfrm>
            <a:off x="457200" y="1600200"/>
            <a:ext cx="8229600" cy="4972072"/>
          </a:xfrm>
        </p:spPr>
        <p:txBody>
          <a:bodyPr>
            <a:normAutofit/>
          </a:bodyPr>
          <a:lstStyle/>
          <a:p>
            <a:pPr algn="just"/>
            <a:r>
              <a:rPr lang="en-IN" sz="2800" dirty="0">
                <a:latin typeface="Aparajita" pitchFamily="34" charset="0"/>
                <a:cs typeface="Aparajita" pitchFamily="34" charset="0"/>
              </a:rPr>
              <a:t>If cotton is dipped into a strong alkaline solution such as lithium hydroxide, caustic soda, or potassium hydroxide, the </a:t>
            </a:r>
            <a:r>
              <a:rPr lang="en-IN" sz="2800" dirty="0" err="1">
                <a:latin typeface="Aparajita" pitchFamily="34" charset="0"/>
                <a:cs typeface="Aparajita" pitchFamily="34" charset="0"/>
              </a:rPr>
              <a:t>fibers</a:t>
            </a:r>
            <a:r>
              <a:rPr lang="en-IN" sz="2800" dirty="0">
                <a:latin typeface="Aparajita" pitchFamily="34" charset="0"/>
                <a:cs typeface="Aparajita" pitchFamily="34" charset="0"/>
              </a:rPr>
              <a:t> will swell and shrink. </a:t>
            </a:r>
          </a:p>
          <a:p>
            <a:pPr algn="just"/>
            <a:r>
              <a:rPr lang="en-IN" sz="2800" dirty="0">
                <a:latin typeface="Aparajita" pitchFamily="34" charset="0"/>
                <a:cs typeface="Aparajita" pitchFamily="34" charset="0"/>
              </a:rPr>
              <a:t>If the </a:t>
            </a:r>
            <a:r>
              <a:rPr lang="en-IN" sz="2800" dirty="0" err="1">
                <a:latin typeface="Aparajita" pitchFamily="34" charset="0"/>
                <a:cs typeface="Aparajita" pitchFamily="34" charset="0"/>
              </a:rPr>
              <a:t>fibers</a:t>
            </a:r>
            <a:r>
              <a:rPr lang="en-IN" sz="2800" dirty="0">
                <a:latin typeface="Aparajita" pitchFamily="34" charset="0"/>
                <a:cs typeface="Aparajita" pitchFamily="34" charset="0"/>
              </a:rPr>
              <a:t> are placed under tension while in this swollen state and then rinsed with water, the alkali will be removed and a permanent silk-like </a:t>
            </a:r>
            <a:r>
              <a:rPr lang="en-IN" sz="2800" dirty="0" err="1">
                <a:latin typeface="Aparajita" pitchFamily="34" charset="0"/>
                <a:cs typeface="Aparajita" pitchFamily="34" charset="0"/>
              </a:rPr>
              <a:t>luster</a:t>
            </a:r>
            <a:r>
              <a:rPr lang="en-IN" sz="2800" dirty="0">
                <a:latin typeface="Aparajita" pitchFamily="34" charset="0"/>
                <a:cs typeface="Aparajita" pitchFamily="34" charset="0"/>
              </a:rPr>
              <a:t> will result.</a:t>
            </a:r>
          </a:p>
          <a:p>
            <a:pPr algn="just"/>
            <a:r>
              <a:rPr lang="en-IN" sz="2800" dirty="0">
                <a:latin typeface="Aparajita" pitchFamily="34" charset="0"/>
                <a:cs typeface="Aparajita" pitchFamily="34" charset="0"/>
              </a:rPr>
              <a:t>Alternatively, after swelling, if the alkali is rinsed off when the </a:t>
            </a:r>
            <a:r>
              <a:rPr lang="en-IN" sz="2800" dirty="0" err="1">
                <a:latin typeface="Aparajita" pitchFamily="34" charset="0"/>
                <a:cs typeface="Aparajita" pitchFamily="34" charset="0"/>
              </a:rPr>
              <a:t>fiber</a:t>
            </a:r>
            <a:r>
              <a:rPr lang="en-IN" sz="2800" dirty="0">
                <a:latin typeface="Aparajita" pitchFamily="34" charset="0"/>
                <a:cs typeface="Aparajita" pitchFamily="34" charset="0"/>
              </a:rPr>
              <a:t> is in its shrunk state, an increase in </a:t>
            </a:r>
            <a:r>
              <a:rPr lang="en-IN" sz="2800" dirty="0" err="1">
                <a:latin typeface="Aparajita" pitchFamily="34" charset="0"/>
                <a:cs typeface="Aparajita" pitchFamily="34" charset="0"/>
              </a:rPr>
              <a:t>luster</a:t>
            </a:r>
            <a:r>
              <a:rPr lang="en-IN" sz="2800" dirty="0">
                <a:latin typeface="Aparajita" pitchFamily="34" charset="0"/>
                <a:cs typeface="Aparajita" pitchFamily="34" charset="0"/>
              </a:rPr>
              <a:t> may not be discernable, but the </a:t>
            </a:r>
            <a:r>
              <a:rPr lang="en-IN" sz="2800" dirty="0" err="1">
                <a:latin typeface="Aparajita" pitchFamily="34" charset="0"/>
                <a:cs typeface="Aparajita" pitchFamily="34" charset="0"/>
              </a:rPr>
              <a:t>fibers</a:t>
            </a:r>
            <a:r>
              <a:rPr lang="en-IN" sz="2800" dirty="0">
                <a:latin typeface="Aparajita" pitchFamily="34" charset="0"/>
                <a:cs typeface="Aparajita" pitchFamily="34" charset="0"/>
              </a:rPr>
              <a:t> will fix in that shrunk state, thus giving good elasticity to external stress.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lnSpcReduction="10000"/>
          </a:bodyPr>
          <a:lstStyle/>
          <a:p>
            <a:pPr algn="just"/>
            <a:r>
              <a:rPr lang="en-IN" sz="2800" dirty="0">
                <a:latin typeface="Aparajita" pitchFamily="34" charset="0"/>
                <a:cs typeface="Aparajita" pitchFamily="34" charset="0"/>
              </a:rPr>
              <a:t>The former is known as tension mercerization and is often simply called </a:t>
            </a:r>
            <a:r>
              <a:rPr lang="en-IN" sz="2800" b="1" dirty="0">
                <a:latin typeface="Aparajita" pitchFamily="34" charset="0"/>
                <a:cs typeface="Aparajita" pitchFamily="34" charset="0"/>
                <a:hlinkClick r:id="rId2"/>
              </a:rPr>
              <a:t>mercerization</a:t>
            </a:r>
            <a:r>
              <a:rPr lang="en-IN" sz="2800" dirty="0">
                <a:latin typeface="Aparajita" pitchFamily="34" charset="0"/>
                <a:cs typeface="Aparajita" pitchFamily="34" charset="0"/>
              </a:rPr>
              <a:t>, while the latter is referred to as slack mercerization. Due to considerations of cost and efficacy, only caustic soda is used as the alkali in industry.</a:t>
            </a:r>
          </a:p>
          <a:p>
            <a:pPr fontAlgn="base">
              <a:buNone/>
            </a:pPr>
            <a:r>
              <a:rPr lang="en-IN" sz="2800" b="1" u="sng" dirty="0">
                <a:latin typeface="Aparajita" pitchFamily="34" charset="0"/>
                <a:cs typeface="Aparajita" pitchFamily="34" charset="0"/>
              </a:rPr>
              <a:t>The effects of mercerization</a:t>
            </a:r>
          </a:p>
          <a:p>
            <a:pPr fontAlgn="base"/>
            <a:r>
              <a:rPr lang="en-IN" sz="2800" dirty="0">
                <a:latin typeface="Aparajita" pitchFamily="34" charset="0"/>
                <a:cs typeface="Aparajita" pitchFamily="34" charset="0"/>
              </a:rPr>
              <a:t>Improved </a:t>
            </a:r>
            <a:r>
              <a:rPr lang="en-IN" sz="2800" dirty="0" err="1">
                <a:latin typeface="Aparajita" pitchFamily="34" charset="0"/>
                <a:cs typeface="Aparajita" pitchFamily="34" charset="0"/>
              </a:rPr>
              <a:t>luster</a:t>
            </a:r>
            <a:endParaRPr lang="en-IN" sz="2800" dirty="0">
              <a:latin typeface="Aparajita" pitchFamily="34" charset="0"/>
              <a:cs typeface="Aparajita" pitchFamily="34" charset="0"/>
            </a:endParaRPr>
          </a:p>
          <a:p>
            <a:pPr fontAlgn="base"/>
            <a:r>
              <a:rPr lang="en-IN" sz="2800" dirty="0">
                <a:latin typeface="Aparajita" pitchFamily="34" charset="0"/>
                <a:cs typeface="Aparajita" pitchFamily="34" charset="0"/>
              </a:rPr>
              <a:t>Increased ability to absorb dye</a:t>
            </a:r>
          </a:p>
          <a:p>
            <a:pPr fontAlgn="base"/>
            <a:r>
              <a:rPr lang="en-IN" sz="2800" dirty="0">
                <a:latin typeface="Aparajita" pitchFamily="34" charset="0"/>
                <a:cs typeface="Aparajita" pitchFamily="34" charset="0"/>
              </a:rPr>
              <a:t>Improved reactions with a variety of chemicals</a:t>
            </a:r>
          </a:p>
          <a:p>
            <a:pPr fontAlgn="base"/>
            <a:r>
              <a:rPr lang="en-IN" sz="2800" dirty="0">
                <a:latin typeface="Aparajita" pitchFamily="34" charset="0"/>
                <a:cs typeface="Aparajita" pitchFamily="34" charset="0"/>
              </a:rPr>
              <a:t>Improved stability of form</a:t>
            </a:r>
          </a:p>
          <a:p>
            <a:pPr fontAlgn="base"/>
            <a:r>
              <a:rPr lang="en-IN" sz="2800" dirty="0">
                <a:latin typeface="Aparajita" pitchFamily="34" charset="0"/>
                <a:cs typeface="Aparajita" pitchFamily="34" charset="0"/>
              </a:rPr>
              <a:t>Improved strength/elongation</a:t>
            </a:r>
          </a:p>
          <a:p>
            <a:pPr fontAlgn="base"/>
            <a:r>
              <a:rPr lang="en-IN" sz="2800" dirty="0">
                <a:latin typeface="Aparajita" pitchFamily="34" charset="0"/>
                <a:cs typeface="Aparajita" pitchFamily="34" charset="0"/>
              </a:rPr>
              <a:t>Improved smoothness</a:t>
            </a:r>
          </a:p>
          <a:p>
            <a:pPr algn="just"/>
            <a:endParaRPr lang="en-IN" sz="2800" dirty="0">
              <a:latin typeface="Aparajita" pitchFamily="34" charset="0"/>
              <a:cs typeface="Aparajita"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itha\Desktop\BT\cotton\mercerization-10-638.jpg"/>
          <p:cNvPicPr>
            <a:picLocks noGrp="1" noChangeAspect="1" noChangeArrowheads="1"/>
          </p:cNvPicPr>
          <p:nvPr>
            <p:ph idx="1"/>
          </p:nvPr>
        </p:nvPicPr>
        <p:blipFill>
          <a:blip r:embed="rId2"/>
          <a:srcRect/>
          <a:stretch>
            <a:fillRect/>
          </a:stretch>
        </p:blipFill>
        <p:spPr bwMode="auto">
          <a:xfrm>
            <a:off x="928662" y="571480"/>
            <a:ext cx="7612099" cy="571504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496"/>
            <a:ext cx="8229600" cy="3268667"/>
          </a:xfrm>
        </p:spPr>
        <p:txBody>
          <a:bodyPr>
            <a:normAutofit/>
          </a:bodyPr>
          <a:lstStyle/>
          <a:p>
            <a:pPr algn="ctr">
              <a:buNone/>
            </a:pPr>
            <a:r>
              <a:rPr lang="en-IN" sz="5400" dirty="0">
                <a:latin typeface="Algerian" pitchFamily="82" charset="0"/>
              </a:rPr>
              <a:t>Thank you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259632" y="836712"/>
            <a:ext cx="7200800" cy="5289451"/>
          </a:xfrm>
        </p:spPr>
        <p:txBody>
          <a:bodyPr/>
          <a:lstStyle/>
          <a:p>
            <a:pPr fontAlgn="base">
              <a:buNone/>
            </a:pPr>
            <a:r>
              <a:rPr lang="en-IN" sz="2400" b="1" u="sng" dirty="0">
                <a:latin typeface="AngsanaUPC" pitchFamily="18" charset="-34"/>
                <a:cs typeface="AngsanaUPC" pitchFamily="18" charset="-34"/>
              </a:rPr>
              <a:t>Brushing</a:t>
            </a:r>
          </a:p>
          <a:p>
            <a:pPr fontAlgn="base"/>
            <a:r>
              <a:rPr lang="en-IN" sz="2400" dirty="0">
                <a:latin typeface="AngsanaUPC" pitchFamily="18" charset="-34"/>
                <a:cs typeface="AngsanaUPC" pitchFamily="18" charset="-34"/>
              </a:rPr>
              <a:t>It is a process to remove dirt and dust, small </a:t>
            </a:r>
            <a:r>
              <a:rPr lang="en-IN" sz="2400" b="1" dirty="0">
                <a:latin typeface="AngsanaUPC" pitchFamily="18" charset="-34"/>
                <a:cs typeface="AngsanaUPC" pitchFamily="18" charset="-34"/>
                <a:hlinkClick r:id="rId2"/>
              </a:rPr>
              <a:t>fibres</a:t>
            </a:r>
            <a:r>
              <a:rPr lang="en-IN" sz="2400" dirty="0">
                <a:latin typeface="AngsanaUPC" pitchFamily="18" charset="-34"/>
                <a:cs typeface="AngsanaUPC" pitchFamily="18" charset="-34"/>
              </a:rPr>
              <a:t> and other additional substances by brush before singeing.</a:t>
            </a:r>
          </a:p>
          <a:p>
            <a:pPr fontAlgn="base">
              <a:buNone/>
            </a:pPr>
            <a:r>
              <a:rPr lang="en-IN" sz="2400" b="1" u="sng" dirty="0">
                <a:latin typeface="AngsanaUPC" pitchFamily="18" charset="-34"/>
                <a:cs typeface="AngsanaUPC" pitchFamily="18" charset="-34"/>
              </a:rPr>
              <a:t>Singeing</a:t>
            </a:r>
          </a:p>
          <a:p>
            <a:pPr fontAlgn="base"/>
            <a:r>
              <a:rPr lang="en-IN" sz="2400" dirty="0">
                <a:latin typeface="AngsanaUPC" pitchFamily="18" charset="-34"/>
                <a:cs typeface="AngsanaUPC" pitchFamily="18" charset="-34"/>
              </a:rPr>
              <a:t>The process by which the projecting of floating fibres stand out on the fabric surfaces are burnt off is known as singeing.</a:t>
            </a:r>
          </a:p>
          <a:p>
            <a:pPr fontAlgn="base">
              <a:buNone/>
            </a:pPr>
            <a:r>
              <a:rPr lang="en-IN" sz="2400" b="1" u="sng" dirty="0" err="1">
                <a:latin typeface="AngsanaUPC" pitchFamily="18" charset="-34"/>
                <a:cs typeface="AngsanaUPC" pitchFamily="18" charset="-34"/>
              </a:rPr>
              <a:t>Desizing</a:t>
            </a:r>
            <a:endParaRPr lang="en-IN" sz="2400" b="1" u="sng" dirty="0">
              <a:latin typeface="AngsanaUPC" pitchFamily="18" charset="-34"/>
              <a:cs typeface="AngsanaUPC" pitchFamily="18" charset="-34"/>
            </a:endParaRPr>
          </a:p>
          <a:p>
            <a:pPr fontAlgn="base"/>
            <a:r>
              <a:rPr lang="en-IN" sz="2400" dirty="0">
                <a:latin typeface="AngsanaUPC" pitchFamily="18" charset="-34"/>
                <a:cs typeface="AngsanaUPC" pitchFamily="18" charset="-34"/>
              </a:rPr>
              <a:t>The process to remove the </a:t>
            </a:r>
            <a:r>
              <a:rPr lang="en-IN" sz="2400" b="1" dirty="0">
                <a:latin typeface="AngsanaUPC" pitchFamily="18" charset="-34"/>
                <a:cs typeface="AngsanaUPC" pitchFamily="18" charset="-34"/>
                <a:hlinkClick r:id="rId3"/>
              </a:rPr>
              <a:t>sizing material </a:t>
            </a:r>
            <a:r>
              <a:rPr lang="en-IN" sz="2400" dirty="0">
                <a:latin typeface="AngsanaUPC" pitchFamily="18" charset="-34"/>
                <a:cs typeface="AngsanaUPC" pitchFamily="18" charset="-34"/>
              </a:rPr>
              <a:t>from the fabric is known as </a:t>
            </a:r>
            <a:r>
              <a:rPr lang="en-IN" sz="2400" dirty="0" err="1">
                <a:latin typeface="AngsanaUPC" pitchFamily="18" charset="-34"/>
                <a:cs typeface="AngsanaUPC" pitchFamily="18" charset="-34"/>
              </a:rPr>
              <a:t>desizing</a:t>
            </a:r>
            <a:r>
              <a:rPr lang="en-IN" sz="2400" dirty="0">
                <a:latin typeface="AngsanaUPC" pitchFamily="18" charset="-34"/>
                <a:cs typeface="AngsanaUPC" pitchFamily="18" charset="-34"/>
              </a:rPr>
              <a:t>.</a:t>
            </a:r>
          </a:p>
          <a:p>
            <a:pPr fontAlgn="base">
              <a:buNone/>
            </a:pPr>
            <a:endParaRPr lang="en-IN" dirty="0">
              <a:latin typeface="AngsanaUPC" pitchFamily="18" charset="-34"/>
              <a:cs typeface="AngsanaUPC" pitchFamily="18" charset="-34"/>
            </a:endParaRPr>
          </a:p>
          <a:p>
            <a:pPr fontAlgn="base">
              <a:buNone/>
            </a:pPr>
            <a:endParaRPr lang="en-IN" dirty="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6995120" cy="6286544"/>
          </a:xfrm>
        </p:spPr>
        <p:txBody>
          <a:bodyPr>
            <a:normAutofit/>
          </a:bodyPr>
          <a:lstStyle/>
          <a:p>
            <a:pPr algn="just" fontAlgn="base">
              <a:buNone/>
            </a:pPr>
            <a:r>
              <a:rPr lang="en-IN" sz="2400" b="1" u="sng" dirty="0">
                <a:latin typeface="AngsanaUPC" pitchFamily="18" charset="-34"/>
                <a:cs typeface="AngsanaUPC" pitchFamily="18" charset="-34"/>
              </a:rPr>
              <a:t>Scouring</a:t>
            </a:r>
          </a:p>
          <a:p>
            <a:pPr algn="just" fontAlgn="base"/>
            <a:r>
              <a:rPr lang="en-IN" sz="2400" dirty="0">
                <a:latin typeface="AngsanaUPC" pitchFamily="18" charset="-34"/>
                <a:cs typeface="AngsanaUPC" pitchFamily="18" charset="-34"/>
              </a:rPr>
              <a:t>The process to remove the fats, oil and waxy substances and added other impurities by certain percent of alkali and which increases the absorbency power of the textile goods is known as scouring.</a:t>
            </a:r>
          </a:p>
          <a:p>
            <a:pPr algn="just" fontAlgn="base">
              <a:buNone/>
            </a:pPr>
            <a:r>
              <a:rPr lang="en-IN" sz="2400" b="1" u="sng" dirty="0">
                <a:latin typeface="AngsanaUPC" pitchFamily="18" charset="-34"/>
                <a:cs typeface="AngsanaUPC" pitchFamily="18" charset="-34"/>
              </a:rPr>
              <a:t>Bleaching</a:t>
            </a:r>
          </a:p>
          <a:p>
            <a:pPr algn="just" fontAlgn="base"/>
            <a:r>
              <a:rPr lang="en-IN" sz="2400" dirty="0">
                <a:latin typeface="AngsanaUPC" pitchFamily="18" charset="-34"/>
                <a:cs typeface="AngsanaUPC" pitchFamily="18" charset="-34"/>
              </a:rPr>
              <a:t>The process by which the natural </a:t>
            </a:r>
            <a:r>
              <a:rPr lang="en-IN" sz="2400" dirty="0" err="1">
                <a:latin typeface="AngsanaUPC" pitchFamily="18" charset="-34"/>
                <a:cs typeface="AngsanaUPC" pitchFamily="18" charset="-34"/>
              </a:rPr>
              <a:t>color</a:t>
            </a:r>
            <a:r>
              <a:rPr lang="en-IN" sz="2400" dirty="0">
                <a:latin typeface="AngsanaUPC" pitchFamily="18" charset="-34"/>
                <a:cs typeface="AngsanaUPC" pitchFamily="18" charset="-34"/>
              </a:rPr>
              <a:t> of a fibre can be removed and make the textile materials pure white and bright is known as bleaching.</a:t>
            </a:r>
          </a:p>
          <a:p>
            <a:pPr fontAlgn="base">
              <a:buNone/>
            </a:pPr>
            <a:r>
              <a:rPr lang="en-IN" sz="2400" b="1" u="sng" dirty="0">
                <a:latin typeface="AngsanaUPC" pitchFamily="18" charset="-34"/>
                <a:cs typeface="AngsanaUPC" pitchFamily="18" charset="-34"/>
              </a:rPr>
              <a:t>Washing</a:t>
            </a:r>
          </a:p>
          <a:p>
            <a:pPr fontAlgn="base"/>
            <a:r>
              <a:rPr lang="en-IN" sz="2400" dirty="0">
                <a:latin typeface="AngsanaUPC" pitchFamily="18" charset="-34"/>
                <a:cs typeface="AngsanaUPC" pitchFamily="18" charset="-34"/>
              </a:rPr>
              <a:t>To wash the textile materials.</a:t>
            </a:r>
          </a:p>
          <a:p>
            <a:pPr fontAlgn="base">
              <a:buNone/>
            </a:pPr>
            <a:r>
              <a:rPr lang="en-IN" sz="2400" b="1" u="sng" dirty="0">
                <a:latin typeface="AngsanaUPC" pitchFamily="18" charset="-34"/>
                <a:cs typeface="AngsanaUPC" pitchFamily="18" charset="-34"/>
              </a:rPr>
              <a:t>Drying</a:t>
            </a:r>
          </a:p>
          <a:p>
            <a:pPr fontAlgn="base"/>
            <a:r>
              <a:rPr lang="en-IN" sz="2400" dirty="0">
                <a:latin typeface="AngsanaUPC" pitchFamily="18" charset="-34"/>
                <a:cs typeface="AngsanaUPC" pitchFamily="18" charset="-34"/>
              </a:rPr>
              <a:t>After washing the textile material is then dried.</a:t>
            </a:r>
          </a:p>
          <a:p>
            <a:pPr algn="just" fontAlgn="base"/>
            <a:endParaRPr lang="en-IN" dirty="0">
              <a:latin typeface="AngsanaUPC" pitchFamily="18" charset="-34"/>
              <a:cs typeface="AngsanaUPC" pitchFamily="18" charset="-34"/>
            </a:endParaRPr>
          </a:p>
          <a:p>
            <a:pPr fontAlgn="base">
              <a:buNone/>
            </a:pPr>
            <a:endParaRPr lang="en-IN" dirty="0"/>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795082"/>
            <a:ext cx="6779096" cy="6072230"/>
          </a:xfrm>
        </p:spPr>
        <p:txBody>
          <a:bodyPr/>
          <a:lstStyle/>
          <a:p>
            <a:pPr fontAlgn="base">
              <a:buNone/>
            </a:pPr>
            <a:r>
              <a:rPr lang="en-IN" sz="2400" b="1" u="sng" dirty="0">
                <a:latin typeface="AngsanaUPC" pitchFamily="18" charset="-34"/>
                <a:cs typeface="AngsanaUPC" pitchFamily="18" charset="-34"/>
              </a:rPr>
              <a:t>Mercerizing</a:t>
            </a:r>
          </a:p>
          <a:p>
            <a:pPr fontAlgn="base"/>
            <a:r>
              <a:rPr lang="en-IN" sz="2400" dirty="0">
                <a:latin typeface="AngsanaUPC" pitchFamily="18" charset="-34"/>
                <a:cs typeface="AngsanaUPC" pitchFamily="18" charset="-34"/>
              </a:rPr>
              <a:t>It is the process in which the cotton materials are passed with 20-22% </a:t>
            </a:r>
            <a:r>
              <a:rPr lang="en-IN" sz="2400" dirty="0" err="1">
                <a:latin typeface="AngsanaUPC" pitchFamily="18" charset="-34"/>
                <a:cs typeface="AngsanaUPC" pitchFamily="18" charset="-34"/>
              </a:rPr>
              <a:t>NaOH</a:t>
            </a:r>
            <a:r>
              <a:rPr lang="en-IN" sz="2400" dirty="0">
                <a:latin typeface="AngsanaUPC" pitchFamily="18" charset="-34"/>
                <a:cs typeface="AngsanaUPC" pitchFamily="18" charset="-34"/>
              </a:rPr>
              <a:t>  or 55-60% </a:t>
            </a:r>
            <a:r>
              <a:rPr lang="en-IN" sz="2400" dirty="0" err="1">
                <a:latin typeface="AngsanaUPC" pitchFamily="18" charset="-34"/>
                <a:cs typeface="AngsanaUPC" pitchFamily="18" charset="-34"/>
              </a:rPr>
              <a:t>Tw</a:t>
            </a:r>
            <a:r>
              <a:rPr lang="en-IN" sz="2400" dirty="0">
                <a:latin typeface="AngsanaUPC" pitchFamily="18" charset="-34"/>
                <a:cs typeface="AngsanaUPC" pitchFamily="18" charset="-34"/>
              </a:rPr>
              <a:t> (</a:t>
            </a:r>
            <a:r>
              <a:rPr lang="en-IN" sz="2400" dirty="0" err="1">
                <a:latin typeface="AngsanaUPC" pitchFamily="18" charset="-34"/>
                <a:cs typeface="AngsanaUPC" pitchFamily="18" charset="-34"/>
              </a:rPr>
              <a:t>Towdel</a:t>
            </a:r>
            <a:r>
              <a:rPr lang="en-IN" sz="2400" dirty="0">
                <a:latin typeface="AngsanaUPC" pitchFamily="18" charset="-34"/>
                <a:cs typeface="AngsanaUPC" pitchFamily="18" charset="-34"/>
              </a:rPr>
              <a:t>) concentrated of </a:t>
            </a:r>
            <a:r>
              <a:rPr lang="en-IN" sz="2400" dirty="0" err="1">
                <a:latin typeface="AngsanaUPC" pitchFamily="18" charset="-34"/>
                <a:cs typeface="AngsanaUPC" pitchFamily="18" charset="-34"/>
              </a:rPr>
              <a:t>NaOH</a:t>
            </a:r>
            <a:r>
              <a:rPr lang="en-IN" sz="2400" dirty="0">
                <a:latin typeface="AngsanaUPC" pitchFamily="18" charset="-34"/>
                <a:cs typeface="AngsanaUPC" pitchFamily="18" charset="-34"/>
              </a:rPr>
              <a:t> for 2-3 minutes at room temperature.</a:t>
            </a:r>
          </a:p>
          <a:p>
            <a:pPr fontAlgn="base"/>
            <a:r>
              <a:rPr lang="en-IN" sz="2400" dirty="0">
                <a:latin typeface="AngsanaUPC" pitchFamily="18" charset="-34"/>
                <a:cs typeface="AngsanaUPC" pitchFamily="18" charset="-34"/>
              </a:rPr>
              <a:t>To increase the lustre of fabric.</a:t>
            </a:r>
          </a:p>
          <a:p>
            <a:pPr fontAlgn="base">
              <a:buNone/>
            </a:pPr>
            <a:r>
              <a:rPr lang="en-IN" sz="2400" b="1" u="sng" dirty="0">
                <a:latin typeface="AngsanaUPC" pitchFamily="18" charset="-34"/>
                <a:cs typeface="AngsanaUPC" pitchFamily="18" charset="-34"/>
              </a:rPr>
              <a:t>Dyeing</a:t>
            </a:r>
          </a:p>
          <a:p>
            <a:pPr fontAlgn="base"/>
            <a:r>
              <a:rPr lang="en-IN" sz="2400" dirty="0">
                <a:latin typeface="AngsanaUPC" pitchFamily="18" charset="-34"/>
                <a:cs typeface="AngsanaUPC" pitchFamily="18" charset="-34"/>
              </a:rPr>
              <a:t>The process by which a textile material is changed physically or chemically so that it looks mono uniform coloured is called dyeing.</a:t>
            </a:r>
          </a:p>
          <a:p>
            <a:pPr fontAlgn="base">
              <a:buNone/>
            </a:pPr>
            <a:endParaRPr lang="en-IN" sz="2400" dirty="0">
              <a:latin typeface="AngsanaUPC" pitchFamily="18" charset="-34"/>
              <a:cs typeface="AngsanaUPC" pitchFamily="18" charset="-34"/>
            </a:endParaRPr>
          </a:p>
          <a:p>
            <a:pPr fontAlgn="base"/>
            <a:endParaRPr lang="en-IN" sz="2400" dirty="0">
              <a:latin typeface="AngsanaUPC" pitchFamily="18" charset="-34"/>
              <a:cs typeface="AngsanaUPC" pitchFamily="18" charset="-34"/>
            </a:endParaRPr>
          </a:p>
          <a:p>
            <a:pPr>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6552728" cy="5911873"/>
          </a:xfrm>
        </p:spPr>
        <p:txBody>
          <a:bodyPr>
            <a:normAutofit/>
          </a:bodyPr>
          <a:lstStyle/>
          <a:p>
            <a:pPr algn="just" fontAlgn="base">
              <a:buNone/>
            </a:pPr>
            <a:r>
              <a:rPr lang="en-IN" sz="2400" b="1" u="sng" dirty="0">
                <a:latin typeface="AngsanaUPC" pitchFamily="18" charset="-34"/>
                <a:cs typeface="AngsanaUPC" pitchFamily="18" charset="-34"/>
              </a:rPr>
              <a:t>Printing</a:t>
            </a:r>
          </a:p>
          <a:p>
            <a:pPr algn="just" fontAlgn="base"/>
            <a:r>
              <a:rPr lang="en-IN" sz="2400" dirty="0">
                <a:latin typeface="AngsanaUPC" pitchFamily="18" charset="-34"/>
                <a:cs typeface="AngsanaUPC" pitchFamily="18" charset="-34"/>
              </a:rPr>
              <a:t>Printing is one kind of dyeing though there are </a:t>
            </a:r>
            <a:r>
              <a:rPr lang="en-IN" sz="2400" b="1" dirty="0">
                <a:latin typeface="AngsanaUPC" pitchFamily="18" charset="-34"/>
                <a:cs typeface="AngsanaUPC" pitchFamily="18" charset="-34"/>
                <a:hlinkClick r:id="rId2"/>
              </a:rPr>
              <a:t>some basic difference between dyeing and printing</a:t>
            </a:r>
            <a:r>
              <a:rPr lang="en-IN" sz="2400" dirty="0">
                <a:latin typeface="AngsanaUPC" pitchFamily="18" charset="-34"/>
                <a:cs typeface="AngsanaUPC" pitchFamily="18" charset="-34"/>
              </a:rPr>
              <a:t>. When different types of </a:t>
            </a:r>
            <a:r>
              <a:rPr lang="en-IN" sz="2400" dirty="0" err="1">
                <a:latin typeface="AngsanaUPC" pitchFamily="18" charset="-34"/>
                <a:cs typeface="AngsanaUPC" pitchFamily="18" charset="-34"/>
              </a:rPr>
              <a:t>color</a:t>
            </a:r>
            <a:r>
              <a:rPr lang="en-IN" sz="2400" dirty="0">
                <a:latin typeface="AngsanaUPC" pitchFamily="18" charset="-34"/>
                <a:cs typeface="AngsanaUPC" pitchFamily="18" charset="-34"/>
              </a:rPr>
              <a:t> used to make a particular design on the textile goods is called printing. Normally </a:t>
            </a:r>
            <a:r>
              <a:rPr lang="en-IN" sz="2400" b="1" dirty="0">
                <a:latin typeface="AngsanaUPC" pitchFamily="18" charset="-34"/>
                <a:cs typeface="AngsanaUPC" pitchFamily="18" charset="-34"/>
                <a:hlinkClick r:id="rId3"/>
              </a:rPr>
              <a:t>printing</a:t>
            </a:r>
            <a:r>
              <a:rPr lang="en-IN" sz="2400" dirty="0">
                <a:latin typeface="AngsanaUPC" pitchFamily="18" charset="-34"/>
                <a:cs typeface="AngsanaUPC" pitchFamily="18" charset="-34"/>
              </a:rPr>
              <a:t> is performed on the textile goods in dry condition.</a:t>
            </a:r>
          </a:p>
          <a:p>
            <a:pPr fontAlgn="base">
              <a:buNone/>
            </a:pPr>
            <a:r>
              <a:rPr lang="en-IN" sz="2400" b="1" u="sng" dirty="0">
                <a:latin typeface="AngsanaUPC" pitchFamily="18" charset="-34"/>
                <a:cs typeface="AngsanaUPC" pitchFamily="18" charset="-34"/>
              </a:rPr>
              <a:t>Fixing or curing</a:t>
            </a:r>
          </a:p>
          <a:p>
            <a:pPr fontAlgn="base"/>
            <a:r>
              <a:rPr lang="en-IN" sz="2400" dirty="0">
                <a:latin typeface="AngsanaUPC" pitchFamily="18" charset="-34"/>
                <a:cs typeface="AngsanaUPC" pitchFamily="18" charset="-34"/>
              </a:rPr>
              <a:t>To fix up the dyestuff into the textile materials is known as fixing.</a:t>
            </a:r>
          </a:p>
          <a:p>
            <a:pPr fontAlgn="base">
              <a:buNone/>
            </a:pPr>
            <a:r>
              <a:rPr lang="en-IN" sz="2400" b="1" u="sng" dirty="0">
                <a:latin typeface="AngsanaUPC" pitchFamily="18" charset="-34"/>
                <a:cs typeface="AngsanaUPC" pitchFamily="18" charset="-34"/>
              </a:rPr>
              <a:t>After treatment</a:t>
            </a:r>
          </a:p>
          <a:p>
            <a:pPr fontAlgn="base"/>
            <a:r>
              <a:rPr lang="en-IN" sz="2400" dirty="0">
                <a:latin typeface="AngsanaUPC" pitchFamily="18" charset="-34"/>
                <a:cs typeface="AngsanaUPC" pitchFamily="18" charset="-34"/>
              </a:rPr>
              <a:t>The process which is used for proper and perfect dyeing action. As for example, in case of direct dye, after treatment is performed for increasing light fastness of dyed materials.</a:t>
            </a:r>
          </a:p>
          <a:p>
            <a:pPr fontAlgn="base">
              <a:buNone/>
            </a:pPr>
            <a:endParaRPr lang="en-IN" dirty="0">
              <a:latin typeface="AngsanaUPC" pitchFamily="18" charset="-34"/>
              <a:cs typeface="AngsanaUPC" pitchFamily="18" charset="-34"/>
            </a:endParaRPr>
          </a:p>
          <a:p>
            <a:pPr>
              <a:buNone/>
            </a:pP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6563072" cy="6215106"/>
          </a:xfrm>
        </p:spPr>
        <p:txBody>
          <a:bodyPr/>
          <a:lstStyle/>
          <a:p>
            <a:pPr fontAlgn="base">
              <a:buNone/>
            </a:pPr>
            <a:r>
              <a:rPr lang="en-IN" sz="2400" b="1" u="sng" dirty="0">
                <a:latin typeface="AngsanaUPC" pitchFamily="18" charset="-34"/>
                <a:cs typeface="AngsanaUPC" pitchFamily="18" charset="-34"/>
              </a:rPr>
              <a:t>Finishing</a:t>
            </a:r>
          </a:p>
          <a:p>
            <a:pPr fontAlgn="base"/>
            <a:r>
              <a:rPr lang="en-IN" sz="2400" dirty="0">
                <a:latin typeface="AngsanaUPC" pitchFamily="18" charset="-34"/>
                <a:cs typeface="AngsanaUPC" pitchFamily="18" charset="-34"/>
              </a:rPr>
              <a:t>Finishing is a process to give the </a:t>
            </a:r>
            <a:r>
              <a:rPr lang="en-IN" sz="2400" b="1" dirty="0">
                <a:latin typeface="AngsanaUPC" pitchFamily="18" charset="-34"/>
                <a:cs typeface="AngsanaUPC" pitchFamily="18" charset="-34"/>
                <a:hlinkClick r:id="rId2"/>
              </a:rPr>
              <a:t>proper quality of textile materials</a:t>
            </a:r>
            <a:r>
              <a:rPr lang="en-IN" sz="2400" dirty="0">
                <a:latin typeface="AngsanaUPC" pitchFamily="18" charset="-34"/>
                <a:cs typeface="AngsanaUPC" pitchFamily="18" charset="-34"/>
              </a:rPr>
              <a:t> at the end of the wet processing depending of the customers.</a:t>
            </a:r>
          </a:p>
          <a:p>
            <a:pPr fontAlgn="base">
              <a:buNone/>
            </a:pPr>
            <a:r>
              <a:rPr lang="en-IN" sz="2400" b="1" u="sng" dirty="0">
                <a:latin typeface="AngsanaUPC" pitchFamily="18" charset="-34"/>
                <a:cs typeface="AngsanaUPC" pitchFamily="18" charset="-34"/>
              </a:rPr>
              <a:t>Inspection</a:t>
            </a:r>
          </a:p>
          <a:p>
            <a:pPr fontAlgn="base"/>
            <a:r>
              <a:rPr lang="en-IN" sz="2400" dirty="0">
                <a:latin typeface="AngsanaUPC" pitchFamily="18" charset="-34"/>
                <a:cs typeface="AngsanaUPC" pitchFamily="18" charset="-34"/>
              </a:rPr>
              <a:t>Measuring, testing characteristics of a product or service and comparing those with specified requirement to determine comfortably is called inspection.</a:t>
            </a:r>
          </a:p>
          <a:p>
            <a:pPr fontAlgn="base">
              <a:buNone/>
            </a:pPr>
            <a:r>
              <a:rPr lang="en-IN" sz="2400" b="1" u="sng" dirty="0">
                <a:latin typeface="AngsanaUPC" pitchFamily="18" charset="-34"/>
                <a:cs typeface="AngsanaUPC" pitchFamily="18" charset="-34"/>
              </a:rPr>
              <a:t>Packing</a:t>
            </a:r>
          </a:p>
          <a:p>
            <a:pPr fontAlgn="base"/>
            <a:r>
              <a:rPr lang="en-IN" sz="2400" dirty="0">
                <a:latin typeface="AngsanaUPC" pitchFamily="18" charset="-34"/>
                <a:cs typeface="AngsanaUPC" pitchFamily="18" charset="-34"/>
              </a:rPr>
              <a:t>To pack the textile materials treated by polyethylene bag.</a:t>
            </a:r>
          </a:p>
          <a:p>
            <a:pPr fontAlgn="base">
              <a:buNone/>
            </a:pPr>
            <a:r>
              <a:rPr lang="en-IN" sz="2400" b="1" u="sng" dirty="0">
                <a:latin typeface="AngsanaUPC" pitchFamily="18" charset="-34"/>
                <a:cs typeface="AngsanaUPC" pitchFamily="18" charset="-34"/>
              </a:rPr>
              <a:t>Baling</a:t>
            </a:r>
          </a:p>
          <a:p>
            <a:pPr fontAlgn="base"/>
            <a:r>
              <a:rPr lang="en-IN" sz="2400" dirty="0">
                <a:latin typeface="AngsanaUPC" pitchFamily="18" charset="-34"/>
                <a:cs typeface="AngsanaUPC" pitchFamily="18" charset="-34"/>
              </a:rPr>
              <a:t>To bail the textile materials.</a:t>
            </a:r>
          </a:p>
          <a:p>
            <a:pPr fontAlgn="base"/>
            <a:endParaRPr lang="en-IN" dirty="0"/>
          </a:p>
          <a:p>
            <a:pPr>
              <a:buNone/>
            </a:pPr>
            <a:endParaRPr lang="en-IN"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1902</TotalTime>
  <Words>2979</Words>
  <Application>Microsoft Office PowerPoint</Application>
  <PresentationFormat>On-screen Show (4:3)</PresentationFormat>
  <Paragraphs>246</Paragraphs>
  <Slides>46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Algerian</vt:lpstr>
      <vt:lpstr>AngsanaUPC</vt:lpstr>
      <vt:lpstr>Aparajita</vt:lpstr>
      <vt:lpstr>Arial</vt:lpstr>
      <vt:lpstr>Trebuchet MS</vt:lpstr>
      <vt:lpstr>Wingdings</vt:lpstr>
      <vt:lpstr>Wingdings 3</vt:lpstr>
      <vt:lpstr>Facet</vt:lpstr>
      <vt:lpstr>Module 1</vt:lpstr>
      <vt:lpstr>Wet Processing </vt:lpstr>
      <vt:lpstr>PROCESS SEQUENCE OF WET PROCESSING FOR COTTON GOODS: </vt:lpstr>
      <vt:lpstr>PowerPoint Presentation</vt:lpstr>
      <vt:lpstr>PowerPoint Presentation</vt:lpstr>
      <vt:lpstr>PowerPoint Presentation</vt:lpstr>
      <vt:lpstr>PowerPoint Presentation</vt:lpstr>
      <vt:lpstr>PowerPoint Presentation</vt:lpstr>
      <vt:lpstr>PowerPoint Presentation</vt:lpstr>
      <vt:lpstr>Flow Chart of Wet Processing for Synthetic Goods</vt:lpstr>
      <vt:lpstr>PowerPoint Presentation</vt:lpstr>
      <vt:lpstr>PowerPoint Presentation</vt:lpstr>
      <vt:lpstr>PowerPoint Presentation</vt:lpstr>
      <vt:lpstr>Brushing</vt:lpstr>
      <vt:lpstr>Cropping and Shearing</vt:lpstr>
      <vt:lpstr>Singeing</vt:lpstr>
      <vt:lpstr> Enzymatic Desizing </vt:lpstr>
      <vt:lpstr>Scouring </vt:lpstr>
      <vt:lpstr>Objectives of Scouring </vt:lpstr>
      <vt:lpstr>Scouring Process </vt:lpstr>
      <vt:lpstr> Kier Boiling Process </vt:lpstr>
      <vt:lpstr>PowerPoint Presentation</vt:lpstr>
      <vt:lpstr>PowerPoint Presentation</vt:lpstr>
      <vt:lpstr>PowerPoint Presentation</vt:lpstr>
      <vt:lpstr>Characteristics of Kier Boiler</vt:lpstr>
      <vt:lpstr>Working Procedure of Kier Boiling</vt:lpstr>
      <vt:lpstr>PowerPoint Presentation</vt:lpstr>
      <vt:lpstr>PowerPoint Presentation</vt:lpstr>
      <vt:lpstr>Precaution</vt:lpstr>
      <vt:lpstr>PowerPoint Presentation</vt:lpstr>
      <vt:lpstr>J Box/ Continuous Process</vt:lpstr>
      <vt:lpstr>PowerPoint Presentation</vt:lpstr>
      <vt:lpstr>Description and Working Principle </vt:lpstr>
      <vt:lpstr>PowerPoint Presentation</vt:lpstr>
      <vt:lpstr>PowerPoint Presentation</vt:lpstr>
      <vt:lpstr>PowerPoint Presentation</vt:lpstr>
      <vt:lpstr>PowerPoint Presentation</vt:lpstr>
      <vt:lpstr>Bleaching</vt:lpstr>
      <vt:lpstr>Aim of Bleaching</vt:lpstr>
      <vt:lpstr>Bleaching Agent</vt:lpstr>
      <vt:lpstr>PowerPoint Presentation</vt:lpstr>
      <vt:lpstr> Mercerization </vt:lpstr>
      <vt:lpstr>Mercerization Processing</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5</dc:title>
  <dc:creator>Hitha Sasidharan</dc:creator>
  <cp:lastModifiedBy>linda lloyd</cp:lastModifiedBy>
  <cp:revision>161</cp:revision>
  <dcterms:created xsi:type="dcterms:W3CDTF">2020-05-27T05:22:57Z</dcterms:created>
  <dcterms:modified xsi:type="dcterms:W3CDTF">2021-11-19T05:10:20Z</dcterms:modified>
</cp:coreProperties>
</file>