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8"/>
  </p:notesMasterIdLst>
  <p:sldIdLst>
    <p:sldId id="264" r:id="rId2"/>
    <p:sldId id="304" r:id="rId3"/>
    <p:sldId id="305" r:id="rId4"/>
    <p:sldId id="306" r:id="rId5"/>
    <p:sldId id="307" r:id="rId6"/>
    <p:sldId id="267" r:id="rId7"/>
    <p:sldId id="268" r:id="rId8"/>
    <p:sldId id="269" r:id="rId9"/>
    <p:sldId id="270" r:id="rId10"/>
    <p:sldId id="271" r:id="rId11"/>
    <p:sldId id="319" r:id="rId12"/>
    <p:sldId id="324" r:id="rId13"/>
    <p:sldId id="325" r:id="rId14"/>
    <p:sldId id="320" r:id="rId15"/>
    <p:sldId id="321" r:id="rId16"/>
    <p:sldId id="322" r:id="rId17"/>
    <p:sldId id="323" r:id="rId18"/>
    <p:sldId id="378" r:id="rId19"/>
    <p:sldId id="272" r:id="rId20"/>
    <p:sldId id="273" r:id="rId21"/>
    <p:sldId id="274" r:id="rId22"/>
    <p:sldId id="309" r:id="rId23"/>
    <p:sldId id="316" r:id="rId24"/>
    <p:sldId id="308" r:id="rId25"/>
    <p:sldId id="275" r:id="rId26"/>
    <p:sldId id="312" r:id="rId27"/>
    <p:sldId id="313" r:id="rId28"/>
    <p:sldId id="311" r:id="rId29"/>
    <p:sldId id="332" r:id="rId30"/>
    <p:sldId id="310" r:id="rId31"/>
    <p:sldId id="276" r:id="rId32"/>
    <p:sldId id="326" r:id="rId33"/>
    <p:sldId id="382" r:id="rId34"/>
    <p:sldId id="334" r:id="rId35"/>
    <p:sldId id="281" r:id="rId36"/>
    <p:sldId id="314" r:id="rId37"/>
    <p:sldId id="277" r:id="rId38"/>
    <p:sldId id="380" r:id="rId39"/>
    <p:sldId id="381" r:id="rId40"/>
    <p:sldId id="327" r:id="rId41"/>
    <p:sldId id="329" r:id="rId42"/>
    <p:sldId id="328" r:id="rId43"/>
    <p:sldId id="331" r:id="rId44"/>
    <p:sldId id="278" r:id="rId45"/>
    <p:sldId id="257" r:id="rId46"/>
    <p:sldId id="279" r:id="rId47"/>
    <p:sldId id="315" r:id="rId48"/>
    <p:sldId id="259" r:id="rId49"/>
    <p:sldId id="280" r:id="rId50"/>
    <p:sldId id="341" r:id="rId51"/>
    <p:sldId id="342" r:id="rId52"/>
    <p:sldId id="282" r:id="rId53"/>
    <p:sldId id="343" r:id="rId54"/>
    <p:sldId id="260" r:id="rId55"/>
    <p:sldId id="345" r:id="rId56"/>
    <p:sldId id="349" r:id="rId57"/>
    <p:sldId id="348" r:id="rId58"/>
    <p:sldId id="350" r:id="rId59"/>
    <p:sldId id="372" r:id="rId60"/>
    <p:sldId id="373" r:id="rId61"/>
    <p:sldId id="351" r:id="rId62"/>
    <p:sldId id="352" r:id="rId63"/>
    <p:sldId id="369" r:id="rId64"/>
    <p:sldId id="374" r:id="rId65"/>
    <p:sldId id="375" r:id="rId66"/>
    <p:sldId id="376" r:id="rId67"/>
    <p:sldId id="353" r:id="rId68"/>
    <p:sldId id="354" r:id="rId69"/>
    <p:sldId id="377" r:id="rId70"/>
    <p:sldId id="355" r:id="rId71"/>
    <p:sldId id="356" r:id="rId72"/>
    <p:sldId id="357" r:id="rId73"/>
    <p:sldId id="358" r:id="rId74"/>
    <p:sldId id="359" r:id="rId75"/>
    <p:sldId id="360" r:id="rId76"/>
    <p:sldId id="361" r:id="rId77"/>
    <p:sldId id="362" r:id="rId78"/>
    <p:sldId id="363" r:id="rId79"/>
    <p:sldId id="364" r:id="rId80"/>
    <p:sldId id="365" r:id="rId81"/>
    <p:sldId id="366" r:id="rId82"/>
    <p:sldId id="367" r:id="rId83"/>
    <p:sldId id="370" r:id="rId84"/>
    <p:sldId id="368" r:id="rId85"/>
    <p:sldId id="371" r:id="rId86"/>
    <p:sldId id="292" r:id="rId8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15620"/>
    <p:restoredTop sz="94660"/>
  </p:normalViewPr>
  <p:slideViewPr>
    <p:cSldViewPr>
      <p:cViewPr varScale="1">
        <p:scale>
          <a:sx n="68" d="100"/>
          <a:sy n="68" d="100"/>
        </p:scale>
        <p:origin x="-1212" y="-96"/>
      </p:cViewPr>
      <p:guideLst>
        <p:guide orient="horz" pos="2160"/>
        <p:guide pos="2880"/>
      </p:guideLst>
    </p:cSldViewPr>
  </p:slideViewPr>
  <p:notesTextViewPr>
    <p:cViewPr>
      <p:scale>
        <a:sx n="100" d="100"/>
        <a:sy n="100" d="100"/>
      </p:scale>
      <p:origin x="0" y="0"/>
    </p:cViewPr>
  </p:notesTextViewPr>
  <p:sorterViewPr>
    <p:cViewPr>
      <p:scale>
        <a:sx n="90" d="100"/>
        <a:sy n="90" d="100"/>
      </p:scale>
      <p:origin x="0" y="919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F097AA-9F26-4C18-BAD4-59F39DEF6002}" type="datetimeFigureOut">
              <a:rPr lang="en-US" smtClean="0"/>
              <a:pPr/>
              <a:t>11/18/2021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67887A-2AC3-4CA0-A8C8-C2D13E56F4E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miter lim="800000"/>
            <a:headEnd/>
            <a:tailEnd/>
          </a:ln>
        </p:spPr>
        <p:txBody>
          <a:bodyPr/>
          <a:lstStyle/>
          <a:p>
            <a:fld id="{EB51CB4B-3549-44D7-87EF-FE14446E6486}" type="slidenum">
              <a:rPr lang="en-GB" altLang="en-US" smtClean="0"/>
              <a:pPr/>
              <a:t>23</a:t>
            </a:fld>
            <a:endParaRPr lang="en-GB" altLang="en-US" smtClean="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miter lim="800000"/>
            <a:headEnd/>
            <a:tailEnd/>
          </a:ln>
        </p:spPr>
        <p:txBody>
          <a:bodyPr/>
          <a:lstStyle/>
          <a:p>
            <a:fld id="{D0D1A291-DBE9-468A-B04C-8820FE2571D1}" type="slidenum">
              <a:rPr lang="en-GB" altLang="en-US" smtClean="0"/>
              <a:pPr/>
              <a:t>34</a:t>
            </a:fld>
            <a:endParaRPr lang="en-GB"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fld id="{1D8BD707-D9CF-40AE-B4C6-C98DA3205C09}" type="datetimeFigureOut">
              <a:rPr lang="en-US" smtClean="0"/>
              <a:pPr/>
              <a:t>11/18/2021</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fld id="{1D8BD707-D9CF-40AE-B4C6-C98DA3205C09}" type="datetimeFigureOut">
              <a:rPr lang="en-US" smtClean="0"/>
              <a:pPr/>
              <a:t>11/18/2021</a:t>
            </a:fld>
            <a:endParaRPr lang="en-US"/>
          </a:p>
        </p:txBody>
      </p:sp>
      <p:sp>
        <p:nvSpPr>
          <p:cNvPr id="9" name="Slide Number Placeholder 8"/>
          <p:cNvSpPr>
            <a:spLocks noGrp="1"/>
          </p:cNvSpPr>
          <p:nvPr>
            <p:ph type="sldNum" sz="quarter" idx="15"/>
          </p:nvPr>
        </p:nvSpPr>
        <p:spPr/>
        <p:txBody>
          <a:bodyPr rtlCol="0"/>
          <a:lstStyle/>
          <a:p>
            <a:fld id="{B6F15528-21DE-4FAA-801E-634DDDAF4B2B}"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1D8BD707-D9CF-40AE-B4C6-C98DA3205C09}" type="datetimeFigureOut">
              <a:rPr lang="en-US" smtClean="0"/>
              <a:pPr/>
              <a:t>11/18/2021</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fld id="{1D8BD707-D9CF-40AE-B4C6-C98DA3205C09}" type="datetimeFigureOut">
              <a:rPr lang="en-US" smtClean="0"/>
              <a:pPr/>
              <a:t>11/18/2021</a:t>
            </a:fld>
            <a:endParaRPr lang="en-US"/>
          </a:p>
        </p:txBody>
      </p:sp>
      <p:sp>
        <p:nvSpPr>
          <p:cNvPr id="7" name="Slide Number Placeholder 6"/>
          <p:cNvSpPr>
            <a:spLocks noGrp="1"/>
          </p:cNvSpPr>
          <p:nvPr>
            <p:ph type="sldNum" sz="quarter" idx="11"/>
          </p:nvPr>
        </p:nvSpPr>
        <p:spPr/>
        <p:txBody>
          <a:bodyPr rtlCol="0"/>
          <a:lstStyle/>
          <a:p>
            <a:fld id="{B6F15528-21DE-4FAA-801E-634DDDAF4B2B}"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fld id="{1D8BD707-D9CF-40AE-B4C6-C98DA3205C09}" type="datetimeFigureOut">
              <a:rPr lang="en-US" smtClean="0"/>
              <a:pPr/>
              <a:t>11/18/2021</a:t>
            </a:fld>
            <a:endParaRPr lang="en-US"/>
          </a:p>
        </p:txBody>
      </p:sp>
      <p:sp>
        <p:nvSpPr>
          <p:cNvPr id="22" name="Slide Number Placeholder 21"/>
          <p:cNvSpPr>
            <a:spLocks noGrp="1"/>
          </p:cNvSpPr>
          <p:nvPr>
            <p:ph type="sldNum" sz="quarter" idx="15"/>
          </p:nvPr>
        </p:nvSpPr>
        <p:spPr/>
        <p:txBody>
          <a:bodyPr rtlCol="0"/>
          <a:lstStyle/>
          <a:p>
            <a:fld id="{B6F15528-21DE-4FAA-801E-634DDDAF4B2B}"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1D8BD707-D9CF-40AE-B4C6-C98DA3205C09}" type="datetimeFigureOut">
              <a:rPr lang="en-US" smtClean="0"/>
              <a:pPr/>
              <a:t>11/18/2021</a:t>
            </a:fld>
            <a:endParaRPr lang="en-US"/>
          </a:p>
        </p:txBody>
      </p:sp>
      <p:sp>
        <p:nvSpPr>
          <p:cNvPr id="18" name="Slide Number Placeholder 17"/>
          <p:cNvSpPr>
            <a:spLocks noGrp="1"/>
          </p:cNvSpPr>
          <p:nvPr>
            <p:ph type="sldNum" sz="quarter" idx="11"/>
          </p:nvPr>
        </p:nvSpPr>
        <p:spPr/>
        <p:txBody>
          <a:bodyPr rtlCol="0"/>
          <a:lstStyle/>
          <a:p>
            <a:fld id="{B6F15528-21DE-4FAA-801E-634DDDAF4B2B}"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1D8BD707-D9CF-40AE-B4C6-C98DA3205C09}" type="datetimeFigureOut">
              <a:rPr lang="en-US" smtClean="0"/>
              <a:pPr/>
              <a:t>11/18/2021</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4.bp.blogspot.com/_Xla0E3fwLto/S4W1A7EZYOI/AAAAAAAABQw/5niuRl7sp2o/s1600-h/Cleome_2.JPG" TargetMode="Externa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hyperlink" Target="http://1.bp.blogspot.com/_Xla0E3fwLto/S4W1AqcP-UI/AAAAAAAABQo/ykPfj_ixFtM/s1600-h/A_geo_Meriania.jpg"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cdn.biologydiscussion.com/wp-content/uploads/2016/11/clip_image002-180.jpg"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cdn.biologydiscussion.com/wp-content/uploads/2016/11/clip_image016-21.jpg"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cdn.biologydiscussion.com/wp-content/uploads/2016/11/clip_image018-17.jpg"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en.wikipedia.org/wiki/File:Physiological_Polyspermy.png"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elated image"/>
          <p:cNvPicPr>
            <a:picLocks noChangeAspect="1" noChangeArrowheads="1" noCrop="1"/>
          </p:cNvPicPr>
          <p:nvPr/>
        </p:nvPicPr>
        <p:blipFill>
          <a:blip r:embed="rId2"/>
          <a:srcRect/>
          <a:stretch>
            <a:fillRect/>
          </a:stretch>
        </p:blipFill>
        <p:spPr bwMode="auto">
          <a:xfrm>
            <a:off x="2514600" y="2362200"/>
            <a:ext cx="3810000" cy="3810000"/>
          </a:xfrm>
          <a:prstGeom prst="rect">
            <a:avLst/>
          </a:prstGeom>
          <a:ln>
            <a:noFill/>
          </a:ln>
          <a:effectLst>
            <a:softEdge rad="635000"/>
          </a:effectLst>
        </p:spPr>
      </p:pic>
      <p:pic>
        <p:nvPicPr>
          <p:cNvPr id="6" name="Picture 4" descr="Related image"/>
          <p:cNvPicPr>
            <a:picLocks noChangeAspect="1" noChangeArrowheads="1" noCrop="1"/>
          </p:cNvPicPr>
          <p:nvPr/>
        </p:nvPicPr>
        <p:blipFill>
          <a:blip r:embed="rId2"/>
          <a:srcRect/>
          <a:stretch>
            <a:fillRect/>
          </a:stretch>
        </p:blipFill>
        <p:spPr bwMode="auto">
          <a:xfrm>
            <a:off x="4724400" y="2286000"/>
            <a:ext cx="3810000" cy="3810000"/>
          </a:xfrm>
          <a:prstGeom prst="rect">
            <a:avLst/>
          </a:prstGeom>
          <a:ln>
            <a:noFill/>
          </a:ln>
          <a:effectLst>
            <a:softEdge rad="635000"/>
          </a:effectLst>
        </p:spPr>
      </p:pic>
      <p:sp>
        <p:nvSpPr>
          <p:cNvPr id="9218" name="AutoShape 2" descr="Image result for animated gifs butterflies flying transparent backgroun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220" name="AutoShape 4" descr="Image result for animated gifs butterflies flying transparent backgroun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222" name="Picture 6" descr="C:\Users\Dell\Desktop\s\butterflies-transparent-animated-gif-5.gif"/>
          <p:cNvPicPr>
            <a:picLocks noChangeAspect="1" noChangeArrowheads="1" noCrop="1"/>
          </p:cNvPicPr>
          <p:nvPr/>
        </p:nvPicPr>
        <p:blipFill>
          <a:blip r:embed="rId3"/>
          <a:srcRect/>
          <a:stretch>
            <a:fillRect/>
          </a:stretch>
        </p:blipFill>
        <p:spPr bwMode="auto">
          <a:xfrm>
            <a:off x="1524000" y="1752600"/>
            <a:ext cx="3810000" cy="3048000"/>
          </a:xfrm>
          <a:prstGeom prst="rect">
            <a:avLst/>
          </a:prstGeom>
          <a:noFill/>
        </p:spPr>
      </p:pic>
      <p:pic>
        <p:nvPicPr>
          <p:cNvPr id="9224" name="Picture 8" descr="C:\Users\Dell\Desktop\s\butterflies-transparent-animated-gif-5.gif"/>
          <p:cNvPicPr>
            <a:picLocks noChangeAspect="1" noChangeArrowheads="1" noCrop="1"/>
          </p:cNvPicPr>
          <p:nvPr/>
        </p:nvPicPr>
        <p:blipFill>
          <a:blip r:embed="rId3"/>
          <a:srcRect/>
          <a:stretch>
            <a:fillRect/>
          </a:stretch>
        </p:blipFill>
        <p:spPr bwMode="auto">
          <a:xfrm>
            <a:off x="3810000" y="1905000"/>
            <a:ext cx="3810000" cy="3048000"/>
          </a:xfrm>
          <a:prstGeom prst="rect">
            <a:avLst/>
          </a:prstGeom>
          <a:noFill/>
        </p:spPr>
      </p:pic>
      <p:pic>
        <p:nvPicPr>
          <p:cNvPr id="11" name="Picture 4" descr="Related image"/>
          <p:cNvPicPr>
            <a:picLocks noChangeAspect="1" noChangeArrowheads="1" noCrop="1"/>
          </p:cNvPicPr>
          <p:nvPr/>
        </p:nvPicPr>
        <p:blipFill>
          <a:blip r:embed="rId2"/>
          <a:srcRect/>
          <a:stretch>
            <a:fillRect/>
          </a:stretch>
        </p:blipFill>
        <p:spPr bwMode="auto">
          <a:xfrm>
            <a:off x="381000" y="2438400"/>
            <a:ext cx="3810000" cy="3810000"/>
          </a:xfrm>
          <a:prstGeom prst="rect">
            <a:avLst/>
          </a:prstGeom>
          <a:ln>
            <a:noFill/>
          </a:ln>
          <a:effectLst>
            <a:softEdge rad="635000"/>
          </a:effectLst>
        </p:spPr>
      </p:pic>
      <p:pic>
        <p:nvPicPr>
          <p:cNvPr id="12" name="Picture 8" descr="C:\Users\Dell\Desktop\s\butterflies-transparent-animated-gif-5.gif"/>
          <p:cNvPicPr>
            <a:picLocks noChangeAspect="1" noChangeArrowheads="1" noCrop="1"/>
          </p:cNvPicPr>
          <p:nvPr/>
        </p:nvPicPr>
        <p:blipFill>
          <a:blip r:embed="rId3"/>
          <a:srcRect/>
          <a:stretch>
            <a:fillRect/>
          </a:stretch>
        </p:blipFill>
        <p:spPr bwMode="auto">
          <a:xfrm>
            <a:off x="381000" y="2286000"/>
            <a:ext cx="3810000" cy="3048000"/>
          </a:xfrm>
          <a:prstGeom prst="rect">
            <a:avLst/>
          </a:prstGeom>
          <a:noFill/>
        </p:spPr>
      </p:pic>
      <p:pic>
        <p:nvPicPr>
          <p:cNvPr id="13" name="Picture 8" descr="C:\Users\Dell\Desktop\s\butterflies-transparent-animated-gif-5.gif"/>
          <p:cNvPicPr>
            <a:picLocks noChangeAspect="1" noChangeArrowheads="1" noCrop="1"/>
          </p:cNvPicPr>
          <p:nvPr/>
        </p:nvPicPr>
        <p:blipFill>
          <a:blip r:embed="rId3"/>
          <a:srcRect/>
          <a:stretch>
            <a:fillRect/>
          </a:stretch>
        </p:blipFill>
        <p:spPr bwMode="auto">
          <a:xfrm>
            <a:off x="5181600" y="2209800"/>
            <a:ext cx="3810000" cy="3048000"/>
          </a:xfrm>
          <a:prstGeom prst="rect">
            <a:avLst/>
          </a:prstGeom>
          <a:noFill/>
        </p:spPr>
      </p:pic>
      <p:sp>
        <p:nvSpPr>
          <p:cNvPr id="5" name="Title 4"/>
          <p:cNvSpPr>
            <a:spLocks noGrp="1"/>
          </p:cNvSpPr>
          <p:nvPr>
            <p:ph type="title"/>
          </p:nvPr>
        </p:nvSpPr>
        <p:spPr>
          <a:xfrm>
            <a:off x="0" y="-228600"/>
            <a:ext cx="9144000" cy="4038600"/>
          </a:xfrm>
        </p:spPr>
        <p:txBody>
          <a:bodyPr>
            <a:noAutofit/>
            <a:scene3d>
              <a:camera prst="orthographicFront">
                <a:rot lat="600000" lon="0" rev="0"/>
              </a:camera>
              <a:lightRig rig="sunset" dir="t"/>
            </a:scene3d>
            <a:sp3d extrusionH="57150">
              <a:bevelT w="749300" h="692150" prst="softRound"/>
              <a:bevelB w="533400" h="1009650" prst="softRound"/>
            </a:sp3d>
          </a:bodyPr>
          <a:lstStyle/>
          <a:p>
            <a:pPr algn="ctr"/>
            <a:r>
              <a:rPr lang="en-US" sz="8800" b="1" dirty="0" smtClean="0">
                <a:ln w="31550" cmpd="sng">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prstDash val="solid"/>
                </a:ln>
                <a:gradFill>
                  <a:gsLst>
                    <a:gs pos="0">
                      <a:srgbClr val="000082"/>
                    </a:gs>
                    <a:gs pos="30000">
                      <a:srgbClr val="66008F"/>
                    </a:gs>
                    <a:gs pos="64999">
                      <a:srgbClr val="BA0066"/>
                    </a:gs>
                    <a:gs pos="89999">
                      <a:srgbClr val="FF0000"/>
                    </a:gs>
                    <a:gs pos="100000">
                      <a:srgbClr val="FF8200"/>
                    </a:gs>
                  </a:gsLst>
                  <a:lin ang="5400000" scaled="0"/>
                </a:gradFill>
                <a:effectLst>
                  <a:outerShdw blurRad="60007" dist="200025" dir="15000000" sy="30000" kx="-1800000" algn="bl" rotWithShape="0">
                    <a:prstClr val="black">
                      <a:alpha val="32000"/>
                    </a:prstClr>
                  </a:outerShdw>
                  <a:reflection blurRad="6350" stA="55000" endA="300" endPos="45500" dir="5400000" sy="-100000" algn="bl" rotWithShape="0"/>
                </a:effectLst>
                <a:latin typeface="Freestyle Script" pitchFamily="66" charset="0"/>
              </a:rPr>
              <a:t>Pollination &amp; Fertilization </a:t>
            </a:r>
            <a:endParaRPr lang="en-US" sz="8800" b="1" dirty="0">
              <a:ln w="31550" cmpd="sng">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prstDash val="solid"/>
              </a:ln>
              <a:gradFill>
                <a:gsLst>
                  <a:gs pos="0">
                    <a:srgbClr val="000082"/>
                  </a:gs>
                  <a:gs pos="30000">
                    <a:srgbClr val="66008F"/>
                  </a:gs>
                  <a:gs pos="64999">
                    <a:srgbClr val="BA0066"/>
                  </a:gs>
                  <a:gs pos="89999">
                    <a:srgbClr val="FF0000"/>
                  </a:gs>
                  <a:gs pos="100000">
                    <a:srgbClr val="FF8200"/>
                  </a:gs>
                </a:gsLst>
                <a:lin ang="5400000" scaled="0"/>
              </a:gradFill>
              <a:effectLst>
                <a:outerShdw blurRad="60007" dist="200025" dir="15000000" sy="30000" kx="-1800000" algn="bl" rotWithShape="0">
                  <a:prstClr val="black">
                    <a:alpha val="32000"/>
                  </a:prstClr>
                </a:outerShdw>
                <a:reflection blurRad="6350" stA="55000" endA="300" endPos="45500" dir="5400000" sy="-100000" algn="bl" rotWithShape="0"/>
              </a:effectLst>
              <a:latin typeface="Freestyle Script" pitchFamily="66" charset="0"/>
            </a:endParaRPr>
          </a:p>
        </p:txBody>
      </p:sp>
      <p:sp>
        <p:nvSpPr>
          <p:cNvPr id="14" name="Rectangle 13"/>
          <p:cNvSpPr/>
          <p:nvPr/>
        </p:nvSpPr>
        <p:spPr>
          <a:xfrm>
            <a:off x="3352800" y="5715000"/>
            <a:ext cx="4572000" cy="646331"/>
          </a:xfrm>
          <a:prstGeom prst="rect">
            <a:avLst/>
          </a:prstGeom>
        </p:spPr>
        <p:txBody>
          <a:bodyPr>
            <a:spAutoFit/>
          </a:bodyPr>
          <a:lstStyle/>
          <a:p>
            <a:r>
              <a:rPr lang="en-IN" dirty="0" err="1" smtClean="0"/>
              <a:t>Dr.Sr</a:t>
            </a:r>
            <a:r>
              <a:rPr lang="en-IN" dirty="0" smtClean="0"/>
              <a:t>. </a:t>
            </a:r>
            <a:r>
              <a:rPr lang="en-IN" dirty="0" err="1" smtClean="0"/>
              <a:t>Kochuthressia</a:t>
            </a:r>
            <a:r>
              <a:rPr lang="en-IN" dirty="0" smtClean="0"/>
              <a:t> K P</a:t>
            </a:r>
          </a:p>
          <a:p>
            <a:r>
              <a:rPr lang="en-IN" dirty="0" smtClean="0"/>
              <a:t>PG Department of Botany</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Contrivances for cross pollination</a:t>
            </a:r>
            <a:endParaRPr lang="en-US" dirty="0"/>
          </a:p>
        </p:txBody>
      </p:sp>
      <p:sp>
        <p:nvSpPr>
          <p:cNvPr id="8" name="Content Placeholder 7"/>
          <p:cNvSpPr>
            <a:spLocks noGrp="1"/>
          </p:cNvSpPr>
          <p:nvPr>
            <p:ph sz="quarter" idx="1"/>
          </p:nvPr>
        </p:nvSpPr>
        <p:spPr/>
        <p:txBody>
          <a:bodyPr/>
          <a:lstStyle/>
          <a:p>
            <a:r>
              <a:rPr lang="en-US"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Unisexuality</a:t>
            </a:r>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dicliny</a:t>
            </a:r>
            <a:endPar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r>
              <a:rPr lang="en-US"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Dichogamy</a:t>
            </a:r>
            <a:endPar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Self sterility / self incompatibility</a:t>
            </a:r>
          </a:p>
          <a:p>
            <a:r>
              <a:rPr lang="en-US"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Herkogamy</a:t>
            </a:r>
            <a:endPar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r>
              <a:rPr lang="en-US"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Heteromorphism</a:t>
            </a:r>
            <a:endPar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r>
              <a:rPr lang="en-US"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heterostyly</a:t>
            </a:r>
            <a:endPar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639762"/>
          </a:xfrm>
        </p:spPr>
        <p:txBody>
          <a:bodyPr/>
          <a:lstStyle/>
          <a:p>
            <a:r>
              <a:rPr lang="en-US" dirty="0" err="1" smtClean="0"/>
              <a:t>Unisexuality</a:t>
            </a:r>
            <a:r>
              <a:rPr lang="en-US" dirty="0" smtClean="0"/>
              <a:t>/ </a:t>
            </a:r>
            <a:r>
              <a:rPr lang="en-US" dirty="0" err="1" smtClean="0"/>
              <a:t>dicliny</a:t>
            </a:r>
            <a:endParaRPr lang="en-US" dirty="0"/>
          </a:p>
        </p:txBody>
      </p:sp>
      <p:sp>
        <p:nvSpPr>
          <p:cNvPr id="3" name="Content Placeholder 2"/>
          <p:cNvSpPr>
            <a:spLocks noGrp="1"/>
          </p:cNvSpPr>
          <p:nvPr>
            <p:ph sz="quarter" idx="1"/>
          </p:nvPr>
        </p:nvSpPr>
        <p:spPr>
          <a:xfrm>
            <a:off x="457200" y="990600"/>
            <a:ext cx="5715000" cy="2133600"/>
          </a:xfrm>
        </p:spPr>
        <p:txBody>
          <a:bodyPr/>
          <a:lstStyle/>
          <a:p>
            <a:r>
              <a:rPr lang="en-US" dirty="0" smtClean="0"/>
              <a:t>Flowers are unisexual.</a:t>
            </a:r>
          </a:p>
          <a:p>
            <a:r>
              <a:rPr lang="en-US" dirty="0" smtClean="0"/>
              <a:t>Male and female flowers born in different plants.</a:t>
            </a:r>
          </a:p>
          <a:p>
            <a:r>
              <a:rPr lang="en-US" dirty="0" smtClean="0"/>
              <a:t>E.g., coconut, date palm, mulberry, cucumber</a:t>
            </a:r>
          </a:p>
        </p:txBody>
      </p:sp>
      <p:sp>
        <p:nvSpPr>
          <p:cNvPr id="4" name="Title 1"/>
          <p:cNvSpPr txBox="1">
            <a:spLocks/>
          </p:cNvSpPr>
          <p:nvPr/>
        </p:nvSpPr>
        <p:spPr>
          <a:xfrm>
            <a:off x="457200" y="3200400"/>
            <a:ext cx="7467600" cy="609600"/>
          </a:xfrm>
          <a:prstGeom prst="rect">
            <a:avLst/>
          </a:prstGeom>
        </p:spPr>
        <p:txBody>
          <a:bodyPr vert="horz"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000" b="0" i="0" u="none" strike="noStrike" kern="1200" cap="small" spc="0" normalizeH="0" baseline="0" noProof="0" dirty="0" err="1" smtClean="0">
                <a:ln>
                  <a:noFill/>
                </a:ln>
                <a:solidFill>
                  <a:schemeClr val="tx2"/>
                </a:solidFill>
                <a:effectLst/>
                <a:uLnTx/>
                <a:uFillTx/>
                <a:latin typeface="+mj-lt"/>
                <a:ea typeface="+mj-ea"/>
                <a:cs typeface="+mj-cs"/>
              </a:rPr>
              <a:t>dichogamy</a:t>
            </a:r>
            <a:endParaRPr kumimoji="0" lang="en-US" sz="3000" b="0" i="0" u="none" strike="noStrike" kern="1200" cap="small" spc="0" normalizeH="0" baseline="0" noProof="0" dirty="0">
              <a:ln>
                <a:noFill/>
              </a:ln>
              <a:solidFill>
                <a:schemeClr val="tx2"/>
              </a:solidFill>
              <a:effectLst/>
              <a:uLnTx/>
              <a:uFillTx/>
              <a:latin typeface="+mj-lt"/>
              <a:ea typeface="+mj-ea"/>
              <a:cs typeface="+mj-cs"/>
            </a:endParaRPr>
          </a:p>
        </p:txBody>
      </p:sp>
      <p:sp>
        <p:nvSpPr>
          <p:cNvPr id="5" name="Content Placeholder 2"/>
          <p:cNvSpPr txBox="1">
            <a:spLocks/>
          </p:cNvSpPr>
          <p:nvPr/>
        </p:nvSpPr>
        <p:spPr>
          <a:xfrm>
            <a:off x="381000" y="3763962"/>
            <a:ext cx="7772400" cy="3094038"/>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Maturation of period of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androecium</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and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gynoecium</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of same flower different.</a:t>
            </a:r>
          </a:p>
          <a:p>
            <a:pPr marL="640080" marR="0" lvl="1" indent="-274320"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Protandry</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 </a:t>
            </a: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androecium</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mature first. E.g., sunflower</a:t>
            </a:r>
          </a:p>
          <a:p>
            <a:pPr marL="640080" marR="0" lvl="1" indent="-274320"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Protogyny</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 </a:t>
            </a: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gynoecium</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mature first. E.g., </a:t>
            </a: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michelia</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annona</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magnolia</a:t>
            </a: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8"/>
          <p:cNvPicPr>
            <a:picLocks noChangeAspect="1" noChangeArrowheads="1"/>
          </p:cNvPicPr>
          <p:nvPr/>
        </p:nvPicPr>
        <p:blipFill>
          <a:blip r:embed="rId2"/>
          <a:srcRect/>
          <a:stretch>
            <a:fillRect/>
          </a:stretch>
        </p:blipFill>
        <p:spPr bwMode="auto">
          <a:xfrm>
            <a:off x="6553200" y="838200"/>
            <a:ext cx="2057400" cy="20345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8800" y="1981200"/>
            <a:ext cx="3962400" cy="1143000"/>
          </a:xfrm>
        </p:spPr>
        <p:txBody>
          <a:bodyPr/>
          <a:lstStyle/>
          <a:p>
            <a:r>
              <a:rPr lang="en-US" dirty="0" err="1" smtClean="0"/>
              <a:t>protogyny</a:t>
            </a:r>
            <a:endParaRPr lang="en-US" dirty="0"/>
          </a:p>
        </p:txBody>
      </p:sp>
      <p:sp>
        <p:nvSpPr>
          <p:cNvPr id="3" name="Content Placeholder 2"/>
          <p:cNvSpPr>
            <a:spLocks noGrp="1"/>
          </p:cNvSpPr>
          <p:nvPr>
            <p:ph sz="quarter" idx="1"/>
          </p:nvPr>
        </p:nvSpPr>
        <p:spPr/>
        <p:txBody>
          <a:bodyPr/>
          <a:lstStyle/>
          <a:p>
            <a:endParaRPr lang="en-US" dirty="0"/>
          </a:p>
        </p:txBody>
      </p:sp>
      <p:pic>
        <p:nvPicPr>
          <p:cNvPr id="4" name="Picture 4"/>
          <p:cNvPicPr>
            <a:picLocks noChangeAspect="1" noChangeArrowheads="1"/>
          </p:cNvPicPr>
          <p:nvPr/>
        </p:nvPicPr>
        <p:blipFill>
          <a:blip r:embed="rId2"/>
          <a:srcRect/>
          <a:stretch>
            <a:fillRect/>
          </a:stretch>
        </p:blipFill>
        <p:spPr bwMode="auto">
          <a:xfrm>
            <a:off x="533400" y="685800"/>
            <a:ext cx="5029200" cy="5715000"/>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0" y="1752600"/>
            <a:ext cx="3048000" cy="1143000"/>
          </a:xfrm>
        </p:spPr>
        <p:txBody>
          <a:bodyPr/>
          <a:lstStyle/>
          <a:p>
            <a:r>
              <a:rPr lang="en-US" dirty="0" err="1" smtClean="0"/>
              <a:t>protandry</a:t>
            </a:r>
            <a:endParaRPr lang="en-US" dirty="0"/>
          </a:p>
        </p:txBody>
      </p:sp>
      <p:pic>
        <p:nvPicPr>
          <p:cNvPr id="4" name="Picture 5"/>
          <p:cNvPicPr>
            <a:picLocks noChangeAspect="1" noChangeArrowheads="1"/>
          </p:cNvPicPr>
          <p:nvPr/>
        </p:nvPicPr>
        <p:blipFill>
          <a:blip r:embed="rId2"/>
          <a:srcRect/>
          <a:stretch>
            <a:fillRect/>
          </a:stretch>
        </p:blipFill>
        <p:spPr bwMode="auto">
          <a:xfrm>
            <a:off x="457200" y="381000"/>
            <a:ext cx="5334000" cy="6235700"/>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7467600" cy="639762"/>
          </a:xfrm>
        </p:spPr>
        <p:txBody>
          <a:bodyPr/>
          <a:lstStyle/>
          <a:p>
            <a:r>
              <a:rPr lang="en-US" dirty="0" smtClean="0"/>
              <a:t>Self sterility/ self incompatibility</a:t>
            </a:r>
            <a:endParaRPr lang="en-US" dirty="0"/>
          </a:p>
        </p:txBody>
      </p:sp>
      <p:sp>
        <p:nvSpPr>
          <p:cNvPr id="5" name="Content Placeholder 4"/>
          <p:cNvSpPr>
            <a:spLocks noGrp="1"/>
          </p:cNvSpPr>
          <p:nvPr>
            <p:ph sz="quarter" idx="1"/>
          </p:nvPr>
        </p:nvSpPr>
        <p:spPr>
          <a:xfrm>
            <a:off x="457200" y="1143000"/>
            <a:ext cx="5029200" cy="2133600"/>
          </a:xfrm>
        </p:spPr>
        <p:txBody>
          <a:bodyPr/>
          <a:lstStyle/>
          <a:p>
            <a:r>
              <a:rPr lang="en-US" dirty="0" smtClean="0"/>
              <a:t>Stigma will be sterile to pollen of same flower but, fertile to pollen from another flower.</a:t>
            </a:r>
          </a:p>
          <a:p>
            <a:r>
              <a:rPr lang="en-US" dirty="0" smtClean="0"/>
              <a:t>E.g., potato, tobacco, </a:t>
            </a:r>
            <a:r>
              <a:rPr lang="en-US" dirty="0" err="1" smtClean="0"/>
              <a:t>passiflora</a:t>
            </a:r>
            <a:r>
              <a:rPr lang="en-US" dirty="0" smtClean="0"/>
              <a:t>.</a:t>
            </a:r>
            <a:endParaRPr lang="en-US" dirty="0"/>
          </a:p>
        </p:txBody>
      </p:sp>
      <p:sp>
        <p:nvSpPr>
          <p:cNvPr id="6" name="Title 3"/>
          <p:cNvSpPr txBox="1">
            <a:spLocks/>
          </p:cNvSpPr>
          <p:nvPr/>
        </p:nvSpPr>
        <p:spPr>
          <a:xfrm>
            <a:off x="533400" y="2971800"/>
            <a:ext cx="7467600" cy="762000"/>
          </a:xfrm>
          <a:prstGeom prst="rect">
            <a:avLst/>
          </a:prstGeom>
        </p:spPr>
        <p:txBody>
          <a:bodyPr vert="horz"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000" b="0" i="0" u="none" strike="noStrike" kern="1200" cap="small" spc="0" normalizeH="0" baseline="0" noProof="0" dirty="0" err="1" smtClean="0">
                <a:ln>
                  <a:noFill/>
                </a:ln>
                <a:solidFill>
                  <a:schemeClr val="tx2"/>
                </a:solidFill>
                <a:effectLst/>
                <a:uLnTx/>
                <a:uFillTx/>
                <a:latin typeface="+mj-lt"/>
                <a:ea typeface="+mj-ea"/>
                <a:cs typeface="+mj-cs"/>
              </a:rPr>
              <a:t>herkogamy</a:t>
            </a:r>
            <a:endParaRPr kumimoji="0" lang="en-US" sz="3000" b="0" i="0" u="none" strike="noStrike" kern="1200" cap="small" spc="0" normalizeH="0" baseline="0" noProof="0" dirty="0">
              <a:ln>
                <a:noFill/>
              </a:ln>
              <a:solidFill>
                <a:schemeClr val="tx2"/>
              </a:solidFill>
              <a:effectLst/>
              <a:uLnTx/>
              <a:uFillTx/>
              <a:latin typeface="+mj-lt"/>
              <a:ea typeface="+mj-ea"/>
              <a:cs typeface="+mj-cs"/>
            </a:endParaRPr>
          </a:p>
        </p:txBody>
      </p:sp>
      <p:sp>
        <p:nvSpPr>
          <p:cNvPr id="7" name="Content Placeholder 4"/>
          <p:cNvSpPr txBox="1">
            <a:spLocks/>
          </p:cNvSpPr>
          <p:nvPr/>
        </p:nvSpPr>
        <p:spPr>
          <a:xfrm>
            <a:off x="2667000" y="4038600"/>
            <a:ext cx="5638800" cy="2819400"/>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Prevention of self pollination by physical barriers in bisexual flowers in which maturation period will be the same for both sex organs.</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en-US" sz="2400" dirty="0" smtClean="0"/>
              <a:t>E.g., </a:t>
            </a:r>
            <a:r>
              <a:rPr lang="en-US" sz="2400" dirty="0" err="1" smtClean="0"/>
              <a:t>Calotropis</a:t>
            </a:r>
            <a:r>
              <a:rPr lang="en-US" sz="2400" dirty="0" smtClean="0"/>
              <a:t>, Orchids etc.</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8" name="Picture 5" descr="orchid"/>
          <p:cNvPicPr>
            <a:picLocks noChangeAspect="1" noChangeArrowheads="1"/>
          </p:cNvPicPr>
          <p:nvPr/>
        </p:nvPicPr>
        <p:blipFill>
          <a:blip r:embed="rId2" cstate="print"/>
          <a:srcRect/>
          <a:stretch>
            <a:fillRect/>
          </a:stretch>
        </p:blipFill>
        <p:spPr bwMode="auto">
          <a:xfrm>
            <a:off x="381001" y="4114800"/>
            <a:ext cx="1905000" cy="2209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4"/>
          <p:cNvPicPr>
            <a:picLocks noChangeAspect="1" noChangeArrowheads="1"/>
          </p:cNvPicPr>
          <p:nvPr/>
        </p:nvPicPr>
        <p:blipFill>
          <a:blip r:embed="rId3"/>
          <a:srcRect/>
          <a:stretch>
            <a:fillRect/>
          </a:stretch>
        </p:blipFill>
        <p:spPr bwMode="auto">
          <a:xfrm flipV="1">
            <a:off x="304800" y="3962400"/>
            <a:ext cx="2286000" cy="253501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srcRect/>
          <a:stretch>
            <a:fillRect/>
          </a:stretch>
        </p:blipFill>
        <p:spPr bwMode="auto">
          <a:xfrm>
            <a:off x="3886200" y="1600200"/>
            <a:ext cx="4023631" cy="2395537"/>
          </a:xfrm>
          <a:prstGeom prst="rect">
            <a:avLst/>
          </a:prstGeom>
          <a:noFill/>
          <a:ln w="9525">
            <a:noFill/>
            <a:miter lim="800000"/>
            <a:headEnd/>
            <a:tailEnd/>
          </a:ln>
          <a:effectLst/>
        </p:spPr>
      </p:pic>
      <p:sp>
        <p:nvSpPr>
          <p:cNvPr id="2" name="Title 1"/>
          <p:cNvSpPr>
            <a:spLocks noGrp="1"/>
          </p:cNvSpPr>
          <p:nvPr>
            <p:ph type="title"/>
          </p:nvPr>
        </p:nvSpPr>
        <p:spPr>
          <a:xfrm>
            <a:off x="457200" y="274638"/>
            <a:ext cx="7467600" cy="563562"/>
          </a:xfrm>
        </p:spPr>
        <p:txBody>
          <a:bodyPr/>
          <a:lstStyle/>
          <a:p>
            <a:r>
              <a:rPr lang="en-US" dirty="0" err="1" smtClean="0"/>
              <a:t>heteromorphism</a:t>
            </a:r>
            <a:endParaRPr lang="en-US" dirty="0"/>
          </a:p>
        </p:txBody>
      </p:sp>
      <p:sp>
        <p:nvSpPr>
          <p:cNvPr id="3" name="Content Placeholder 2"/>
          <p:cNvSpPr>
            <a:spLocks noGrp="1"/>
          </p:cNvSpPr>
          <p:nvPr>
            <p:ph sz="quarter" idx="1"/>
          </p:nvPr>
        </p:nvSpPr>
        <p:spPr>
          <a:xfrm>
            <a:off x="457200" y="914400"/>
            <a:ext cx="7391400" cy="2667000"/>
          </a:xfrm>
        </p:spPr>
        <p:txBody>
          <a:bodyPr>
            <a:normAutofit/>
          </a:bodyPr>
          <a:lstStyle/>
          <a:p>
            <a:r>
              <a:rPr lang="en-US" dirty="0" smtClean="0"/>
              <a:t>This is the condition in which flowers of a plant are different in relation to the length of style and type of anther.</a:t>
            </a:r>
          </a:p>
          <a:p>
            <a:r>
              <a:rPr lang="en-US" dirty="0" smtClean="0"/>
              <a:t>E.g., Oxalis, </a:t>
            </a:r>
            <a:r>
              <a:rPr lang="en-US" dirty="0" err="1" smtClean="0"/>
              <a:t>Jasminum</a:t>
            </a:r>
            <a:endParaRPr lang="en-US" dirty="0" smtClean="0"/>
          </a:p>
          <a:p>
            <a:pPr lvl="1"/>
            <a:r>
              <a:rPr lang="en-US" dirty="0" err="1" smtClean="0"/>
              <a:t>Heterostyly</a:t>
            </a:r>
            <a:endParaRPr lang="en-US" dirty="0" smtClean="0"/>
          </a:p>
          <a:p>
            <a:pPr lvl="1"/>
            <a:r>
              <a:rPr lang="en-US" dirty="0" err="1" smtClean="0"/>
              <a:t>heterandry</a:t>
            </a:r>
            <a:endParaRPr lang="en-US" dirty="0"/>
          </a:p>
        </p:txBody>
      </p:sp>
      <p:sp>
        <p:nvSpPr>
          <p:cNvPr id="4" name="Title 1"/>
          <p:cNvSpPr txBox="1">
            <a:spLocks/>
          </p:cNvSpPr>
          <p:nvPr/>
        </p:nvSpPr>
        <p:spPr>
          <a:xfrm>
            <a:off x="381000" y="2895600"/>
            <a:ext cx="7467600" cy="1143000"/>
          </a:xfrm>
          <a:prstGeom prst="rect">
            <a:avLst/>
          </a:prstGeom>
        </p:spPr>
        <p:txBody>
          <a:bodyPr vert="horz"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000" b="0" i="0" u="none" strike="noStrike" kern="1200" cap="small" spc="0" normalizeH="0" baseline="0" noProof="0" dirty="0" err="1" smtClean="0">
                <a:ln>
                  <a:noFill/>
                </a:ln>
                <a:solidFill>
                  <a:schemeClr val="tx2"/>
                </a:solidFill>
                <a:effectLst/>
                <a:uLnTx/>
                <a:uFillTx/>
                <a:latin typeface="+mj-lt"/>
                <a:ea typeface="+mj-ea"/>
                <a:cs typeface="+mj-cs"/>
              </a:rPr>
              <a:t>heterostyly</a:t>
            </a:r>
            <a:endParaRPr kumimoji="0" lang="en-US" sz="3000" b="0" i="0" u="none" strike="noStrike" kern="1200" cap="small" spc="0" normalizeH="0" baseline="0" noProof="0" dirty="0">
              <a:ln>
                <a:noFill/>
              </a:ln>
              <a:solidFill>
                <a:schemeClr val="tx2"/>
              </a:solidFill>
              <a:effectLst/>
              <a:uLnTx/>
              <a:uFillTx/>
              <a:latin typeface="+mj-lt"/>
              <a:ea typeface="+mj-ea"/>
              <a:cs typeface="+mj-cs"/>
            </a:endParaRPr>
          </a:p>
        </p:txBody>
      </p:sp>
      <p:sp>
        <p:nvSpPr>
          <p:cNvPr id="5" name="Content Placeholder 2"/>
          <p:cNvSpPr txBox="1">
            <a:spLocks/>
          </p:cNvSpPr>
          <p:nvPr/>
        </p:nvSpPr>
        <p:spPr>
          <a:xfrm>
            <a:off x="533400" y="3962400"/>
            <a:ext cx="7391400" cy="2667000"/>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Dimorphic flowers- have styles of different length.</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E.g.,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primula</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polygonaceae</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rubiaceae</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6"/>
          <p:cNvPicPr>
            <a:picLocks noChangeAspect="1" noChangeArrowheads="1"/>
          </p:cNvPicPr>
          <p:nvPr/>
        </p:nvPicPr>
        <p:blipFill>
          <a:blip r:embed="rId2"/>
          <a:srcRect/>
          <a:stretch>
            <a:fillRect/>
          </a:stretch>
        </p:blipFill>
        <p:spPr bwMode="auto">
          <a:xfrm>
            <a:off x="381000" y="304799"/>
            <a:ext cx="7391400" cy="6248401"/>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6"/>
          <p:cNvPicPr>
            <a:picLocks noChangeAspect="1" noChangeArrowheads="1"/>
          </p:cNvPicPr>
          <p:nvPr/>
        </p:nvPicPr>
        <p:blipFill>
          <a:blip r:embed="rId2"/>
          <a:srcRect/>
          <a:stretch>
            <a:fillRect/>
          </a:stretch>
        </p:blipFill>
        <p:spPr bwMode="auto">
          <a:xfrm>
            <a:off x="457200" y="228600"/>
            <a:ext cx="7010400" cy="6324600"/>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sp>
        <p:nvSpPr>
          <p:cNvPr id="18434" name="AutoShape 2" descr="Image result for heterostyl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8436" name="AutoShape 4" descr="C:\Users\Dell\Desktop\main-qimg-63701083bd7d2f93a95d9c0fd97ecf94.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8437" name="Picture 5"/>
          <p:cNvPicPr>
            <a:picLocks noChangeAspect="1" noChangeArrowheads="1"/>
          </p:cNvPicPr>
          <p:nvPr/>
        </p:nvPicPr>
        <p:blipFill>
          <a:blip r:embed="rId2"/>
          <a:srcRect/>
          <a:stretch>
            <a:fillRect/>
          </a:stretch>
        </p:blipFill>
        <p:spPr bwMode="auto">
          <a:xfrm>
            <a:off x="1143000" y="457200"/>
            <a:ext cx="6331341" cy="60398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639762"/>
          </a:xfrm>
        </p:spPr>
        <p:txBody>
          <a:bodyPr>
            <a:normAutofit/>
          </a:bodyPr>
          <a:lstStyle/>
          <a:p>
            <a:r>
              <a:rPr lang="en-US" dirty="0" smtClean="0"/>
              <a:t>Methods of pollen transfer</a:t>
            </a:r>
            <a:endParaRPr lang="en-US" dirty="0"/>
          </a:p>
        </p:txBody>
      </p:sp>
      <p:sp>
        <p:nvSpPr>
          <p:cNvPr id="3" name="Content Placeholder 2"/>
          <p:cNvSpPr>
            <a:spLocks noGrp="1"/>
          </p:cNvSpPr>
          <p:nvPr>
            <p:ph sz="quarter" idx="1"/>
          </p:nvPr>
        </p:nvSpPr>
        <p:spPr>
          <a:xfrm>
            <a:off x="457200" y="1143000"/>
            <a:ext cx="7467600" cy="5330952"/>
          </a:xfrm>
        </p:spPr>
        <p:txBody>
          <a:bodyPr>
            <a:normAutofit lnSpcReduction="10000"/>
          </a:bodyPr>
          <a:lstStyle/>
          <a:p>
            <a:pPr lvl="0"/>
            <a:r>
              <a:rPr lang="en-US" b="1" dirty="0" err="1" smtClean="0">
                <a:solidFill>
                  <a:srgbClr val="7030A0"/>
                </a:solidFill>
              </a:rPr>
              <a:t>Autogamy</a:t>
            </a:r>
            <a:r>
              <a:rPr lang="en-US" b="1" dirty="0" smtClean="0">
                <a:solidFill>
                  <a:srgbClr val="7030A0"/>
                </a:solidFill>
              </a:rPr>
              <a:t> </a:t>
            </a:r>
            <a:r>
              <a:rPr lang="en-US" dirty="0" smtClean="0"/>
              <a:t>: self pollination in which </a:t>
            </a:r>
            <a:r>
              <a:rPr lang="en-GB" altLang="en-US" dirty="0" smtClean="0">
                <a:latin typeface="Comic Sans MS" pitchFamily="66" charset="0"/>
              </a:rPr>
              <a:t>Pollen from the anther is transferred to the stigma of same flower.</a:t>
            </a:r>
            <a:endParaRPr lang="en-US" dirty="0" smtClean="0"/>
          </a:p>
          <a:p>
            <a:r>
              <a:rPr lang="en-US" b="1" dirty="0" err="1" smtClean="0">
                <a:solidFill>
                  <a:srgbClr val="7030A0"/>
                </a:solidFill>
              </a:rPr>
              <a:t>Geitonogamy</a:t>
            </a:r>
            <a:r>
              <a:rPr lang="en-US" b="1" dirty="0" smtClean="0">
                <a:solidFill>
                  <a:srgbClr val="7030A0"/>
                </a:solidFill>
              </a:rPr>
              <a:t> </a:t>
            </a:r>
            <a:r>
              <a:rPr lang="en-US" dirty="0" smtClean="0"/>
              <a:t>: pollen grains transferred from the anther of a flower to stigma of another flower in same plant.</a:t>
            </a:r>
          </a:p>
          <a:p>
            <a:r>
              <a:rPr lang="en-US" b="1" dirty="0" err="1" smtClean="0">
                <a:solidFill>
                  <a:srgbClr val="7030A0"/>
                </a:solidFill>
              </a:rPr>
              <a:t>Xenogamy</a:t>
            </a:r>
            <a:r>
              <a:rPr lang="en-US" b="1" dirty="0" smtClean="0">
                <a:solidFill>
                  <a:srgbClr val="7030A0"/>
                </a:solidFill>
              </a:rPr>
              <a:t> </a:t>
            </a:r>
            <a:r>
              <a:rPr lang="en-US" dirty="0" smtClean="0"/>
              <a:t>:cross pollination involves transfer of pollen grains from the anther to stigma of another flower of different plant of the same species but, not the clone.</a:t>
            </a:r>
          </a:p>
          <a:p>
            <a:r>
              <a:rPr lang="en-US" b="1" dirty="0" err="1" smtClean="0">
                <a:solidFill>
                  <a:srgbClr val="7030A0"/>
                </a:solidFill>
              </a:rPr>
              <a:t>Allogamy</a:t>
            </a:r>
            <a:r>
              <a:rPr lang="en-US" b="1" dirty="0" smtClean="0">
                <a:solidFill>
                  <a:srgbClr val="7030A0"/>
                </a:solidFill>
              </a:rPr>
              <a:t> </a:t>
            </a:r>
            <a:r>
              <a:rPr lang="en-US" dirty="0" smtClean="0"/>
              <a:t>: the cross pollination involves transfer of pollen grains from anther to the stigma of another flower of same or a different plant of same species. </a:t>
            </a:r>
            <a:r>
              <a:rPr lang="en-US" dirty="0" err="1" smtClean="0"/>
              <a:t>Geitogamy</a:t>
            </a:r>
            <a:r>
              <a:rPr lang="en-US" dirty="0" smtClean="0"/>
              <a:t> + </a:t>
            </a:r>
            <a:r>
              <a:rPr lang="en-US" dirty="0" err="1" smtClean="0"/>
              <a:t>xenogamy</a:t>
            </a:r>
            <a:r>
              <a:rPr lang="en-US" dirty="0" smtClean="0"/>
              <a:t>.</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smtClean="0"/>
              <a:t>pollination</a:t>
            </a:r>
            <a:endParaRPr lang="en-US" dirty="0"/>
          </a:p>
        </p:txBody>
      </p:sp>
      <p:sp>
        <p:nvSpPr>
          <p:cNvPr id="4" name="Content Placeholder 3"/>
          <p:cNvSpPr>
            <a:spLocks noGrp="1"/>
          </p:cNvSpPr>
          <p:nvPr>
            <p:ph sz="quarter" idx="1"/>
          </p:nvPr>
        </p:nvSpPr>
        <p:spPr/>
        <p:txBody>
          <a:bodyPr>
            <a:normAutofit lnSpcReduction="10000"/>
          </a:bodyPr>
          <a:lstStyle/>
          <a:p>
            <a:r>
              <a:rPr lang="en-US" b="1" dirty="0" smtClean="0"/>
              <a:t>Pollination</a:t>
            </a:r>
            <a:r>
              <a:rPr lang="en-US" dirty="0" smtClean="0"/>
              <a:t> is the transfer of </a:t>
            </a:r>
            <a:r>
              <a:rPr lang="en-US" dirty="0" smtClean="0">
                <a:solidFill>
                  <a:srgbClr val="7030A0"/>
                </a:solidFill>
              </a:rPr>
              <a:t>pollen</a:t>
            </a:r>
            <a:r>
              <a:rPr lang="en-US" dirty="0" smtClean="0">
                <a:solidFill>
                  <a:srgbClr val="FF0000"/>
                </a:solidFill>
              </a:rPr>
              <a:t> </a:t>
            </a:r>
            <a:r>
              <a:rPr lang="en-US" dirty="0" smtClean="0"/>
              <a:t>from a male part of a plant to a female part of a plant, later enabling </a:t>
            </a:r>
            <a:r>
              <a:rPr lang="en-US" dirty="0" err="1" smtClean="0">
                <a:solidFill>
                  <a:srgbClr val="7030A0"/>
                </a:solidFill>
              </a:rPr>
              <a:t>fertilisation</a:t>
            </a:r>
            <a:r>
              <a:rPr lang="en-US" dirty="0" smtClean="0"/>
              <a:t> and the production of </a:t>
            </a:r>
            <a:r>
              <a:rPr lang="en-US" dirty="0" smtClean="0">
                <a:solidFill>
                  <a:srgbClr val="7030A0"/>
                </a:solidFill>
              </a:rPr>
              <a:t>seeds.</a:t>
            </a:r>
            <a:r>
              <a:rPr lang="en-US" dirty="0" smtClean="0"/>
              <a:t> </a:t>
            </a:r>
          </a:p>
          <a:p>
            <a:r>
              <a:rPr lang="en-US" dirty="0" smtClean="0"/>
              <a:t>Most often by an animal or by </a:t>
            </a:r>
            <a:r>
              <a:rPr lang="en-US" dirty="0" smtClean="0">
                <a:solidFill>
                  <a:srgbClr val="7030A0"/>
                </a:solidFill>
              </a:rPr>
              <a:t>wind</a:t>
            </a:r>
            <a:r>
              <a:rPr lang="en-US" dirty="0" smtClean="0"/>
              <a:t>. </a:t>
            </a:r>
          </a:p>
          <a:p>
            <a:r>
              <a:rPr lang="en-US" dirty="0" smtClean="0"/>
              <a:t>Pollinating agents are animals such as insects, birds, and bats; water; wind; and even plants themselves, when</a:t>
            </a:r>
            <a:r>
              <a:rPr lang="en-US" dirty="0" smtClean="0">
                <a:solidFill>
                  <a:srgbClr val="7030A0"/>
                </a:solidFill>
              </a:rPr>
              <a:t> self-pollination</a:t>
            </a:r>
            <a:r>
              <a:rPr lang="en-US" dirty="0" smtClean="0"/>
              <a:t> occurs within a closed flower. </a:t>
            </a:r>
          </a:p>
          <a:p>
            <a:r>
              <a:rPr lang="en-US" dirty="0" smtClean="0"/>
              <a:t>Pollination often occurs within a species. </a:t>
            </a:r>
          </a:p>
          <a:p>
            <a:r>
              <a:rPr lang="en-US" dirty="0" smtClean="0"/>
              <a:t>When pollination occurs between species it can produce </a:t>
            </a:r>
            <a:r>
              <a:rPr lang="en-US" dirty="0" smtClean="0">
                <a:solidFill>
                  <a:srgbClr val="7030A0"/>
                </a:solidFill>
              </a:rPr>
              <a:t>hybrid </a:t>
            </a:r>
            <a:r>
              <a:rPr lang="en-US" dirty="0" smtClean="0"/>
              <a:t>offspring in nature and in </a:t>
            </a:r>
            <a:r>
              <a:rPr lang="en-US" dirty="0" smtClean="0">
                <a:solidFill>
                  <a:srgbClr val="7030A0"/>
                </a:solidFill>
              </a:rPr>
              <a:t>plant breeding</a:t>
            </a:r>
            <a:r>
              <a:rPr lang="en-US" dirty="0" smtClean="0"/>
              <a:t> work.</a:t>
            </a: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pollination</a:t>
            </a:r>
            <a:endParaRPr lang="en-US" dirty="0"/>
          </a:p>
        </p:txBody>
      </p:sp>
      <p:sp>
        <p:nvSpPr>
          <p:cNvPr id="3" name="Content Placeholder 2"/>
          <p:cNvSpPr>
            <a:spLocks noGrp="1"/>
          </p:cNvSpPr>
          <p:nvPr>
            <p:ph sz="quarter" idx="1"/>
          </p:nvPr>
        </p:nvSpPr>
        <p:spPr/>
        <p:txBody>
          <a:bodyPr/>
          <a:lstStyle/>
          <a:p>
            <a:endParaRPr lang="en-US"/>
          </a:p>
        </p:txBody>
      </p:sp>
      <p:pic>
        <p:nvPicPr>
          <p:cNvPr id="27650" name="Picture 2" descr="EPIHYDROPHILY HYPOHYDROPHILY&#10; "/>
          <p:cNvPicPr>
            <a:picLocks noChangeAspect="1" noChangeArrowheads="1"/>
          </p:cNvPicPr>
          <p:nvPr/>
        </p:nvPicPr>
        <p:blipFill>
          <a:blip r:embed="rId2"/>
          <a:srcRect l="7524" t="16701" r="15987" b="19833"/>
          <a:stretch>
            <a:fillRect/>
          </a:stretch>
        </p:blipFill>
        <p:spPr bwMode="auto">
          <a:xfrm>
            <a:off x="228600" y="1905000"/>
            <a:ext cx="7950868" cy="4953000"/>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Related image"/>
          <p:cNvPicPr>
            <a:picLocks noChangeAspect="1" noChangeArrowheads="1"/>
          </p:cNvPicPr>
          <p:nvPr/>
        </p:nvPicPr>
        <p:blipFill>
          <a:blip r:embed="rId2" cstate="print"/>
          <a:srcRect/>
          <a:stretch>
            <a:fillRect/>
          </a:stretch>
        </p:blipFill>
        <p:spPr bwMode="auto">
          <a:xfrm>
            <a:off x="1905000" y="228600"/>
            <a:ext cx="4724400" cy="19953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Content Placeholder 2"/>
          <p:cNvSpPr>
            <a:spLocks noGrp="1"/>
          </p:cNvSpPr>
          <p:nvPr>
            <p:ph sz="quarter" idx="1"/>
          </p:nvPr>
        </p:nvSpPr>
        <p:spPr>
          <a:xfrm>
            <a:off x="457200" y="2286000"/>
            <a:ext cx="8229600" cy="4187952"/>
          </a:xfrm>
        </p:spPr>
        <p:txBody>
          <a:bodyPr>
            <a:normAutofit lnSpcReduction="10000"/>
          </a:bodyPr>
          <a:lstStyle/>
          <a:p>
            <a:r>
              <a:rPr lang="en-US" dirty="0" smtClean="0"/>
              <a:t>Some 98% of </a:t>
            </a:r>
            <a:r>
              <a:rPr lang="en-US" dirty="0" err="1" smtClean="0"/>
              <a:t>abiotic</a:t>
            </a:r>
            <a:r>
              <a:rPr lang="en-US" dirty="0" smtClean="0"/>
              <a:t> pollination is anemophily, pollination by wind. </a:t>
            </a:r>
          </a:p>
          <a:p>
            <a:r>
              <a:rPr lang="en-US" dirty="0" smtClean="0"/>
              <a:t>This probably arose from insect pollination, most likely due to changes in the environment or the availability of pollinators.</a:t>
            </a:r>
            <a:endParaRPr lang="en-US" baseline="30000" dirty="0" smtClean="0"/>
          </a:p>
          <a:p>
            <a:r>
              <a:rPr lang="en-US" dirty="0" smtClean="0"/>
              <a:t>The transfer of pollen is more efficient than previously thought; wind pollinated plants have developed to have specific heights, in addition to specific floral, stamen and stigma positions that promote effective pollen dispersal and transfer.</a:t>
            </a:r>
          </a:p>
          <a:p>
            <a:r>
              <a:rPr lang="en-US" dirty="0" smtClean="0"/>
              <a:t>E.g., pine, palm, maize, bhang, many grasses.</a:t>
            </a:r>
          </a:p>
          <a:p>
            <a:endParaRPr lang="en-US" dirty="0"/>
          </a:p>
        </p:txBody>
      </p:sp>
      <p:sp>
        <p:nvSpPr>
          <p:cNvPr id="2" name="Title 1"/>
          <p:cNvSpPr>
            <a:spLocks noGrp="1"/>
          </p:cNvSpPr>
          <p:nvPr>
            <p:ph type="title"/>
          </p:nvPr>
        </p:nvSpPr>
        <p:spPr>
          <a:xfrm>
            <a:off x="2438400" y="381000"/>
            <a:ext cx="7467600" cy="1143000"/>
          </a:xfrm>
        </p:spPr>
        <p:txBody>
          <a:bodyPr/>
          <a:lstStyle/>
          <a:p>
            <a:r>
              <a:rPr lang="en-US" dirty="0" err="1" smtClean="0"/>
              <a:t>Anemophilly</a:t>
            </a:r>
            <a:r>
              <a:rPr lang="en-US" dirty="0" smtClean="0"/>
              <a:t> </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Adaptation of </a:t>
            </a:r>
            <a:r>
              <a:rPr lang="en-US" dirty="0" err="1" smtClean="0"/>
              <a:t>anemophilous</a:t>
            </a:r>
            <a:r>
              <a:rPr lang="en-US" dirty="0" smtClean="0"/>
              <a:t> flowers</a:t>
            </a:r>
            <a:endParaRPr lang="en-US" dirty="0"/>
          </a:p>
        </p:txBody>
      </p:sp>
      <p:sp>
        <p:nvSpPr>
          <p:cNvPr id="3" name="Content Placeholder 2"/>
          <p:cNvSpPr>
            <a:spLocks noGrp="1"/>
          </p:cNvSpPr>
          <p:nvPr>
            <p:ph sz="quarter" idx="1"/>
          </p:nvPr>
        </p:nvSpPr>
        <p:spPr/>
        <p:txBody>
          <a:bodyPr>
            <a:normAutofit fontScale="92500" lnSpcReduction="20000"/>
          </a:bodyPr>
          <a:lstStyle/>
          <a:p>
            <a:r>
              <a:rPr lang="en-US" dirty="0" smtClean="0"/>
              <a:t>Flowers very small, inconspicuous and unisexual.</a:t>
            </a:r>
          </a:p>
          <a:p>
            <a:r>
              <a:rPr lang="en-US" dirty="0" smtClean="0"/>
              <a:t>Flowers not </a:t>
            </a:r>
            <a:r>
              <a:rPr lang="en-US" dirty="0" err="1" smtClean="0"/>
              <a:t>coloured</a:t>
            </a:r>
            <a:r>
              <a:rPr lang="en-US" dirty="0" smtClean="0"/>
              <a:t>, showy, scented and nectar producing.</a:t>
            </a:r>
          </a:p>
          <a:p>
            <a:r>
              <a:rPr lang="en-US" dirty="0" smtClean="0"/>
              <a:t>Petals very small / absent.</a:t>
            </a:r>
          </a:p>
          <a:p>
            <a:r>
              <a:rPr lang="en-US" dirty="0" smtClean="0"/>
              <a:t>Male flowers are more numerous than female flowers.</a:t>
            </a:r>
          </a:p>
          <a:p>
            <a:r>
              <a:rPr lang="en-US" dirty="0" smtClean="0"/>
              <a:t>Anthers project out of corolla.</a:t>
            </a:r>
          </a:p>
          <a:p>
            <a:r>
              <a:rPr lang="en-US" dirty="0" smtClean="0"/>
              <a:t>Large, branched and feathery stigma to catch pollen from air.</a:t>
            </a:r>
          </a:p>
          <a:p>
            <a:r>
              <a:rPr lang="en-US" dirty="0" smtClean="0"/>
              <a:t>Pollen produced in large number to compensate heavy loss during wind transport.</a:t>
            </a:r>
          </a:p>
          <a:p>
            <a:r>
              <a:rPr lang="en-US" dirty="0" smtClean="0"/>
              <a:t>Pollen – small, light weight, smooth walled and non sticky.</a:t>
            </a:r>
          </a:p>
          <a:p>
            <a:r>
              <a:rPr lang="en-US" dirty="0" smtClean="0"/>
              <a:t>Winged pollen - pine</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20" name="Group 76"/>
          <p:cNvGraphicFramePr>
            <a:graphicFrameLocks noGrp="1"/>
          </p:cNvGraphicFramePr>
          <p:nvPr/>
        </p:nvGraphicFramePr>
        <p:xfrm>
          <a:off x="457200" y="685800"/>
          <a:ext cx="8229600" cy="6172203"/>
        </p:xfrm>
        <a:graphic>
          <a:graphicData uri="http://schemas.openxmlformats.org/drawingml/2006/table">
            <a:tbl>
              <a:tblPr/>
              <a:tblGrid>
                <a:gridCol w="4114800"/>
                <a:gridCol w="4114800"/>
              </a:tblGrid>
              <a:tr h="6334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500" b="1" i="0" u="none" strike="noStrike" cap="none" normalizeH="0" baseline="0" smtClean="0">
                          <a:ln>
                            <a:noFill/>
                          </a:ln>
                          <a:solidFill>
                            <a:schemeClr val="tx1"/>
                          </a:solidFill>
                          <a:effectLst/>
                          <a:latin typeface="Comic Sans MS" pitchFamily="66" charset="0"/>
                        </a:rPr>
                        <a:t>Feature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500" b="1" i="0" u="none" strike="noStrike" cap="none" normalizeH="0" baseline="0" smtClean="0">
                          <a:ln>
                            <a:noFill/>
                          </a:ln>
                          <a:solidFill>
                            <a:schemeClr val="tx1"/>
                          </a:solidFill>
                          <a:effectLst/>
                          <a:latin typeface="Comic Sans MS" pitchFamily="66" charset="0"/>
                        </a:rPr>
                        <a:t>Reason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50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rgbClr val="000000"/>
                          </a:solidFill>
                          <a:effectLst/>
                          <a:latin typeface="Comic Sans MS" pitchFamily="66" charset="0"/>
                        </a:rPr>
                        <a:t>small petals, often brown or dull green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smtClean="0">
                          <a:ln>
                            <a:noFill/>
                          </a:ln>
                          <a:solidFill>
                            <a:srgbClr val="000000"/>
                          </a:solidFill>
                          <a:effectLst/>
                          <a:latin typeface="Comic Sans MS" pitchFamily="66" charset="0"/>
                        </a:rPr>
                        <a:t>no need to attract insects</a:t>
                      </a:r>
                      <a:r>
                        <a:rPr kumimoji="0" lang="en-GB" sz="2000" b="0" i="0" u="none" strike="noStrike" cap="none" normalizeH="0" baseline="0" smtClean="0">
                          <a:ln>
                            <a:noFill/>
                          </a:ln>
                          <a:solidFill>
                            <a:srgbClr val="000000"/>
                          </a:solidFill>
                          <a:effectLst/>
                          <a:latin typeface="Comic Sans MS" pitchFamily="66" charset="0"/>
                        </a:rPr>
                        <a:t/>
                      </a:r>
                      <a:br>
                        <a:rPr kumimoji="0" lang="en-GB" sz="2000" b="0" i="0" u="none" strike="noStrike" cap="none" normalizeH="0" baseline="0" smtClean="0">
                          <a:ln>
                            <a:noFill/>
                          </a:ln>
                          <a:solidFill>
                            <a:srgbClr val="000000"/>
                          </a:solidFill>
                          <a:effectLst/>
                          <a:latin typeface="Comic Sans MS" pitchFamily="66" charset="0"/>
                        </a:rPr>
                      </a:br>
                      <a:endParaRPr kumimoji="0" lang="en-GB" sz="2000" b="0" i="0" u="none" strike="noStrike" cap="none" normalizeH="0" baseline="0" smtClean="0">
                        <a:ln>
                          <a:noFill/>
                        </a:ln>
                        <a:solidFill>
                          <a:srgbClr val="000000"/>
                        </a:solidFill>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34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rgbClr val="000000"/>
                          </a:solidFill>
                          <a:effectLst/>
                          <a:latin typeface="Comic Sans MS" pitchFamily="66" charset="0"/>
                        </a:rPr>
                        <a:t>no scent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smtClean="0">
                          <a:ln>
                            <a:noFill/>
                          </a:ln>
                          <a:solidFill>
                            <a:srgbClr val="000000"/>
                          </a:solidFill>
                          <a:effectLst/>
                          <a:latin typeface="Comic Sans MS" pitchFamily="66" charset="0"/>
                        </a:rPr>
                        <a:t>no need to attract insects</a:t>
                      </a:r>
                      <a:endParaRPr kumimoji="0" lang="en-GB" sz="2000" b="0" i="0" u="none" strike="noStrike" cap="none" normalizeH="0" baseline="0" smtClean="0">
                        <a:ln>
                          <a:noFill/>
                        </a:ln>
                        <a:solidFill>
                          <a:schemeClr val="tx1"/>
                        </a:solidFill>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34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rgbClr val="000000"/>
                          </a:solidFill>
                          <a:effectLst/>
                          <a:latin typeface="Comic Sans MS" pitchFamily="66" charset="0"/>
                        </a:rPr>
                        <a:t>no nectar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smtClean="0">
                          <a:ln>
                            <a:noFill/>
                          </a:ln>
                          <a:solidFill>
                            <a:srgbClr val="000000"/>
                          </a:solidFill>
                          <a:effectLst/>
                          <a:latin typeface="Comic Sans MS" pitchFamily="66" charset="0"/>
                        </a:rPr>
                        <a:t>no need to attract insects</a:t>
                      </a:r>
                      <a:endParaRPr kumimoji="0" lang="en-GB" sz="2000" b="0" i="0" u="none" strike="noStrike" cap="none" normalizeH="0" baseline="0" smtClean="0">
                        <a:ln>
                          <a:noFill/>
                        </a:ln>
                        <a:solidFill>
                          <a:srgbClr val="000000"/>
                        </a:solidFill>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6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rgbClr val="000000"/>
                          </a:solidFill>
                          <a:effectLst/>
                          <a:latin typeface="Comic Sans MS" pitchFamily="66" charset="0"/>
                        </a:rPr>
                        <a:t>pollen produced in great quantities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smtClean="0">
                          <a:ln>
                            <a:noFill/>
                          </a:ln>
                          <a:solidFill>
                            <a:srgbClr val="000000"/>
                          </a:solidFill>
                          <a:effectLst/>
                          <a:latin typeface="Comic Sans MS" pitchFamily="66" charset="0"/>
                        </a:rPr>
                        <a:t>because most does not reach another flower</a:t>
                      </a:r>
                      <a:endParaRPr kumimoji="0" lang="en-GB" sz="2000" b="0" i="0" u="none" strike="noStrike" cap="none" normalizeH="0" baseline="0" smtClean="0">
                        <a:ln>
                          <a:noFill/>
                        </a:ln>
                        <a:solidFill>
                          <a:srgbClr val="000000"/>
                        </a:solidFill>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34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rgbClr val="000000"/>
                          </a:solidFill>
                          <a:effectLst/>
                          <a:latin typeface="Comic Sans MS" pitchFamily="66" charset="0"/>
                        </a:rPr>
                        <a:t>pollen very light and smooth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smtClean="0">
                          <a:ln>
                            <a:noFill/>
                          </a:ln>
                          <a:solidFill>
                            <a:srgbClr val="000000"/>
                          </a:solidFill>
                          <a:effectLst/>
                          <a:latin typeface="Comic Sans MS" pitchFamily="66" charset="0"/>
                        </a:rPr>
                        <a:t>so it can be blown in the wind </a:t>
                      </a:r>
                      <a:endParaRPr kumimoji="0" lang="en-GB" sz="2000" b="0" i="0" u="none" strike="noStrike" cap="none" normalizeH="0" baseline="0" smtClean="0">
                        <a:ln>
                          <a:noFill/>
                        </a:ln>
                        <a:solidFill>
                          <a:srgbClr val="000000"/>
                        </a:solidFill>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9851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rgbClr val="000000"/>
                          </a:solidFill>
                          <a:effectLst/>
                          <a:latin typeface="Comic Sans MS" pitchFamily="66" charset="0"/>
                        </a:rPr>
                        <a:t>anthers loosely attached and dangle out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smtClean="0">
                          <a:ln>
                            <a:noFill/>
                          </a:ln>
                          <a:solidFill>
                            <a:srgbClr val="000000"/>
                          </a:solidFill>
                          <a:effectLst/>
                          <a:latin typeface="Comic Sans MS" pitchFamily="66" charset="0"/>
                        </a:rPr>
                        <a:t>to release pollen into the</a:t>
                      </a:r>
                      <a:endParaRPr kumimoji="0" lang="en-GB" sz="2000" b="0" i="0" u="none" strike="noStrike" cap="none" normalizeH="0" baseline="0" smtClean="0">
                        <a:ln>
                          <a:noFill/>
                        </a:ln>
                        <a:solidFill>
                          <a:srgbClr val="000000"/>
                        </a:solidFill>
                        <a:effectLst/>
                        <a:latin typeface="Comic Sans MS" pitchFamily="66"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smtClean="0">
                          <a:ln>
                            <a:noFill/>
                          </a:ln>
                          <a:solidFill>
                            <a:srgbClr val="000000"/>
                          </a:solidFill>
                          <a:effectLst/>
                          <a:latin typeface="Comic Sans MS" pitchFamily="66" charset="0"/>
                        </a:rPr>
                        <a:t>wind </a:t>
                      </a:r>
                      <a:endParaRPr kumimoji="0" lang="en-GB" sz="2000" b="0" i="0" u="none" strike="noStrike" cap="none" normalizeH="0" baseline="0" smtClean="0">
                        <a:ln>
                          <a:noFill/>
                        </a:ln>
                        <a:solidFill>
                          <a:srgbClr val="000000"/>
                        </a:solidFill>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50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rgbClr val="000000"/>
                          </a:solidFill>
                          <a:effectLst/>
                          <a:latin typeface="Comic Sans MS" pitchFamily="66" charset="0"/>
                        </a:rPr>
                        <a:t>stigma hangs outside the flower </a:t>
                      </a:r>
                      <a:br>
                        <a:rPr kumimoji="0" lang="en-GB" sz="2000" b="0" i="0" u="none" strike="noStrike" cap="none" normalizeH="0" baseline="0" smtClean="0">
                          <a:ln>
                            <a:noFill/>
                          </a:ln>
                          <a:solidFill>
                            <a:srgbClr val="000000"/>
                          </a:solidFill>
                          <a:effectLst/>
                          <a:latin typeface="Comic Sans MS" pitchFamily="66" charset="0"/>
                        </a:rPr>
                      </a:br>
                      <a:endParaRPr kumimoji="0" lang="en-GB" sz="2000" b="0" i="0" u="none" strike="noStrike" cap="none" normalizeH="0" baseline="0" smtClean="0">
                        <a:ln>
                          <a:noFill/>
                        </a:ln>
                        <a:solidFill>
                          <a:srgbClr val="000000"/>
                        </a:solidFill>
                        <a:effectLst/>
                        <a:latin typeface="Comic Sans MS" pitchFamily="66"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smtClean="0">
                          <a:ln>
                            <a:noFill/>
                          </a:ln>
                          <a:solidFill>
                            <a:srgbClr val="000000"/>
                          </a:solidFill>
                          <a:effectLst/>
                          <a:latin typeface="Comic Sans MS" pitchFamily="66" charset="0"/>
                        </a:rPr>
                        <a:t>to catch the drifting pollen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34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rgbClr val="000000"/>
                          </a:solidFill>
                          <a:effectLst/>
                          <a:latin typeface="Comic Sans MS" pitchFamily="66" charset="0"/>
                        </a:rPr>
                        <a:t>stigma feathery or net like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smtClean="0">
                          <a:ln>
                            <a:noFill/>
                          </a:ln>
                          <a:solidFill>
                            <a:srgbClr val="000000"/>
                          </a:solidFill>
                          <a:effectLst/>
                          <a:latin typeface="Comic Sans MS" pitchFamily="66" charset="0"/>
                        </a:rPr>
                        <a:t>to catch the drifting pollen </a:t>
                      </a:r>
                      <a:endParaRPr kumimoji="0" lang="en-GB" sz="2000" b="0" i="0" u="none" strike="noStrike" cap="none" normalizeH="0" baseline="0" smtClean="0">
                        <a:ln>
                          <a:noFill/>
                        </a:ln>
                        <a:solidFill>
                          <a:srgbClr val="000000"/>
                        </a:solidFill>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154" name="Text Box 77"/>
          <p:cNvSpPr txBox="1">
            <a:spLocks noChangeArrowheads="1"/>
          </p:cNvSpPr>
          <p:nvPr/>
        </p:nvSpPr>
        <p:spPr bwMode="auto">
          <a:xfrm>
            <a:off x="1600200" y="152400"/>
            <a:ext cx="6019800" cy="457200"/>
          </a:xfrm>
          <a:prstGeom prst="rect">
            <a:avLst/>
          </a:prstGeom>
          <a:noFill/>
          <a:ln w="9525">
            <a:noFill/>
            <a:miter lim="800000"/>
            <a:headEnd/>
            <a:tailEnd/>
          </a:ln>
          <a:effectLst/>
        </p:spPr>
        <p:txBody>
          <a:bodyPr>
            <a:spAutoFit/>
          </a:bodyPr>
          <a:lstStyle/>
          <a:p>
            <a:pPr algn="ctr">
              <a:spcBef>
                <a:spcPct val="50000"/>
              </a:spcBef>
            </a:pPr>
            <a:r>
              <a:rPr lang="en-GB" altLang="en-US" b="1" u="sng">
                <a:latin typeface="Comic Sans MS" pitchFamily="66" charset="0"/>
              </a:rPr>
              <a:t>Wind Pollinated Flowers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220"/>
                                        </p:tgtEl>
                                        <p:attrNameLst>
                                          <p:attrName>style.visibility</p:attrName>
                                        </p:attrNameLst>
                                      </p:cBhvr>
                                      <p:to>
                                        <p:strVal val="visible"/>
                                      </p:to>
                                    </p:set>
                                    <p:anim calcmode="lin" valueType="num">
                                      <p:cBhvr additive="base">
                                        <p:cTn id="7" dur="500" fill="hold"/>
                                        <p:tgtEl>
                                          <p:spTgt spid="6220"/>
                                        </p:tgtEl>
                                        <p:attrNameLst>
                                          <p:attrName>ppt_x</p:attrName>
                                        </p:attrNameLst>
                                      </p:cBhvr>
                                      <p:tavLst>
                                        <p:tav tm="0">
                                          <p:val>
                                            <p:strVal val="0-#ppt_w/2"/>
                                          </p:val>
                                        </p:tav>
                                        <p:tav tm="100000">
                                          <p:val>
                                            <p:strVal val="#ppt_x"/>
                                          </p:val>
                                        </p:tav>
                                      </p:tavLst>
                                    </p:anim>
                                    <p:anim calcmode="lin" valueType="num">
                                      <p:cBhvr additive="base">
                                        <p:cTn id="8" dur="500" fill="hold"/>
                                        <p:tgtEl>
                                          <p:spTgt spid="62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2" descr="ORNITHOPHILY&#10;ï¢ It is the mode of allogamy performed by&#10;birds. Only a few types of birds are&#10;specialised for this. They usu..."/>
          <p:cNvPicPr>
            <a:picLocks noChangeAspect="1" noChangeArrowheads="1"/>
          </p:cNvPicPr>
          <p:nvPr/>
        </p:nvPicPr>
        <p:blipFill>
          <a:blip r:embed="rId2"/>
          <a:srcRect l="9091" t="5556" b="10000"/>
          <a:stretch>
            <a:fillRect/>
          </a:stretch>
        </p:blipFill>
        <p:spPr bwMode="auto">
          <a:xfrm>
            <a:off x="1066800" y="381000"/>
            <a:ext cx="6858000" cy="5791200"/>
          </a:xfrm>
          <a:prstGeom prst="rect">
            <a:avLst/>
          </a:prstGeom>
          <a:ln>
            <a:noFill/>
          </a:ln>
          <a:effectLst>
            <a:softEdge rad="317500"/>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609600"/>
            <a:ext cx="2743200" cy="563562"/>
          </a:xfrm>
        </p:spPr>
        <p:txBody>
          <a:bodyPr/>
          <a:lstStyle/>
          <a:p>
            <a:r>
              <a:rPr lang="en-US" dirty="0" err="1" smtClean="0"/>
              <a:t>Hydrophily</a:t>
            </a:r>
            <a:r>
              <a:rPr lang="en-US" dirty="0" smtClean="0"/>
              <a:t> </a:t>
            </a:r>
            <a:endParaRPr lang="en-US" dirty="0"/>
          </a:p>
        </p:txBody>
      </p:sp>
      <p:sp>
        <p:nvSpPr>
          <p:cNvPr id="3" name="Content Placeholder 2"/>
          <p:cNvSpPr>
            <a:spLocks noGrp="1"/>
          </p:cNvSpPr>
          <p:nvPr>
            <p:ph sz="quarter" idx="1"/>
          </p:nvPr>
        </p:nvSpPr>
        <p:spPr>
          <a:xfrm>
            <a:off x="152400" y="1981200"/>
            <a:ext cx="5715000" cy="4876800"/>
          </a:xfrm>
        </p:spPr>
        <p:txBody>
          <a:bodyPr>
            <a:normAutofit/>
          </a:bodyPr>
          <a:lstStyle/>
          <a:p>
            <a:r>
              <a:rPr lang="en-US" dirty="0" smtClean="0"/>
              <a:t>Pollination by water, </a:t>
            </a:r>
            <a:r>
              <a:rPr lang="en-US" dirty="0" err="1" smtClean="0"/>
              <a:t>hydrophily</a:t>
            </a:r>
            <a:r>
              <a:rPr lang="en-US" dirty="0" smtClean="0"/>
              <a:t>, uses water to transport pollen, sometimes as whole anthers; these can travel across the surface of the water to carry dry pollen from one flower to another. </a:t>
            </a:r>
          </a:p>
          <a:p>
            <a:r>
              <a:rPr lang="en-US" dirty="0" smtClean="0"/>
              <a:t>E.g., </a:t>
            </a:r>
            <a:r>
              <a:rPr lang="en-US" dirty="0" err="1" smtClean="0"/>
              <a:t>Zostera</a:t>
            </a:r>
            <a:r>
              <a:rPr lang="en-US" dirty="0" smtClean="0"/>
              <a:t>, </a:t>
            </a:r>
            <a:r>
              <a:rPr lang="en-US" dirty="0" err="1" smtClean="0"/>
              <a:t>Vallisneria</a:t>
            </a:r>
            <a:r>
              <a:rPr lang="en-US" dirty="0" smtClean="0"/>
              <a:t>, </a:t>
            </a:r>
            <a:r>
              <a:rPr lang="en-US" dirty="0" err="1" smtClean="0"/>
              <a:t>Hydrilla</a:t>
            </a:r>
            <a:r>
              <a:rPr lang="en-US" dirty="0" smtClean="0"/>
              <a:t>, </a:t>
            </a:r>
            <a:r>
              <a:rPr lang="en-US" dirty="0" err="1" smtClean="0"/>
              <a:t>Ceratophyllum</a:t>
            </a:r>
            <a:r>
              <a:rPr lang="en-US" dirty="0" smtClean="0"/>
              <a:t>, </a:t>
            </a:r>
            <a:r>
              <a:rPr lang="en-US" dirty="0" err="1" smtClean="0"/>
              <a:t>Najas</a:t>
            </a:r>
            <a:r>
              <a:rPr lang="en-US" dirty="0" smtClean="0"/>
              <a:t>.</a:t>
            </a:r>
          </a:p>
          <a:p>
            <a:endParaRPr lang="en-US" dirty="0"/>
          </a:p>
        </p:txBody>
      </p:sp>
      <p:pic>
        <p:nvPicPr>
          <p:cNvPr id="4" name="Picture 4" descr="Image result for vallisneria pollination"/>
          <p:cNvPicPr>
            <a:picLocks noChangeAspect="1" noChangeArrowheads="1"/>
          </p:cNvPicPr>
          <p:nvPr/>
        </p:nvPicPr>
        <p:blipFill>
          <a:blip r:embed="rId2"/>
          <a:srcRect/>
          <a:stretch>
            <a:fillRect/>
          </a:stretch>
        </p:blipFill>
        <p:spPr bwMode="auto">
          <a:xfrm>
            <a:off x="6019800" y="1371600"/>
            <a:ext cx="2590800" cy="518160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229600" cy="715962"/>
          </a:xfrm>
        </p:spPr>
        <p:txBody>
          <a:bodyPr/>
          <a:lstStyle/>
          <a:p>
            <a:pPr algn="just"/>
            <a:r>
              <a:rPr lang="en-US" dirty="0" smtClean="0"/>
              <a:t>Adaptations of </a:t>
            </a:r>
            <a:r>
              <a:rPr lang="en-US" dirty="0" err="1" smtClean="0"/>
              <a:t>hydrophilous</a:t>
            </a:r>
            <a:r>
              <a:rPr lang="en-US" dirty="0" smtClean="0"/>
              <a:t> flower</a:t>
            </a:r>
            <a:endParaRPr lang="en-US" dirty="0"/>
          </a:p>
        </p:txBody>
      </p:sp>
      <p:sp>
        <p:nvSpPr>
          <p:cNvPr id="3" name="Content Placeholder 2"/>
          <p:cNvSpPr>
            <a:spLocks noGrp="1"/>
          </p:cNvSpPr>
          <p:nvPr>
            <p:ph sz="quarter" idx="1"/>
          </p:nvPr>
        </p:nvSpPr>
        <p:spPr>
          <a:xfrm>
            <a:off x="304800" y="1143000"/>
            <a:ext cx="7467600" cy="5715000"/>
          </a:xfrm>
        </p:spPr>
        <p:txBody>
          <a:bodyPr/>
          <a:lstStyle/>
          <a:p>
            <a:r>
              <a:rPr lang="en-US" dirty="0" smtClean="0"/>
              <a:t>Flower small, inconspicuous without bright </a:t>
            </a:r>
            <a:r>
              <a:rPr lang="en-US" dirty="0" err="1" smtClean="0"/>
              <a:t>colouration</a:t>
            </a:r>
            <a:r>
              <a:rPr lang="en-US" dirty="0" smtClean="0"/>
              <a:t>, fragrance and </a:t>
            </a:r>
            <a:r>
              <a:rPr lang="en-US" dirty="0" err="1" smtClean="0"/>
              <a:t>nectaries</a:t>
            </a:r>
            <a:r>
              <a:rPr lang="en-US" dirty="0" smtClean="0"/>
              <a:t>.</a:t>
            </a:r>
          </a:p>
          <a:p>
            <a:r>
              <a:rPr lang="en-US" dirty="0" smtClean="0"/>
              <a:t>Pollen grains sticky.</a:t>
            </a:r>
          </a:p>
          <a:p>
            <a:r>
              <a:rPr lang="en-US" dirty="0" smtClean="0"/>
              <a:t>Stigma is funnel shaped and exposed well above the </a:t>
            </a:r>
            <a:r>
              <a:rPr lang="en-US" dirty="0" err="1" smtClean="0"/>
              <a:t>perianth</a:t>
            </a:r>
            <a:r>
              <a:rPr lang="en-US" dirty="0" smtClean="0"/>
              <a:t> to trap floating pollen.</a:t>
            </a:r>
          </a:p>
          <a:p>
            <a:r>
              <a:rPr lang="en-US" dirty="0" smtClean="0"/>
              <a:t>If the female flower submerged pollen grains will be of higher mass than water.</a:t>
            </a:r>
          </a:p>
          <a:p>
            <a:r>
              <a:rPr lang="en-US" dirty="0" smtClean="0"/>
              <a:t>If female flowers are floating gravity of pollen will be lower than water.</a:t>
            </a:r>
          </a:p>
          <a:p>
            <a:r>
              <a:rPr lang="en-US" dirty="0" smtClean="0"/>
              <a:t>Gravity of pollen depend on amount of starch grain in it.</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3050"/>
            <a:ext cx="7543800" cy="717550"/>
          </a:xfrm>
        </p:spPr>
        <p:txBody>
          <a:bodyPr/>
          <a:lstStyle/>
          <a:p>
            <a:pPr algn="ctr"/>
            <a:r>
              <a:rPr lang="en-US" dirty="0" smtClean="0"/>
              <a:t>Types of water pollination</a:t>
            </a:r>
            <a:endParaRPr lang="en-US" dirty="0"/>
          </a:p>
        </p:txBody>
      </p:sp>
      <p:sp>
        <p:nvSpPr>
          <p:cNvPr id="3" name="Content Placeholder 2"/>
          <p:cNvSpPr>
            <a:spLocks noGrp="1"/>
          </p:cNvSpPr>
          <p:nvPr>
            <p:ph sz="quarter" idx="2"/>
          </p:nvPr>
        </p:nvSpPr>
        <p:spPr>
          <a:prstGeom prst="rect">
            <a:avLst/>
          </a:prstGeom>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r>
              <a:rPr lang="en-US" dirty="0" smtClean="0"/>
              <a:t>Transitional phase between wind pollination and true </a:t>
            </a:r>
            <a:r>
              <a:rPr lang="en-US" dirty="0" err="1" smtClean="0"/>
              <a:t>hydrophily</a:t>
            </a:r>
            <a:r>
              <a:rPr lang="en-US" dirty="0" smtClean="0"/>
              <a:t>. </a:t>
            </a:r>
          </a:p>
          <a:p>
            <a:r>
              <a:rPr lang="en-US" dirty="0" smtClean="0"/>
              <a:t>Pollen floats on the surface and reaches the stigmas of the female flowers  </a:t>
            </a:r>
          </a:p>
          <a:p>
            <a:r>
              <a:rPr lang="en-US" i="1" dirty="0" err="1" smtClean="0"/>
              <a:t>Vallisnaria</a:t>
            </a:r>
            <a:r>
              <a:rPr lang="en-US" i="1" dirty="0" smtClean="0"/>
              <a:t>, </a:t>
            </a:r>
            <a:r>
              <a:rPr lang="en-US" i="1" dirty="0" err="1" smtClean="0"/>
              <a:t>Hydrilla</a:t>
            </a:r>
            <a:r>
              <a:rPr lang="en-US" dirty="0" smtClean="0"/>
              <a:t>, </a:t>
            </a:r>
            <a:r>
              <a:rPr lang="en-US" i="1" dirty="0" err="1" smtClean="0"/>
              <a:t>Callitriche</a:t>
            </a:r>
            <a:r>
              <a:rPr lang="en-US" dirty="0" smtClean="0"/>
              <a:t>, </a:t>
            </a:r>
            <a:r>
              <a:rPr lang="en-US" i="1" dirty="0" err="1" smtClean="0"/>
              <a:t>Ruppia</a:t>
            </a:r>
            <a:r>
              <a:rPr lang="en-US" dirty="0" smtClean="0"/>
              <a:t>, </a:t>
            </a:r>
            <a:r>
              <a:rPr lang="en-US" i="1" dirty="0" err="1" smtClean="0"/>
              <a:t>Zostera</a:t>
            </a:r>
            <a:r>
              <a:rPr lang="en-US" dirty="0" smtClean="0"/>
              <a:t>, </a:t>
            </a:r>
            <a:r>
              <a:rPr lang="en-US" i="1" dirty="0" smtClean="0"/>
              <a:t>Elodea, </a:t>
            </a:r>
            <a:r>
              <a:rPr lang="en-US" i="1" dirty="0" err="1" smtClean="0"/>
              <a:t>Potamogeton</a:t>
            </a:r>
            <a:r>
              <a:rPr lang="en-US" dirty="0" smtClean="0"/>
              <a:t> as well as some marine species.</a:t>
            </a:r>
          </a:p>
        </p:txBody>
      </p:sp>
      <p:sp>
        <p:nvSpPr>
          <p:cNvPr id="7" name="Content Placeholder 6"/>
          <p:cNvSpPr>
            <a:spLocks noGrp="1"/>
          </p:cNvSpPr>
          <p:nvPr>
            <p:ph sz="quarter" idx="4"/>
          </p:nvPr>
        </p:nvSpPr>
        <p:spPr>
          <a:prstGeom prst="rect">
            <a:avLst/>
          </a:prstGeom>
        </p:spPr>
        <p:style>
          <a:lnRef idx="2">
            <a:schemeClr val="accent1"/>
          </a:lnRef>
          <a:fillRef idx="1">
            <a:schemeClr val="lt1"/>
          </a:fillRef>
          <a:effectRef idx="0">
            <a:schemeClr val="accent1"/>
          </a:effectRef>
          <a:fontRef idx="minor">
            <a:schemeClr val="dk1"/>
          </a:fontRef>
        </p:style>
        <p:txBody>
          <a:bodyPr>
            <a:normAutofit fontScale="92500"/>
          </a:bodyPr>
          <a:lstStyle/>
          <a:p>
            <a:r>
              <a:rPr lang="en-US" dirty="0" smtClean="0"/>
              <a:t>Species exhibiting true submerged </a:t>
            </a:r>
            <a:r>
              <a:rPr lang="en-US" dirty="0" err="1" smtClean="0"/>
              <a:t>hydrophily</a:t>
            </a:r>
            <a:r>
              <a:rPr lang="en-US" dirty="0" smtClean="0"/>
              <a:t> include </a:t>
            </a:r>
            <a:r>
              <a:rPr lang="en-US" i="1" dirty="0" err="1" smtClean="0"/>
              <a:t>Najas</a:t>
            </a:r>
            <a:r>
              <a:rPr lang="en-US" dirty="0" smtClean="0"/>
              <a:t>, where the pollen grains are heavier than water, and sinking down are caught by the stigmas of the extremely simple female flowers, </a:t>
            </a:r>
            <a:r>
              <a:rPr lang="en-US" i="1" dirty="0" err="1" smtClean="0"/>
              <a:t>Posidonia</a:t>
            </a:r>
            <a:r>
              <a:rPr lang="en-US" i="1" dirty="0" smtClean="0"/>
              <a:t> </a:t>
            </a:r>
            <a:r>
              <a:rPr lang="en-US" i="1" dirty="0" err="1" smtClean="0"/>
              <a:t>australis</a:t>
            </a:r>
            <a:r>
              <a:rPr lang="en-US" dirty="0" smtClean="0"/>
              <a:t> </a:t>
            </a:r>
            <a:r>
              <a:rPr lang="en-US" dirty="0" err="1" smtClean="0"/>
              <a:t>or</a:t>
            </a:r>
            <a:r>
              <a:rPr lang="en-US" i="1" dirty="0" err="1" smtClean="0"/>
              <a:t>Zostera</a:t>
            </a:r>
            <a:r>
              <a:rPr lang="en-US" i="1" dirty="0" smtClean="0"/>
              <a:t> marina</a:t>
            </a:r>
            <a:r>
              <a:rPr lang="en-US" dirty="0" smtClean="0"/>
              <a:t> and </a:t>
            </a:r>
            <a:r>
              <a:rPr lang="en-US" dirty="0" err="1" smtClean="0"/>
              <a:t>Hydrilla</a:t>
            </a:r>
            <a:r>
              <a:rPr lang="en-US" dirty="0" smtClean="0"/>
              <a:t>.</a:t>
            </a:r>
          </a:p>
          <a:p>
            <a:endParaRPr lang="en-US" dirty="0" smtClean="0"/>
          </a:p>
          <a:p>
            <a:endParaRPr lang="en-US" dirty="0"/>
          </a:p>
        </p:txBody>
      </p:sp>
      <p:sp>
        <p:nvSpPr>
          <p:cNvPr id="5" name="Text Placeholder 4"/>
          <p:cNvSpPr>
            <a:spLocks noGrp="1"/>
          </p:cNvSpPr>
          <p:nvPr>
            <p:ph type="body" sz="quarter" idx="1"/>
          </p:nvPr>
        </p:nvSpPr>
        <p:spPr/>
        <p:txBody>
          <a:bodyPr/>
          <a:lstStyle/>
          <a:p>
            <a:pPr algn="ctr"/>
            <a:r>
              <a:rPr lang="en-US" dirty="0" err="1" smtClean="0"/>
              <a:t>Epihydrophily</a:t>
            </a:r>
            <a:r>
              <a:rPr lang="en-US" dirty="0" smtClean="0"/>
              <a:t> /Surface pollination</a:t>
            </a:r>
          </a:p>
        </p:txBody>
      </p:sp>
      <p:sp>
        <p:nvSpPr>
          <p:cNvPr id="6" name="Text Placeholder 5"/>
          <p:cNvSpPr>
            <a:spLocks noGrp="1"/>
          </p:cNvSpPr>
          <p:nvPr>
            <p:ph type="body" sz="quarter" idx="3"/>
          </p:nvPr>
        </p:nvSpPr>
        <p:spPr/>
        <p:txBody>
          <a:bodyPr/>
          <a:lstStyle/>
          <a:p>
            <a:pPr algn="ctr"/>
            <a:r>
              <a:rPr lang="en-US" dirty="0" err="1" smtClean="0"/>
              <a:t>Hypohydrphily</a:t>
            </a:r>
            <a:r>
              <a:rPr lang="en-US" dirty="0" smtClean="0"/>
              <a:t> /Submerged pollination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Epihydrphily</a:t>
            </a:r>
            <a:r>
              <a:rPr lang="en-US" dirty="0" smtClean="0"/>
              <a:t> in </a:t>
            </a:r>
            <a:r>
              <a:rPr lang="en-US" i="1" dirty="0" err="1" smtClean="0"/>
              <a:t>Vallisneria</a:t>
            </a:r>
            <a:r>
              <a:rPr lang="en-US" i="1" dirty="0" smtClean="0"/>
              <a:t> </a:t>
            </a:r>
            <a:r>
              <a:rPr lang="en-US" i="1" dirty="0" err="1" smtClean="0"/>
              <a:t>spiralis</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Male and female flowers are submerged.</a:t>
            </a:r>
          </a:p>
          <a:p>
            <a:r>
              <a:rPr lang="en-US" dirty="0" smtClean="0"/>
              <a:t>Unopened male flower floats to the surface of the water, and, upon reaching the surface, opens up and the fertile anthers project forward.</a:t>
            </a:r>
          </a:p>
          <a:p>
            <a:r>
              <a:rPr lang="en-US" dirty="0" smtClean="0"/>
              <a:t>Female flower project to surface by uncoiling its stalk for pollination. </a:t>
            </a:r>
          </a:p>
          <a:p>
            <a:r>
              <a:rPr lang="en-US" dirty="0" smtClean="0"/>
              <a:t>The female flower, also floating, has its stigma protected from the water, while its sepals are slightly depressed into the water, cup shaped corolla of female flower, allowing the male flowers to tumble in.</a:t>
            </a:r>
          </a:p>
          <a:p>
            <a:r>
              <a:rPr lang="en-US" dirty="0" smtClean="0"/>
              <a:t>After pollination stalk of female flower recoil.</a:t>
            </a:r>
          </a:p>
          <a:p>
            <a:r>
              <a:rPr lang="en-US" dirty="0" smtClean="0"/>
              <a:t>Fruit development take place under water.</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Hypohydrophily</a:t>
            </a:r>
            <a:r>
              <a:rPr lang="en-US" dirty="0" smtClean="0"/>
              <a:t> of </a:t>
            </a:r>
            <a:r>
              <a:rPr lang="en-US" dirty="0" err="1" smtClean="0"/>
              <a:t>Ceratophyllum</a:t>
            </a:r>
            <a:endParaRPr lang="en-US" dirty="0"/>
          </a:p>
        </p:txBody>
      </p:sp>
      <p:sp>
        <p:nvSpPr>
          <p:cNvPr id="3" name="Content Placeholder 2"/>
          <p:cNvSpPr>
            <a:spLocks noGrp="1"/>
          </p:cNvSpPr>
          <p:nvPr>
            <p:ph sz="quarter" idx="1"/>
          </p:nvPr>
        </p:nvSpPr>
        <p:spPr/>
        <p:txBody>
          <a:bodyPr>
            <a:normAutofit fontScale="92500" lnSpcReduction="10000"/>
          </a:bodyPr>
          <a:lstStyle/>
          <a:p>
            <a:r>
              <a:rPr lang="en-US" dirty="0" err="1" smtClean="0"/>
              <a:t>Dioecious</a:t>
            </a:r>
            <a:r>
              <a:rPr lang="en-US" dirty="0" smtClean="0"/>
              <a:t> plant</a:t>
            </a:r>
          </a:p>
          <a:p>
            <a:r>
              <a:rPr lang="en-US" dirty="0" smtClean="0"/>
              <a:t>Male flower- 12-16 stamens.</a:t>
            </a:r>
          </a:p>
          <a:p>
            <a:r>
              <a:rPr lang="en-US" dirty="0" smtClean="0"/>
              <a:t>In each anther, there is a prolonged and double – horned </a:t>
            </a:r>
            <a:r>
              <a:rPr lang="en-US" dirty="0" err="1" smtClean="0"/>
              <a:t>aerenchymatous</a:t>
            </a:r>
            <a:r>
              <a:rPr lang="en-US" dirty="0" smtClean="0"/>
              <a:t> process which serves as a float.</a:t>
            </a:r>
          </a:p>
          <a:p>
            <a:r>
              <a:rPr lang="en-US" dirty="0" smtClean="0"/>
              <a:t>When stamens separate from flower, they float upward.</a:t>
            </a:r>
          </a:p>
          <a:p>
            <a:r>
              <a:rPr lang="en-US" dirty="0" smtClean="0"/>
              <a:t>Anthers rupture during this upward movement, releasing pollen.</a:t>
            </a:r>
          </a:p>
          <a:p>
            <a:r>
              <a:rPr lang="en-US" dirty="0" smtClean="0"/>
              <a:t>Gravity of pollen is almost same as water </a:t>
            </a:r>
          </a:p>
          <a:p>
            <a:r>
              <a:rPr lang="en-US" dirty="0" smtClean="0"/>
              <a:t>Pollens get freely distributed in water</a:t>
            </a:r>
          </a:p>
          <a:p>
            <a:r>
              <a:rPr lang="en-US" dirty="0" smtClean="0"/>
              <a:t>Pollen caught on sticky lower surface of stigma</a:t>
            </a:r>
          </a:p>
          <a:p>
            <a:r>
              <a:rPr lang="en-US" dirty="0" smtClean="0"/>
              <a:t>Pollination happens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pollination</a:t>
            </a:r>
            <a:endParaRPr lang="en-US" dirty="0"/>
          </a:p>
        </p:txBody>
      </p:sp>
      <p:sp>
        <p:nvSpPr>
          <p:cNvPr id="3" name="Content Placeholder 2"/>
          <p:cNvSpPr>
            <a:spLocks noGrp="1"/>
          </p:cNvSpPr>
          <p:nvPr>
            <p:ph sz="quarter" idx="1"/>
          </p:nvPr>
        </p:nvSpPr>
        <p:spPr/>
        <p:txBody>
          <a:bodyPr/>
          <a:lstStyle/>
          <a:p>
            <a:r>
              <a:rPr lang="en-US" dirty="0" smtClean="0"/>
              <a:t>Natural pollination : naturally </a:t>
            </a:r>
            <a:r>
              <a:rPr lang="en-US" dirty="0" err="1" smtClean="0"/>
              <a:t>occuring</a:t>
            </a:r>
            <a:endParaRPr lang="en-US" dirty="0" smtClean="0"/>
          </a:p>
          <a:p>
            <a:pPr lvl="1"/>
            <a:r>
              <a:rPr lang="en-US" dirty="0" smtClean="0"/>
              <a:t>Self pollination</a:t>
            </a:r>
          </a:p>
          <a:p>
            <a:pPr lvl="1"/>
            <a:r>
              <a:rPr lang="en-US" dirty="0" smtClean="0"/>
              <a:t>Cross pollination</a:t>
            </a:r>
          </a:p>
          <a:p>
            <a:r>
              <a:rPr lang="en-US" dirty="0" smtClean="0"/>
              <a:t>Artificial/ induced : hybridization</a:t>
            </a:r>
            <a:endParaRPr lang="en-US" dirty="0"/>
          </a:p>
        </p:txBody>
      </p:sp>
      <p:pic>
        <p:nvPicPr>
          <p:cNvPr id="4" name="Picture 2" descr="Pollination"/>
          <p:cNvPicPr>
            <a:picLocks noChangeAspect="1" noChangeArrowheads="1"/>
          </p:cNvPicPr>
          <p:nvPr/>
        </p:nvPicPr>
        <p:blipFill>
          <a:blip r:embed="rId2"/>
          <a:srcRect l="3762" t="11691" r="4702" b="13152"/>
          <a:stretch>
            <a:fillRect/>
          </a:stretch>
        </p:blipFill>
        <p:spPr bwMode="auto">
          <a:xfrm>
            <a:off x="762000" y="3962400"/>
            <a:ext cx="5562600" cy="251460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2" descr="ï¢ Herkogamy :&#10;In some bisexual flowers the&#10;structure of male &amp; female sex&#10;organs itself prove a barrier to self&#10;pollinatio..."/>
          <p:cNvPicPr>
            <a:picLocks noChangeAspect="1" noChangeArrowheads="1"/>
          </p:cNvPicPr>
          <p:nvPr/>
        </p:nvPicPr>
        <p:blipFill>
          <a:blip r:embed="rId2"/>
          <a:srcRect/>
          <a:stretch>
            <a:fillRect/>
          </a:stretch>
        </p:blipFill>
        <p:spPr bwMode="auto">
          <a:xfrm>
            <a:off x="304800" y="304800"/>
            <a:ext cx="7772400" cy="6324600"/>
          </a:xfrm>
          <a:prstGeom prst="rect">
            <a:avLst/>
          </a:prstGeom>
          <a:ln>
            <a:noFill/>
          </a:ln>
          <a:effectLst>
            <a:softEdge rad="317500"/>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990600"/>
            <a:ext cx="4343400" cy="1143000"/>
          </a:xfrm>
        </p:spPr>
        <p:txBody>
          <a:bodyPr/>
          <a:lstStyle/>
          <a:p>
            <a:r>
              <a:rPr lang="en-US" dirty="0" err="1" smtClean="0"/>
              <a:t>Entomophily</a:t>
            </a:r>
            <a:r>
              <a:rPr lang="en-US" dirty="0" smtClean="0"/>
              <a:t> </a:t>
            </a:r>
            <a:endParaRPr lang="en-US" dirty="0"/>
          </a:p>
        </p:txBody>
      </p:sp>
      <p:sp>
        <p:nvSpPr>
          <p:cNvPr id="3" name="Content Placeholder 2"/>
          <p:cNvSpPr>
            <a:spLocks noGrp="1"/>
          </p:cNvSpPr>
          <p:nvPr>
            <p:ph sz="quarter" idx="1"/>
          </p:nvPr>
        </p:nvSpPr>
        <p:spPr>
          <a:xfrm>
            <a:off x="457200" y="3200400"/>
            <a:ext cx="7467600" cy="3273552"/>
          </a:xfrm>
        </p:spPr>
        <p:txBody>
          <a:bodyPr/>
          <a:lstStyle/>
          <a:p>
            <a:r>
              <a:rPr lang="en-US" dirty="0" smtClean="0"/>
              <a:t>Insect pollination.</a:t>
            </a:r>
          </a:p>
          <a:p>
            <a:r>
              <a:rPr lang="en-US" dirty="0" smtClean="0"/>
              <a:t>Pollinating agents : Moths, bees, butterflies, beetles etc.</a:t>
            </a:r>
          </a:p>
          <a:p>
            <a:r>
              <a:rPr lang="en-US" dirty="0" err="1" smtClean="0"/>
              <a:t>Phalaenophily</a:t>
            </a:r>
            <a:r>
              <a:rPr lang="en-US" dirty="0" smtClean="0"/>
              <a:t> : moth</a:t>
            </a:r>
          </a:p>
          <a:p>
            <a:r>
              <a:rPr lang="en-US" dirty="0" err="1" smtClean="0"/>
              <a:t>Psychophily</a:t>
            </a:r>
            <a:r>
              <a:rPr lang="en-US" dirty="0" smtClean="0"/>
              <a:t> : butterflies</a:t>
            </a:r>
          </a:p>
          <a:p>
            <a:r>
              <a:rPr lang="en-US" dirty="0" err="1" smtClean="0"/>
              <a:t>Mellittophily</a:t>
            </a:r>
            <a:r>
              <a:rPr lang="en-US" dirty="0" smtClean="0"/>
              <a:t> : bees</a:t>
            </a:r>
          </a:p>
          <a:p>
            <a:r>
              <a:rPr lang="en-US" dirty="0" err="1" smtClean="0"/>
              <a:t>Cantharophily</a:t>
            </a:r>
            <a:r>
              <a:rPr lang="en-US" dirty="0" smtClean="0"/>
              <a:t> : beetles</a:t>
            </a:r>
          </a:p>
          <a:p>
            <a:endParaRPr lang="en-US" dirty="0"/>
          </a:p>
        </p:txBody>
      </p:sp>
      <p:pic>
        <p:nvPicPr>
          <p:cNvPr id="4" name="Picture 6" descr="Related image"/>
          <p:cNvPicPr>
            <a:picLocks noChangeAspect="1" noChangeArrowheads="1" noCrop="1"/>
          </p:cNvPicPr>
          <p:nvPr/>
        </p:nvPicPr>
        <p:blipFill>
          <a:blip r:embed="rId2"/>
          <a:srcRect/>
          <a:stretch>
            <a:fillRect/>
          </a:stretch>
        </p:blipFill>
        <p:spPr bwMode="auto">
          <a:xfrm>
            <a:off x="5715000" y="152400"/>
            <a:ext cx="2905125" cy="27717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8" descr="Image result for wind pollination white background animated gifs"/>
          <p:cNvPicPr>
            <a:picLocks noChangeAspect="1" noChangeArrowheads="1" noCrop="1"/>
          </p:cNvPicPr>
          <p:nvPr/>
        </p:nvPicPr>
        <p:blipFill>
          <a:blip r:embed="rId3"/>
          <a:srcRect/>
          <a:stretch>
            <a:fillRect/>
          </a:stretch>
        </p:blipFill>
        <p:spPr bwMode="auto">
          <a:xfrm>
            <a:off x="228600" y="152400"/>
            <a:ext cx="2857500" cy="2590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Entemophily</a:t>
            </a:r>
            <a:r>
              <a:rPr lang="en-US" dirty="0" smtClean="0"/>
              <a:t> </a:t>
            </a:r>
            <a:br>
              <a:rPr lang="en-US" dirty="0" smtClean="0"/>
            </a:br>
            <a:r>
              <a:rPr lang="en-US" dirty="0" smtClean="0"/>
              <a:t>pollen transport</a:t>
            </a:r>
            <a:endParaRPr lang="en-US" dirty="0"/>
          </a:p>
        </p:txBody>
      </p:sp>
      <p:sp>
        <p:nvSpPr>
          <p:cNvPr id="3" name="Content Placeholder 2"/>
          <p:cNvSpPr>
            <a:spLocks noGrp="1"/>
          </p:cNvSpPr>
          <p:nvPr>
            <p:ph sz="quarter" idx="1"/>
          </p:nvPr>
        </p:nvSpPr>
        <p:spPr/>
        <p:txBody>
          <a:bodyPr/>
          <a:lstStyle/>
          <a:p>
            <a:r>
              <a:rPr lang="en-US" b="1" u="sng" dirty="0" err="1" smtClean="0">
                <a:solidFill>
                  <a:srgbClr val="7030A0"/>
                </a:solidFill>
              </a:rPr>
              <a:t>Nototribic</a:t>
            </a:r>
            <a:r>
              <a:rPr lang="en-US" dirty="0" smtClean="0"/>
              <a:t> : on the back of insect</a:t>
            </a:r>
          </a:p>
          <a:p>
            <a:r>
              <a:rPr lang="en-US" b="1" u="sng" dirty="0" err="1" smtClean="0">
                <a:solidFill>
                  <a:srgbClr val="7030A0"/>
                </a:solidFill>
              </a:rPr>
              <a:t>Sternotribic</a:t>
            </a:r>
            <a:r>
              <a:rPr lang="en-US" b="1" u="sng" dirty="0" smtClean="0">
                <a:solidFill>
                  <a:srgbClr val="7030A0"/>
                </a:solidFill>
              </a:rPr>
              <a:t> </a:t>
            </a:r>
            <a:r>
              <a:rPr lang="en-US" dirty="0" smtClean="0"/>
              <a:t>: on the underside</a:t>
            </a:r>
          </a:p>
          <a:p>
            <a:r>
              <a:rPr lang="en-US" b="1" u="sng" dirty="0" err="1" smtClean="0">
                <a:solidFill>
                  <a:srgbClr val="7030A0"/>
                </a:solidFill>
              </a:rPr>
              <a:t>Pleurotribic</a:t>
            </a:r>
            <a:r>
              <a:rPr lang="en-US" b="1" u="sng" dirty="0" smtClean="0">
                <a:solidFill>
                  <a:srgbClr val="7030A0"/>
                </a:solidFill>
              </a:rPr>
              <a:t> </a:t>
            </a:r>
            <a:r>
              <a:rPr lang="en-US" dirty="0" smtClean="0"/>
              <a:t>: on the flanks</a:t>
            </a:r>
            <a:endParaRPr lang="en-US" dirty="0"/>
          </a:p>
        </p:txBody>
      </p:sp>
      <p:pic>
        <p:nvPicPr>
          <p:cNvPr id="31747" name="Picture 3" descr="C:\Users\Dell\Desktop\s\images (3).jpg"/>
          <p:cNvPicPr>
            <a:picLocks noChangeAspect="1" noChangeArrowheads="1"/>
          </p:cNvPicPr>
          <p:nvPr/>
        </p:nvPicPr>
        <p:blipFill>
          <a:blip r:embed="rId2"/>
          <a:srcRect/>
          <a:stretch>
            <a:fillRect/>
          </a:stretch>
        </p:blipFill>
        <p:spPr bwMode="auto">
          <a:xfrm>
            <a:off x="609600" y="3810000"/>
            <a:ext cx="3581400" cy="2157984"/>
          </a:xfrm>
          <a:prstGeom prst="rect">
            <a:avLst/>
          </a:prstGeom>
          <a:noFill/>
        </p:spPr>
      </p:pic>
      <p:pic>
        <p:nvPicPr>
          <p:cNvPr id="31748" name="Picture 4" descr="C:\Users\Dell\Desktop\s\images (2).jpg"/>
          <p:cNvPicPr>
            <a:picLocks noChangeAspect="1" noChangeArrowheads="1"/>
          </p:cNvPicPr>
          <p:nvPr/>
        </p:nvPicPr>
        <p:blipFill>
          <a:blip r:embed="rId3"/>
          <a:srcRect/>
          <a:stretch>
            <a:fillRect/>
          </a:stretch>
        </p:blipFill>
        <p:spPr bwMode="auto">
          <a:xfrm>
            <a:off x="4876800" y="3810000"/>
            <a:ext cx="3191916" cy="2124075"/>
          </a:xfrm>
          <a:prstGeom prst="rect">
            <a:avLst/>
          </a:prstGeom>
          <a:noFill/>
        </p:spPr>
      </p:pic>
      <p:sp>
        <p:nvSpPr>
          <p:cNvPr id="9" name="Rectangle 8"/>
          <p:cNvSpPr/>
          <p:nvPr/>
        </p:nvSpPr>
        <p:spPr>
          <a:xfrm>
            <a:off x="1600200" y="6096000"/>
            <a:ext cx="1455848" cy="369332"/>
          </a:xfrm>
          <a:prstGeom prst="rect">
            <a:avLst/>
          </a:prstGeom>
        </p:spPr>
        <p:txBody>
          <a:bodyPr wrap="none">
            <a:spAutoFit/>
          </a:bodyPr>
          <a:lstStyle/>
          <a:p>
            <a:r>
              <a:rPr lang="en-US" b="1" u="sng" dirty="0" err="1" smtClean="0">
                <a:solidFill>
                  <a:srgbClr val="7030A0"/>
                </a:solidFill>
              </a:rPr>
              <a:t>Pleurotribic</a:t>
            </a:r>
            <a:endParaRPr lang="en-US" dirty="0"/>
          </a:p>
        </p:txBody>
      </p:sp>
      <p:sp>
        <p:nvSpPr>
          <p:cNvPr id="10" name="Oval 9"/>
          <p:cNvSpPr/>
          <p:nvPr/>
        </p:nvSpPr>
        <p:spPr>
          <a:xfrm>
            <a:off x="2819400" y="4038600"/>
            <a:ext cx="1295400" cy="1143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715000" y="6019800"/>
            <a:ext cx="1327608" cy="369332"/>
          </a:xfrm>
          <a:prstGeom prst="rect">
            <a:avLst/>
          </a:prstGeom>
        </p:spPr>
        <p:txBody>
          <a:bodyPr wrap="none">
            <a:spAutoFit/>
          </a:bodyPr>
          <a:lstStyle/>
          <a:p>
            <a:r>
              <a:rPr lang="en-US" b="1" u="sng" dirty="0" err="1" smtClean="0">
                <a:solidFill>
                  <a:srgbClr val="7030A0"/>
                </a:solidFill>
              </a:rPr>
              <a:t>Nototribic</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Insect pollinated flowers</a:t>
            </a:r>
            <a:endParaRPr lang="en-US" dirty="0"/>
          </a:p>
        </p:txBody>
      </p:sp>
      <p:sp>
        <p:nvSpPr>
          <p:cNvPr id="3" name="Content Placeholder 2"/>
          <p:cNvSpPr>
            <a:spLocks noGrp="1"/>
          </p:cNvSpPr>
          <p:nvPr>
            <p:ph idx="1"/>
          </p:nvPr>
        </p:nvSpPr>
        <p:spPr/>
        <p:txBody>
          <a:bodyPr/>
          <a:lstStyle/>
          <a:p>
            <a:r>
              <a:rPr lang="en-US" dirty="0" smtClean="0"/>
              <a:t>Sometimes the corolla of insect pollinating flowers are very small, in such case certain other parts of flower become large and attractive.</a:t>
            </a:r>
          </a:p>
          <a:p>
            <a:r>
              <a:rPr lang="en-US" dirty="0" smtClean="0"/>
              <a:t>E.g., attractive large bracts of </a:t>
            </a:r>
            <a:r>
              <a:rPr lang="en-US" dirty="0" err="1" smtClean="0"/>
              <a:t>Bougainvillaea</a:t>
            </a:r>
            <a:r>
              <a:rPr lang="en-US" dirty="0" smtClean="0"/>
              <a:t>, </a:t>
            </a:r>
            <a:r>
              <a:rPr lang="en-US" dirty="0" err="1" smtClean="0"/>
              <a:t>spathe</a:t>
            </a:r>
            <a:r>
              <a:rPr lang="en-US" dirty="0" smtClean="0"/>
              <a:t> of Musa</a:t>
            </a:r>
          </a:p>
          <a:p>
            <a:r>
              <a:rPr lang="en-US" dirty="0" smtClean="0"/>
              <a:t>Some flower emit a strong </a:t>
            </a:r>
            <a:r>
              <a:rPr lang="en-US" dirty="0" err="1" smtClean="0"/>
              <a:t>odour</a:t>
            </a:r>
            <a:r>
              <a:rPr lang="en-US" dirty="0" smtClean="0"/>
              <a:t> at night, being pollinated by moths.</a:t>
            </a:r>
          </a:p>
          <a:p>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18" name="Group 50"/>
          <p:cNvGraphicFramePr>
            <a:graphicFrameLocks noGrp="1"/>
          </p:cNvGraphicFramePr>
          <p:nvPr/>
        </p:nvGraphicFramePr>
        <p:xfrm>
          <a:off x="304800" y="1578840"/>
          <a:ext cx="8534400" cy="5090250"/>
        </p:xfrm>
        <a:graphic>
          <a:graphicData uri="http://schemas.openxmlformats.org/drawingml/2006/table">
            <a:tbl>
              <a:tblPr/>
              <a:tblGrid>
                <a:gridCol w="4267200"/>
                <a:gridCol w="4267200"/>
              </a:tblGrid>
              <a:tr h="3708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smtClean="0">
                          <a:ln>
                            <a:noFill/>
                          </a:ln>
                          <a:solidFill>
                            <a:schemeClr val="tx1"/>
                          </a:solidFill>
                          <a:effectLst/>
                          <a:latin typeface="Comic Sans MS" pitchFamily="66" charset="0"/>
                        </a:rPr>
                        <a:t>Feature</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smtClean="0">
                          <a:ln>
                            <a:noFill/>
                          </a:ln>
                          <a:solidFill>
                            <a:schemeClr val="tx1"/>
                          </a:solidFill>
                          <a:effectLst/>
                          <a:latin typeface="Comic Sans MS" pitchFamily="66" charset="0"/>
                        </a:rPr>
                        <a:t>Reason</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61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rgbClr val="000000"/>
                          </a:solidFill>
                          <a:effectLst/>
                          <a:latin typeface="Comic Sans MS" pitchFamily="66" charset="0"/>
                          <a:cs typeface="Arial" charset="0"/>
                        </a:rPr>
                        <a:t>large, brightly coloured petals</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dirty="0" smtClean="0">
                          <a:ln>
                            <a:noFill/>
                          </a:ln>
                          <a:solidFill>
                            <a:srgbClr val="000000"/>
                          </a:solidFill>
                          <a:effectLst/>
                          <a:latin typeface="Comic Sans MS" pitchFamily="66" charset="0"/>
                          <a:cs typeface="Arial" charset="0"/>
                        </a:rPr>
                        <a:t>to attract insects</a:t>
                      </a:r>
                      <a:r>
                        <a:rPr kumimoji="0" lang="en-GB" sz="2000" b="0" i="0" u="none" strike="noStrike" cap="none" normalizeH="0" baseline="0" dirty="0" smtClean="0">
                          <a:ln>
                            <a:noFill/>
                          </a:ln>
                          <a:solidFill>
                            <a:srgbClr val="000000"/>
                          </a:solidFill>
                          <a:effectLst/>
                          <a:latin typeface="Comic Sans MS" pitchFamily="66" charset="0"/>
                          <a:cs typeface="Arial" charset="0"/>
                        </a:rPr>
                        <a:t/>
                      </a:r>
                      <a:br>
                        <a:rPr kumimoji="0" lang="en-GB" sz="2000" b="0" i="0" u="none" strike="noStrike" cap="none" normalizeH="0" baseline="0" dirty="0" smtClean="0">
                          <a:ln>
                            <a:noFill/>
                          </a:ln>
                          <a:solidFill>
                            <a:srgbClr val="000000"/>
                          </a:solidFill>
                          <a:effectLst/>
                          <a:latin typeface="Comic Sans MS" pitchFamily="66" charset="0"/>
                          <a:cs typeface="Arial" charset="0"/>
                        </a:rPr>
                      </a:br>
                      <a:endParaRPr kumimoji="0" lang="en-GB" sz="2000" b="0" i="0" u="none" strike="noStrike" cap="none" normalizeH="0" baseline="0" dirty="0" smtClean="0">
                        <a:ln>
                          <a:noFill/>
                        </a:ln>
                        <a:solidFill>
                          <a:srgbClr val="000000"/>
                        </a:solidFill>
                        <a:effectLst/>
                        <a:latin typeface="Comic Sans MS" pitchFamily="66" charset="0"/>
                        <a:cs typeface="Arial"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61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rgbClr val="000000"/>
                          </a:solidFill>
                          <a:effectLst/>
                          <a:latin typeface="Comic Sans MS" pitchFamily="66" charset="0"/>
                          <a:cs typeface="Arial" charset="0"/>
                        </a:rPr>
                        <a:t>often sweetly scented</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smtClean="0">
                          <a:ln>
                            <a:noFill/>
                          </a:ln>
                          <a:solidFill>
                            <a:srgbClr val="000000"/>
                          </a:solidFill>
                          <a:effectLst/>
                          <a:latin typeface="Comic Sans MS" pitchFamily="66" charset="0"/>
                          <a:cs typeface="Arial" charset="0"/>
                        </a:rPr>
                        <a:t>to attract insects</a:t>
                      </a:r>
                      <a:r>
                        <a:rPr kumimoji="0" lang="en-GB" sz="2000" b="0" i="0" u="none" strike="noStrike" cap="none" normalizeH="0" baseline="0" smtClean="0">
                          <a:ln>
                            <a:noFill/>
                          </a:ln>
                          <a:solidFill>
                            <a:srgbClr val="000000"/>
                          </a:solidFill>
                          <a:effectLst/>
                          <a:latin typeface="Comic Sans MS" pitchFamily="66" charset="0"/>
                          <a:cs typeface="Arial" charset="0"/>
                        </a:rPr>
                        <a:t/>
                      </a:r>
                      <a:br>
                        <a:rPr kumimoji="0" lang="en-GB" sz="2000" b="0" i="0" u="none" strike="noStrike" cap="none" normalizeH="0" baseline="0" smtClean="0">
                          <a:ln>
                            <a:noFill/>
                          </a:ln>
                          <a:solidFill>
                            <a:srgbClr val="000000"/>
                          </a:solidFill>
                          <a:effectLst/>
                          <a:latin typeface="Comic Sans MS" pitchFamily="66" charset="0"/>
                          <a:cs typeface="Arial" charset="0"/>
                        </a:rPr>
                      </a:br>
                      <a:endParaRPr kumimoji="0" lang="en-GB" sz="2000" b="0" i="0" u="none" strike="noStrike" cap="none" normalizeH="0" baseline="0" smtClean="0">
                        <a:ln>
                          <a:noFill/>
                        </a:ln>
                        <a:solidFill>
                          <a:srgbClr val="000000"/>
                        </a:solidFill>
                        <a:effectLst/>
                        <a:latin typeface="Comic Sans MS" pitchFamily="66" charset="0"/>
                        <a:cs typeface="Arial"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61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rgbClr val="000000"/>
                          </a:solidFill>
                          <a:effectLst/>
                          <a:latin typeface="Comic Sans MS" pitchFamily="66" charset="0"/>
                          <a:cs typeface="Arial" charset="0"/>
                        </a:rPr>
                        <a:t>usually contain nectar</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dirty="0" smtClean="0">
                          <a:ln>
                            <a:noFill/>
                          </a:ln>
                          <a:solidFill>
                            <a:srgbClr val="000000"/>
                          </a:solidFill>
                          <a:effectLst/>
                          <a:latin typeface="Comic Sans MS" pitchFamily="66" charset="0"/>
                          <a:cs typeface="Arial" charset="0"/>
                        </a:rPr>
                        <a:t>to attract insects</a:t>
                      </a:r>
                      <a:r>
                        <a:rPr kumimoji="0" lang="en-GB" sz="2000" b="0" i="0" u="none" strike="noStrike" cap="none" normalizeH="0" baseline="0" dirty="0" smtClean="0">
                          <a:ln>
                            <a:noFill/>
                          </a:ln>
                          <a:solidFill>
                            <a:srgbClr val="000000"/>
                          </a:solidFill>
                          <a:effectLst/>
                          <a:latin typeface="Comic Sans MS" pitchFamily="66" charset="0"/>
                          <a:cs typeface="Arial" charset="0"/>
                        </a:rPr>
                        <a:t/>
                      </a:r>
                      <a:br>
                        <a:rPr kumimoji="0" lang="en-GB" sz="2000" b="0" i="0" u="none" strike="noStrike" cap="none" normalizeH="0" baseline="0" dirty="0" smtClean="0">
                          <a:ln>
                            <a:noFill/>
                          </a:ln>
                          <a:solidFill>
                            <a:srgbClr val="000000"/>
                          </a:solidFill>
                          <a:effectLst/>
                          <a:latin typeface="Comic Sans MS" pitchFamily="66" charset="0"/>
                          <a:cs typeface="Arial" charset="0"/>
                        </a:rPr>
                      </a:br>
                      <a:endParaRPr kumimoji="0" lang="en-GB" sz="2000" b="0" i="0" u="none" strike="noStrike" cap="none" normalizeH="0" baseline="0" dirty="0" smtClean="0">
                        <a:ln>
                          <a:noFill/>
                        </a:ln>
                        <a:solidFill>
                          <a:srgbClr val="000000"/>
                        </a:solidFill>
                        <a:effectLst/>
                        <a:latin typeface="Comic Sans MS" pitchFamily="66" charset="0"/>
                        <a:cs typeface="Arial"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61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rgbClr val="000000"/>
                          </a:solidFill>
                          <a:effectLst/>
                          <a:latin typeface="Comic Sans MS" pitchFamily="66" charset="0"/>
                          <a:cs typeface="Arial" charset="0"/>
                        </a:rPr>
                        <a:t>moderate quantity of pollen</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smtClean="0">
                          <a:ln>
                            <a:noFill/>
                          </a:ln>
                          <a:solidFill>
                            <a:srgbClr val="000000"/>
                          </a:solidFill>
                          <a:effectLst/>
                          <a:latin typeface="Comic Sans MS" pitchFamily="66" charset="0"/>
                          <a:cs typeface="Arial" charset="0"/>
                        </a:rPr>
                        <a:t>less wastage than with wind pollination</a:t>
                      </a:r>
                      <a:endParaRPr kumimoji="0" lang="en-GB" sz="2000" b="0" i="0" u="none" strike="noStrike" cap="none" normalizeH="0" baseline="0" smtClean="0">
                        <a:ln>
                          <a:noFill/>
                        </a:ln>
                        <a:solidFill>
                          <a:srgbClr val="000000"/>
                        </a:solidFill>
                        <a:effectLst/>
                        <a:latin typeface="Comic Sans MS" pitchFamily="66" charset="0"/>
                        <a:cs typeface="Arial"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08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rgbClr val="000000"/>
                          </a:solidFill>
                          <a:effectLst/>
                          <a:latin typeface="Comic Sans MS" pitchFamily="66" charset="0"/>
                          <a:cs typeface="Arial" charset="0"/>
                        </a:rPr>
                        <a:t>pollen often sticky or spiky</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smtClean="0">
                          <a:ln>
                            <a:noFill/>
                          </a:ln>
                          <a:solidFill>
                            <a:srgbClr val="000000"/>
                          </a:solidFill>
                          <a:effectLst/>
                          <a:latin typeface="Comic Sans MS" pitchFamily="66" charset="0"/>
                          <a:cs typeface="Arial" charset="0"/>
                        </a:rPr>
                        <a:t>to stick to insects</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08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rgbClr val="000000"/>
                          </a:solidFill>
                          <a:effectLst/>
                          <a:latin typeface="Comic Sans MS" pitchFamily="66" charset="0"/>
                          <a:cs typeface="Arial" charset="0"/>
                        </a:rPr>
                        <a:t>anthers firm and inside flower</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smtClean="0">
                          <a:ln>
                            <a:noFill/>
                          </a:ln>
                          <a:solidFill>
                            <a:srgbClr val="000000"/>
                          </a:solidFill>
                          <a:effectLst/>
                          <a:latin typeface="Comic Sans MS" pitchFamily="66" charset="0"/>
                          <a:cs typeface="Arial" charset="0"/>
                        </a:rPr>
                        <a:t>to brush against insects</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61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rgbClr val="000000"/>
                          </a:solidFill>
                          <a:effectLst/>
                          <a:latin typeface="Comic Sans MS" pitchFamily="66" charset="0"/>
                          <a:cs typeface="Arial" charset="0"/>
                        </a:rPr>
                        <a:t>stigma inside the flower</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smtClean="0">
                          <a:ln>
                            <a:noFill/>
                          </a:ln>
                          <a:solidFill>
                            <a:srgbClr val="000000"/>
                          </a:solidFill>
                          <a:effectLst/>
                          <a:latin typeface="Comic Sans MS" pitchFamily="66" charset="0"/>
                          <a:cs typeface="Arial" charset="0"/>
                        </a:rPr>
                        <a:t>so that the insect brushes against it</a:t>
                      </a:r>
                      <a:endParaRPr kumimoji="0" lang="en-GB" sz="2000" b="0" i="0" u="none" strike="noStrike" cap="none" normalizeH="0" baseline="0" smtClean="0">
                        <a:ln>
                          <a:noFill/>
                        </a:ln>
                        <a:solidFill>
                          <a:srgbClr val="000000"/>
                        </a:solidFill>
                        <a:effectLst/>
                        <a:latin typeface="Comic Sans MS" pitchFamily="66" charset="0"/>
                        <a:cs typeface="Arial"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08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rgbClr val="000000"/>
                          </a:solidFill>
                          <a:effectLst/>
                          <a:latin typeface="Comic Sans MS" pitchFamily="66" charset="0"/>
                          <a:cs typeface="Arial" charset="0"/>
                        </a:rPr>
                        <a:t>stigma has sticky coating</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1" u="none" strike="noStrike" cap="none" normalizeH="0" baseline="0" dirty="0" smtClean="0">
                          <a:ln>
                            <a:noFill/>
                          </a:ln>
                          <a:solidFill>
                            <a:srgbClr val="000000"/>
                          </a:solidFill>
                          <a:effectLst/>
                          <a:latin typeface="Comic Sans MS" pitchFamily="66" charset="0"/>
                          <a:cs typeface="Arial" charset="0"/>
                        </a:rPr>
                        <a:t>pollen sticks to it </a:t>
                      </a:r>
                      <a:endParaRPr kumimoji="0" lang="en-GB" sz="2000" b="0" i="0" u="none" strike="noStrike" cap="none" normalizeH="0" baseline="0" dirty="0" smtClean="0">
                        <a:ln>
                          <a:noFill/>
                        </a:ln>
                        <a:solidFill>
                          <a:srgbClr val="000000"/>
                        </a:solidFill>
                        <a:effectLst/>
                        <a:latin typeface="Comic Sans MS" pitchFamily="66" charset="0"/>
                        <a:cs typeface="Arial"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Title 3"/>
          <p:cNvSpPr>
            <a:spLocks noGrp="1"/>
          </p:cNvSpPr>
          <p:nvPr>
            <p:ph type="title"/>
          </p:nvPr>
        </p:nvSpPr>
        <p:spPr>
          <a:xfrm>
            <a:off x="685800" y="304800"/>
            <a:ext cx="7467600" cy="762000"/>
          </a:xfrm>
        </p:spPr>
        <p:txBody>
          <a:bodyPr>
            <a:normAutofit fontScale="90000"/>
          </a:bodyPr>
          <a:lstStyle/>
          <a:p>
            <a:pPr>
              <a:spcBef>
                <a:spcPct val="50000"/>
              </a:spcBef>
            </a:pPr>
            <a:r>
              <a:rPr lang="en-GB" altLang="en-US" b="1" u="sng" dirty="0" smtClean="0">
                <a:latin typeface="Comic Sans MS" pitchFamily="66" charset="0"/>
              </a:rPr>
              <a:t>Insect Pollinated Flowers adaptations</a:t>
            </a:r>
            <a:endParaRPr lang="en-GB" altLang="en-US" b="1" u="sng" dirty="0">
              <a:latin typeface="Comic Sans MS" pitchFamily="66"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15962"/>
          </a:xfrm>
        </p:spPr>
        <p:txBody>
          <a:bodyPr/>
          <a:lstStyle/>
          <a:p>
            <a:r>
              <a:rPr lang="en-US" dirty="0" err="1" smtClean="0"/>
              <a:t>Staminal</a:t>
            </a:r>
            <a:r>
              <a:rPr lang="en-US" dirty="0" smtClean="0"/>
              <a:t> lever mechanism</a:t>
            </a:r>
            <a:endParaRPr lang="en-US" dirty="0"/>
          </a:p>
        </p:txBody>
      </p:sp>
      <p:sp>
        <p:nvSpPr>
          <p:cNvPr id="3" name="Content Placeholder 2"/>
          <p:cNvSpPr>
            <a:spLocks noGrp="1"/>
          </p:cNvSpPr>
          <p:nvPr>
            <p:ph sz="quarter" idx="1"/>
          </p:nvPr>
        </p:nvSpPr>
        <p:spPr>
          <a:xfrm>
            <a:off x="152400" y="1371600"/>
            <a:ext cx="8534400" cy="5257800"/>
          </a:xfrm>
        </p:spPr>
        <p:txBody>
          <a:bodyPr>
            <a:normAutofit fontScale="85000" lnSpcReduction="10000"/>
          </a:bodyPr>
          <a:lstStyle/>
          <a:p>
            <a:r>
              <a:rPr lang="en-US" dirty="0" smtClean="0"/>
              <a:t>Male digger bee probing a male-stage flower of </a:t>
            </a:r>
            <a:r>
              <a:rPr lang="en-US" b="1" i="1" dirty="0" smtClean="0">
                <a:solidFill>
                  <a:srgbClr val="7030A0"/>
                </a:solidFill>
              </a:rPr>
              <a:t>Salvia </a:t>
            </a:r>
            <a:r>
              <a:rPr lang="en-US" b="1" i="1" dirty="0" err="1" smtClean="0">
                <a:solidFill>
                  <a:srgbClr val="7030A0"/>
                </a:solidFill>
              </a:rPr>
              <a:t>hierosolymitana</a:t>
            </a:r>
            <a:r>
              <a:rPr lang="en-US" dirty="0" smtClean="0"/>
              <a:t>. The stamens deposit pollen on the bee's back.</a:t>
            </a:r>
          </a:p>
          <a:p>
            <a:r>
              <a:rPr lang="en-US" dirty="0" smtClean="0"/>
              <a:t>It consists of two stamens and the two thecae on each stamen are separated by an elongate connective. </a:t>
            </a:r>
          </a:p>
          <a:p>
            <a:r>
              <a:rPr lang="en-US" dirty="0" smtClean="0"/>
              <a:t>It is the elongation of the connective that enables the formation of the lever mechanism.</a:t>
            </a:r>
            <a:endParaRPr lang="en-US" baseline="30000" dirty="0" smtClean="0"/>
          </a:p>
          <a:p>
            <a:r>
              <a:rPr lang="en-US" dirty="0" err="1" smtClean="0"/>
              <a:t>Sprengel</a:t>
            </a:r>
            <a:r>
              <a:rPr lang="en-US" dirty="0" smtClean="0"/>
              <a:t> (1732) was the first to illustrate and describe the </a:t>
            </a:r>
            <a:r>
              <a:rPr lang="en-US" dirty="0" err="1" smtClean="0"/>
              <a:t>nototribic</a:t>
            </a:r>
            <a:r>
              <a:rPr lang="en-US" dirty="0" smtClean="0"/>
              <a:t> (dorsal) pollination mechanism in Salvia. </a:t>
            </a:r>
            <a:r>
              <a:rPr lang="en-US" dirty="0" err="1" smtClean="0"/>
              <a:t>bilabiate</a:t>
            </a:r>
            <a:r>
              <a:rPr lang="en-US" dirty="0" smtClean="0"/>
              <a:t> corolla of the flower helps in pollination.</a:t>
            </a:r>
            <a:endParaRPr lang="en-US" baseline="30000" dirty="0" smtClean="0"/>
          </a:p>
          <a:p>
            <a:r>
              <a:rPr lang="en-US" dirty="0" smtClean="0"/>
              <a:t>When a pollinator probes a male stage flower for nectar, (pushing the posterior </a:t>
            </a:r>
            <a:r>
              <a:rPr lang="en-US" dirty="0" err="1" smtClean="0"/>
              <a:t>anthertheca</a:t>
            </a:r>
            <a:r>
              <a:rPr lang="en-US" dirty="0" smtClean="0"/>
              <a:t>) the lever causes the stamens to move and the pollen to be deposited on the pollinator. </a:t>
            </a:r>
          </a:p>
          <a:p>
            <a:r>
              <a:rPr lang="en-US" dirty="0" smtClean="0"/>
              <a:t>When the pollinator withdraws from the flower, the lever returns the stamens to their original position. </a:t>
            </a:r>
          </a:p>
          <a:p>
            <a:r>
              <a:rPr lang="en-US" dirty="0" smtClean="0"/>
              <a:t>In older, female stage flowers, the stigma is bent down in a general location that corresponds to where the pollen was deposited on the pollinator's body. </a:t>
            </a:r>
            <a:endParaRPr lang="en-US" dirty="0"/>
          </a:p>
        </p:txBody>
      </p:sp>
      <p:pic>
        <p:nvPicPr>
          <p:cNvPr id="4" name="Picture 2" descr="Image result for insect pollination in salvia"/>
          <p:cNvPicPr>
            <a:picLocks noChangeAspect="1" noChangeArrowheads="1"/>
          </p:cNvPicPr>
          <p:nvPr/>
        </p:nvPicPr>
        <p:blipFill>
          <a:blip r:embed="rId2"/>
          <a:srcRect/>
          <a:stretch>
            <a:fillRect/>
          </a:stretch>
        </p:blipFill>
        <p:spPr bwMode="auto">
          <a:xfrm>
            <a:off x="5791200" y="304800"/>
            <a:ext cx="3352800" cy="11049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2" descr="Image result for insect pollination in salvia"/>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7" descr="C:\Users\Dell\Desktop\download.jpg"/>
          <p:cNvPicPr>
            <a:picLocks noChangeAspect="1" noChangeArrowheads="1"/>
          </p:cNvPicPr>
          <p:nvPr/>
        </p:nvPicPr>
        <p:blipFill>
          <a:blip r:embed="rId2"/>
          <a:srcRect/>
          <a:stretch>
            <a:fillRect/>
          </a:stretch>
        </p:blipFill>
        <p:spPr bwMode="auto">
          <a:xfrm>
            <a:off x="533400" y="990600"/>
            <a:ext cx="6629400" cy="5459896"/>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Life cycle of fig tree and relation to pollinator (fig wasp)</a:t>
            </a:r>
            <a:endParaRPr lang="en-US" dirty="0"/>
          </a:p>
        </p:txBody>
      </p:sp>
      <p:sp>
        <p:nvSpPr>
          <p:cNvPr id="3" name="Content Placeholder 2"/>
          <p:cNvSpPr>
            <a:spLocks noGrp="1"/>
          </p:cNvSpPr>
          <p:nvPr>
            <p:ph idx="1"/>
          </p:nvPr>
        </p:nvSpPr>
        <p:spPr/>
        <p:txBody>
          <a:bodyPr/>
          <a:lstStyle/>
          <a:p>
            <a:r>
              <a:rPr lang="en-US" dirty="0" smtClean="0"/>
              <a:t>There are 2 types of fig trees.</a:t>
            </a:r>
          </a:p>
          <a:p>
            <a:r>
              <a:rPr lang="en-US" dirty="0" smtClean="0"/>
              <a:t>One produces edible fruits and the other produces only small, hard and inedible fruits.</a:t>
            </a:r>
          </a:p>
          <a:p>
            <a:r>
              <a:rPr lang="en-US" dirty="0" smtClean="0"/>
              <a:t>Receptacle is in the form of a hollow flask- shaped structure which opens externally through small terminal pore.</a:t>
            </a:r>
          </a:p>
          <a:p>
            <a:r>
              <a:rPr lang="en-US" dirty="0" smtClean="0"/>
              <a:t>Later serves as incubator for larvae of pollinator.</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Female wasp lays eggs inside ovary of female flower of inedible figs.</a:t>
            </a:r>
          </a:p>
          <a:p>
            <a:r>
              <a:rPr lang="en-US" dirty="0" smtClean="0"/>
              <a:t>Eggs hatch into larvae </a:t>
            </a:r>
            <a:r>
              <a:rPr lang="en-US" dirty="0" smtClean="0">
                <a:sym typeface="Wingdings" pitchFamily="2" charset="2"/>
              </a:rPr>
              <a:t> metamorphose to wasp.</a:t>
            </a:r>
          </a:p>
          <a:p>
            <a:r>
              <a:rPr lang="en-US" dirty="0" smtClean="0">
                <a:sym typeface="Wingdings" pitchFamily="2" charset="2"/>
              </a:rPr>
              <a:t>Wasps eat their way out of ovary and mate inside .</a:t>
            </a:r>
          </a:p>
          <a:p>
            <a:r>
              <a:rPr lang="en-US" dirty="0" smtClean="0">
                <a:sym typeface="Wingdings" pitchFamily="2" charset="2"/>
              </a:rPr>
              <a:t>Male wasp eventually dies.</a:t>
            </a:r>
          </a:p>
          <a:p>
            <a:r>
              <a:rPr lang="en-US" dirty="0" smtClean="0">
                <a:sym typeface="Wingdings" pitchFamily="2" charset="2"/>
              </a:rPr>
              <a:t>Female wasp escape through pores.</a:t>
            </a:r>
          </a:p>
          <a:p>
            <a:r>
              <a:rPr lang="en-US" smtClean="0">
                <a:sym typeface="Wingdings" pitchFamily="2" charset="2"/>
              </a:rPr>
              <a:t>Pollination happens.</a:t>
            </a: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 pollination</a:t>
            </a:r>
            <a:endParaRPr lang="en-US" dirty="0"/>
          </a:p>
        </p:txBody>
      </p:sp>
      <p:sp>
        <p:nvSpPr>
          <p:cNvPr id="4" name="Rectangle 3"/>
          <p:cNvSpPr txBox="1">
            <a:spLocks noChangeArrowheads="1"/>
          </p:cNvSpPr>
          <p:nvPr/>
        </p:nvSpPr>
        <p:spPr>
          <a:xfrm>
            <a:off x="685800" y="1981200"/>
            <a:ext cx="2971800" cy="4114800"/>
          </a:xfrm>
          <a:prstGeom prst="rect">
            <a:avLst/>
          </a:prstGeom>
        </p:spPr>
        <p:txBody>
          <a:bodyPr vert="horz">
            <a:normAutofit fontScale="92500" lnSpcReduction="20000"/>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Tx/>
              <a:buNone/>
              <a:tabLst/>
              <a:defRPr/>
            </a:pPr>
            <a:r>
              <a:rPr kumimoji="0" lang="en-GB" altLang="en-US" sz="2800" b="1" i="0" u="none" strike="noStrike" kern="1200" cap="none" spc="0" normalizeH="0" baseline="0" noProof="0" dirty="0" smtClean="0">
                <a:ln>
                  <a:noFill/>
                </a:ln>
                <a:solidFill>
                  <a:schemeClr val="tx1"/>
                </a:solidFill>
                <a:effectLst/>
                <a:uLnTx/>
                <a:uFillTx/>
                <a:latin typeface="Comic Sans MS" pitchFamily="66" charset="0"/>
                <a:ea typeface="+mn-ea"/>
                <a:cs typeface="+mn-cs"/>
              </a:rPr>
              <a:t>Self-pollination</a:t>
            </a:r>
          </a:p>
          <a:p>
            <a:pPr marL="274320" marR="0" lvl="0" indent="-274320" algn="l" defTabSz="914400" rtl="0" eaLnBrk="1" fontAlgn="auto" latinLnBrk="0" hangingPunct="1">
              <a:lnSpc>
                <a:spcPct val="100000"/>
              </a:lnSpc>
              <a:spcBef>
                <a:spcPts val="600"/>
              </a:spcBef>
              <a:spcAft>
                <a:spcPts val="0"/>
              </a:spcAft>
              <a:buClr>
                <a:schemeClr val="accent1"/>
              </a:buClr>
              <a:buSzPct val="70000"/>
              <a:buFontTx/>
              <a:buNone/>
              <a:tabLst/>
              <a:defRPr/>
            </a:pPr>
            <a:endParaRPr kumimoji="0" lang="en-GB" altLang="en-US" sz="2800" b="1" i="0" u="none" strike="noStrike" kern="1200" cap="none" spc="0" normalizeH="0" baseline="0" noProof="0" dirty="0" smtClean="0">
              <a:ln>
                <a:noFill/>
              </a:ln>
              <a:solidFill>
                <a:schemeClr val="tx1"/>
              </a:solidFill>
              <a:effectLst/>
              <a:uLnTx/>
              <a:uFillTx/>
              <a:latin typeface="Comic Sans MS" pitchFamily="66" charset="0"/>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en-GB" altLang="en-US" sz="2800" b="0" i="0" u="none" strike="noStrike" kern="1200" cap="none" spc="0" normalizeH="0" baseline="0" noProof="0" dirty="0" smtClean="0">
                <a:ln>
                  <a:noFill/>
                </a:ln>
                <a:solidFill>
                  <a:schemeClr val="tx1"/>
                </a:solidFill>
                <a:effectLst/>
                <a:uLnTx/>
                <a:uFillTx/>
                <a:latin typeface="Comic Sans MS" pitchFamily="66" charset="0"/>
                <a:ea typeface="+mn-ea"/>
                <a:cs typeface="+mn-cs"/>
              </a:rPr>
              <a:t>Pollen from the anther is transferred to the stigma of same flower.</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en-GB" altLang="en-US" sz="2800" dirty="0" smtClean="0">
                <a:latin typeface="Comic Sans MS" pitchFamily="66" charset="0"/>
              </a:rPr>
              <a:t>Common among cultivated plants, weeds and crop plants.</a:t>
            </a:r>
            <a:endParaRPr kumimoji="0" lang="en-GB" altLang="en-US" sz="2800" b="0" i="0" u="none" strike="noStrike" kern="1200" cap="none" spc="0" normalizeH="0" baseline="0" noProof="0" dirty="0" smtClean="0">
              <a:ln>
                <a:noFill/>
              </a:ln>
              <a:solidFill>
                <a:schemeClr val="tx1"/>
              </a:solidFill>
              <a:effectLst/>
              <a:uLnTx/>
              <a:uFillTx/>
              <a:latin typeface="Comic Sans MS" pitchFamily="66" charset="0"/>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endParaRPr kumimoji="0" lang="en-GB" altLang="en-US" sz="2800" b="0" i="0" u="none" strike="noStrike" kern="1200" cap="none" spc="0" normalizeH="0" baseline="0" noProof="0" dirty="0" smtClean="0">
              <a:ln>
                <a:noFill/>
              </a:ln>
              <a:solidFill>
                <a:schemeClr val="tx1"/>
              </a:solidFill>
              <a:effectLst/>
              <a:uLnTx/>
              <a:uFillTx/>
              <a:latin typeface="Comic Sans MS" pitchFamily="66" charset="0"/>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endParaRPr kumimoji="0" lang="en-GB" altLang="en-US" sz="2800" b="0" i="0" u="none" strike="noStrike" kern="1200" cap="none" spc="0" normalizeH="0" baseline="0" noProof="0" dirty="0" smtClean="0">
              <a:ln>
                <a:noFill/>
              </a:ln>
              <a:solidFill>
                <a:schemeClr val="tx1"/>
              </a:solidFill>
              <a:effectLst/>
              <a:uLnTx/>
              <a:uFillTx/>
              <a:latin typeface="Comic Sans MS" pitchFamily="66" charset="0"/>
              <a:ea typeface="+mn-ea"/>
              <a:cs typeface="+mn-cs"/>
            </a:endParaRPr>
          </a:p>
        </p:txBody>
      </p:sp>
      <p:pic>
        <p:nvPicPr>
          <p:cNvPr id="5" name="Picture 5" descr="image?id=95387&amp;rendTypeId=34"/>
          <p:cNvPicPr>
            <a:picLocks noChangeAspect="1" noChangeArrowheads="1"/>
          </p:cNvPicPr>
          <p:nvPr/>
        </p:nvPicPr>
        <p:blipFill>
          <a:blip r:embed="rId3"/>
          <a:srcRect/>
          <a:stretch>
            <a:fillRect/>
          </a:stretch>
        </p:blipFill>
        <p:spPr bwMode="auto">
          <a:xfrm>
            <a:off x="3886200" y="1524000"/>
            <a:ext cx="4197350" cy="5334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builtIn="1"/>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builtIn="1"/>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Trap pollination</a:t>
            </a:r>
            <a:endParaRPr lang="en-US" dirty="0"/>
          </a:p>
        </p:txBody>
      </p:sp>
      <p:sp>
        <p:nvSpPr>
          <p:cNvPr id="4" name="Content Placeholder 3"/>
          <p:cNvSpPr>
            <a:spLocks noGrp="1"/>
          </p:cNvSpPr>
          <p:nvPr>
            <p:ph sz="quarter" idx="1"/>
          </p:nvPr>
        </p:nvSpPr>
        <p:spPr>
          <a:xfrm>
            <a:off x="457200" y="1600200"/>
            <a:ext cx="5791200" cy="4873752"/>
          </a:xfrm>
        </p:spPr>
        <p:txBody>
          <a:bodyPr>
            <a:normAutofit lnSpcReduction="10000"/>
          </a:bodyPr>
          <a:lstStyle/>
          <a:p>
            <a:r>
              <a:rPr lang="en-US" b="1" dirty="0" smtClean="0"/>
              <a:t>pollination traps</a:t>
            </a:r>
            <a:r>
              <a:rPr lang="en-US" dirty="0" smtClean="0"/>
              <a:t> or </a:t>
            </a:r>
            <a:r>
              <a:rPr lang="en-US" b="1" dirty="0" smtClean="0"/>
              <a:t>trap-flowers</a:t>
            </a:r>
            <a:r>
              <a:rPr lang="en-US" dirty="0" smtClean="0"/>
              <a:t> are plant flower structures that aid the trapping of insects, mainly flies, so as to enhance their effectiveness in pollination. </a:t>
            </a:r>
          </a:p>
          <a:p>
            <a:r>
              <a:rPr lang="en-US" dirty="0" smtClean="0"/>
              <a:t>The structures of pollination traps can include deep tubular corollas with downward pointing hairs, slippery surfaces, adhesive liquid, attractants (often deceiving the insects by the use of sexual attractants rather than nectar reward and therefore termed as </a:t>
            </a:r>
            <a:r>
              <a:rPr lang="en-US" b="1" dirty="0" smtClean="0"/>
              <a:t>deceptive pollination</a:t>
            </a:r>
            <a:r>
              <a:rPr lang="en-US" dirty="0" smtClean="0"/>
              <a:t>), flower closing and other mechanisms.</a:t>
            </a:r>
          </a:p>
        </p:txBody>
      </p:sp>
      <p:grpSp>
        <p:nvGrpSpPr>
          <p:cNvPr id="7" name="Group 6"/>
          <p:cNvGrpSpPr/>
          <p:nvPr/>
        </p:nvGrpSpPr>
        <p:grpSpPr>
          <a:xfrm>
            <a:off x="6400800" y="1066800"/>
            <a:ext cx="2209800" cy="4733330"/>
            <a:chOff x="6553200" y="228600"/>
            <a:chExt cx="2209800" cy="4733330"/>
          </a:xfrm>
        </p:grpSpPr>
        <p:pic>
          <p:nvPicPr>
            <p:cNvPr id="5" name="Picture 2" descr="https://upload.wikimedia.org/wikipedia/commons/thumb/6/65/Ceropegia_rhynchantha_Bild0876.jpg/220px-Ceropegia_rhynchantha_Bild0876.jpg"/>
            <p:cNvPicPr>
              <a:picLocks noChangeAspect="1" noChangeArrowheads="1"/>
            </p:cNvPicPr>
            <p:nvPr/>
          </p:nvPicPr>
          <p:blipFill>
            <a:blip r:embed="rId2"/>
            <a:srcRect b="-24000"/>
            <a:stretch>
              <a:fillRect/>
            </a:stretch>
          </p:blipFill>
          <p:spPr bwMode="auto">
            <a:xfrm>
              <a:off x="6553200" y="228600"/>
              <a:ext cx="2209800" cy="472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6553200" y="4038600"/>
              <a:ext cx="2209800" cy="9233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i="1" dirty="0" err="1" smtClean="0"/>
                <a:t>Ceropegia</a:t>
              </a:r>
              <a:r>
                <a:rPr lang="en-US" i="1" dirty="0" smtClean="0"/>
                <a:t> </a:t>
              </a:r>
              <a:r>
                <a:rPr lang="en-US" i="1" dirty="0" err="1" smtClean="0"/>
                <a:t>rhynchantha</a:t>
              </a:r>
              <a:r>
                <a:rPr lang="en-US" dirty="0" smtClean="0"/>
                <a:t>, trap flower</a:t>
              </a:r>
              <a:endParaRPr lang="en-US" dirty="0"/>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0" y="381000"/>
            <a:ext cx="7467600" cy="4873752"/>
          </a:xfrm>
        </p:spPr>
        <p:txBody>
          <a:bodyPr>
            <a:normAutofit/>
          </a:bodyPr>
          <a:lstStyle/>
          <a:p>
            <a:r>
              <a:rPr lang="en-US" dirty="0" smtClean="0"/>
              <a:t>Slipper orchids have smooth landing surfaces that allow insects to slide into a container from which a window of light leads the insect outwards through a narrow passage where the pollen transfer occurs. </a:t>
            </a:r>
          </a:p>
          <a:p>
            <a:r>
              <a:rPr lang="en-US" dirty="0" smtClean="0"/>
              <a:t>The structures found in large flowers such as those of </a:t>
            </a:r>
            <a:r>
              <a:rPr lang="en-US" i="1" dirty="0" err="1" smtClean="0"/>
              <a:t>Rafflesia</a:t>
            </a:r>
            <a:r>
              <a:rPr lang="en-US" i="1" dirty="0" smtClean="0"/>
              <a:t>  </a:t>
            </a:r>
            <a:r>
              <a:rPr lang="en-US" dirty="0" smtClean="0"/>
              <a:t>and some </a:t>
            </a:r>
            <a:r>
              <a:rPr lang="en-US" i="1" dirty="0" err="1" smtClean="0"/>
              <a:t>Aristolochia</a:t>
            </a:r>
            <a:r>
              <a:rPr lang="en-US" i="1" dirty="0" smtClean="0"/>
              <a:t>  </a:t>
            </a:r>
            <a:r>
              <a:rPr lang="en-US" dirty="0" smtClean="0"/>
              <a:t>are also evolved to attract and trap pollinators.</a:t>
            </a:r>
          </a:p>
          <a:p>
            <a:endParaRPr lang="en-US" dirty="0"/>
          </a:p>
        </p:txBody>
      </p:sp>
      <p:pic>
        <p:nvPicPr>
          <p:cNvPr id="4" name="Picture 4"/>
          <p:cNvPicPr>
            <a:picLocks noChangeAspect="1" noChangeArrowheads="1"/>
          </p:cNvPicPr>
          <p:nvPr/>
        </p:nvPicPr>
        <p:blipFill>
          <a:blip r:embed="rId2"/>
          <a:srcRect/>
          <a:stretch>
            <a:fillRect/>
          </a:stretch>
        </p:blipFill>
        <p:spPr bwMode="auto">
          <a:xfrm>
            <a:off x="4572000" y="3733800"/>
            <a:ext cx="3868255" cy="281940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1600200"/>
            <a:ext cx="4953000" cy="4873752"/>
          </a:xfrm>
        </p:spPr>
        <p:txBody>
          <a:bodyPr>
            <a:normAutofit/>
          </a:bodyPr>
          <a:lstStyle/>
          <a:p>
            <a:r>
              <a:rPr lang="en-US" dirty="0" smtClean="0"/>
              <a:t>Trap-flowers that produce deceptive sexual chemicals to attract insects may often lack nectar rewards. </a:t>
            </a:r>
          </a:p>
          <a:p>
            <a:r>
              <a:rPr lang="en-US" dirty="0" smtClean="0"/>
              <a:t>Many members of the genus </a:t>
            </a:r>
            <a:r>
              <a:rPr lang="en-US" i="1" dirty="0" smtClean="0"/>
              <a:t>Arum</a:t>
            </a:r>
            <a:r>
              <a:rPr lang="en-US" dirty="0" smtClean="0"/>
              <a:t> trap pollinators and the specific mechanisms vary with the insects involved.</a:t>
            </a:r>
          </a:p>
          <a:p>
            <a:endParaRPr lang="en-US" dirty="0" smtClean="0"/>
          </a:p>
          <a:p>
            <a:endParaRPr lang="en-US" dirty="0"/>
          </a:p>
        </p:txBody>
      </p:sp>
      <p:grpSp>
        <p:nvGrpSpPr>
          <p:cNvPr id="8" name="Group 7"/>
          <p:cNvGrpSpPr/>
          <p:nvPr/>
        </p:nvGrpSpPr>
        <p:grpSpPr>
          <a:xfrm>
            <a:off x="5943600" y="685800"/>
            <a:ext cx="2514600" cy="5029200"/>
            <a:chOff x="8382000" y="609600"/>
            <a:chExt cx="2133600" cy="3810000"/>
          </a:xfrm>
        </p:grpSpPr>
        <p:pic>
          <p:nvPicPr>
            <p:cNvPr id="76804" name="Picture 4" descr="https://upload.wikimedia.org/wikipedia/commons/thumb/e/e8/Purkersdorf_-_Naturschutzgebiet_58_-_Speichberg_-_Aronstab_%28Arum%29.jpg/220px-Purkersdorf_-_Naturschutzgebiet_58_-_Speichberg_-_Aronstab_%28Arum%29.jpg"/>
            <p:cNvPicPr>
              <a:picLocks noChangeAspect="1" noChangeArrowheads="1"/>
            </p:cNvPicPr>
            <p:nvPr/>
          </p:nvPicPr>
          <p:blipFill>
            <a:blip r:embed="rId2"/>
            <a:srcRect b="-21212"/>
            <a:stretch>
              <a:fillRect/>
            </a:stretch>
          </p:blipFill>
          <p:spPr bwMode="auto">
            <a:xfrm>
              <a:off x="8382000" y="609600"/>
              <a:ext cx="2095500" cy="3810000"/>
            </a:xfrm>
            <a:prstGeom prst="rect">
              <a:avLst/>
            </a:prstGeom>
            <a:solidFill>
              <a:schemeClr val="bg1"/>
            </a:solidFill>
            <a:ln w="38100" cap="sq">
              <a:solidFill>
                <a:schemeClr val="tx1"/>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8382000" y="3733800"/>
              <a:ext cx="2133600" cy="646331"/>
            </a:xfrm>
            <a:prstGeom prst="rect">
              <a:avLst/>
            </a:prstGeom>
            <a:solidFill>
              <a:schemeClr val="bg1"/>
            </a:solidFill>
            <a:ln>
              <a:solidFill>
                <a:schemeClr val="tx1"/>
              </a:solidFill>
            </a:ln>
          </p:spPr>
          <p:txBody>
            <a:bodyPr wrap="square">
              <a:spAutoFit/>
            </a:bodyPr>
            <a:lstStyle/>
            <a:p>
              <a:r>
                <a:rPr lang="en-US" i="1" dirty="0" smtClean="0"/>
                <a:t>Arum</a:t>
              </a:r>
              <a:r>
                <a:rPr lang="en-US" dirty="0" smtClean="0"/>
                <a:t> with trap chamber at base</a:t>
              </a:r>
              <a:endParaRPr lang="en-US" dirty="0"/>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2590800" y="1295400"/>
            <a:ext cx="7924800" cy="762000"/>
          </a:xfrm>
        </p:spPr>
        <p:txBody>
          <a:bodyPr/>
          <a:lstStyle/>
          <a:p>
            <a:r>
              <a:rPr lang="en-US" smtClean="0"/>
              <a:t>Sexual Mimics</a:t>
            </a:r>
          </a:p>
        </p:txBody>
      </p:sp>
      <p:sp>
        <p:nvSpPr>
          <p:cNvPr id="84995" name="Rectangle 3"/>
          <p:cNvSpPr>
            <a:spLocks noGrp="1" noChangeArrowheads="1"/>
          </p:cNvSpPr>
          <p:nvPr>
            <p:ph type="body" idx="1"/>
          </p:nvPr>
        </p:nvSpPr>
        <p:spPr>
          <a:xfrm>
            <a:off x="2590800" y="2667000"/>
            <a:ext cx="3581400" cy="4191000"/>
          </a:xfrm>
        </p:spPr>
        <p:txBody>
          <a:bodyPr>
            <a:normAutofit/>
          </a:bodyPr>
          <a:lstStyle/>
          <a:p>
            <a:r>
              <a:rPr lang="en-US" sz="2800" dirty="0" smtClean="0"/>
              <a:t>Flowers that mimic female bees or wasps</a:t>
            </a:r>
          </a:p>
          <a:p>
            <a:r>
              <a:rPr lang="en-US" sz="2800" dirty="0" smtClean="0"/>
              <a:t>Look like females</a:t>
            </a:r>
          </a:p>
          <a:p>
            <a:r>
              <a:rPr lang="en-US" sz="2800" dirty="0" smtClean="0"/>
              <a:t>Smell like females: chemical mimicry. </a:t>
            </a:r>
          </a:p>
        </p:txBody>
      </p:sp>
      <p:pic>
        <p:nvPicPr>
          <p:cNvPr id="84996" name="Picture 4"/>
          <p:cNvPicPr>
            <a:picLocks noChangeAspect="1" noChangeArrowheads="1"/>
          </p:cNvPicPr>
          <p:nvPr/>
        </p:nvPicPr>
        <p:blipFill>
          <a:blip r:embed="rId2"/>
          <a:srcRect/>
          <a:stretch>
            <a:fillRect/>
          </a:stretch>
        </p:blipFill>
        <p:spPr bwMode="auto">
          <a:xfrm>
            <a:off x="228600" y="1752600"/>
            <a:ext cx="2286000" cy="3328987"/>
          </a:xfrm>
          <a:prstGeom prst="rect">
            <a:avLst/>
          </a:prstGeom>
          <a:noFill/>
          <a:ln w="9525">
            <a:noFill/>
            <a:miter lim="800000"/>
            <a:headEnd/>
            <a:tailEnd/>
          </a:ln>
        </p:spPr>
      </p:pic>
      <p:pic>
        <p:nvPicPr>
          <p:cNvPr id="84997" name="Picture 5"/>
          <p:cNvPicPr>
            <a:picLocks noChangeAspect="1" noChangeArrowheads="1"/>
          </p:cNvPicPr>
          <p:nvPr/>
        </p:nvPicPr>
        <p:blipFill>
          <a:blip r:embed="rId3"/>
          <a:srcRect/>
          <a:stretch>
            <a:fillRect/>
          </a:stretch>
        </p:blipFill>
        <p:spPr bwMode="auto">
          <a:xfrm>
            <a:off x="6248400" y="304800"/>
            <a:ext cx="2332038" cy="3530600"/>
          </a:xfrm>
          <a:prstGeom prst="rect">
            <a:avLst/>
          </a:prstGeom>
          <a:noFill/>
          <a:ln w="9525">
            <a:noFill/>
            <a:miter lim="800000"/>
            <a:headEnd/>
            <a:tailEnd/>
          </a:ln>
        </p:spPr>
      </p:pic>
      <p:sp>
        <p:nvSpPr>
          <p:cNvPr id="84998" name="Text Box 6"/>
          <p:cNvSpPr txBox="1">
            <a:spLocks noChangeArrowheads="1"/>
          </p:cNvSpPr>
          <p:nvPr/>
        </p:nvSpPr>
        <p:spPr bwMode="auto">
          <a:xfrm>
            <a:off x="6324600" y="3962400"/>
            <a:ext cx="2149475" cy="946150"/>
          </a:xfrm>
          <a:prstGeom prst="rect">
            <a:avLst/>
          </a:prstGeom>
          <a:noFill/>
          <a:ln w="9525">
            <a:noFill/>
            <a:miter lim="800000"/>
            <a:headEnd/>
            <a:tailEnd/>
          </a:ln>
        </p:spPr>
        <p:txBody>
          <a:bodyPr wrap="none">
            <a:spAutoFit/>
          </a:bodyPr>
          <a:lstStyle/>
          <a:p>
            <a:r>
              <a:rPr lang="en-US" dirty="0"/>
              <a:t>Sexual mimic</a:t>
            </a:r>
          </a:p>
          <a:p>
            <a:r>
              <a:rPr lang="en-US" dirty="0"/>
              <a:t>orchids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752600"/>
            <a:ext cx="7467600" cy="1143000"/>
          </a:xfrm>
        </p:spPr>
        <p:txBody>
          <a:bodyPr/>
          <a:lstStyle/>
          <a:p>
            <a:r>
              <a:rPr lang="en-US" dirty="0" err="1" smtClean="0"/>
              <a:t>Malacophily</a:t>
            </a:r>
            <a:r>
              <a:rPr lang="en-US" dirty="0" smtClean="0"/>
              <a:t> </a:t>
            </a:r>
            <a:endParaRPr lang="en-US" dirty="0"/>
          </a:p>
        </p:txBody>
      </p:sp>
      <p:sp>
        <p:nvSpPr>
          <p:cNvPr id="3" name="Content Placeholder 2"/>
          <p:cNvSpPr>
            <a:spLocks noGrp="1"/>
          </p:cNvSpPr>
          <p:nvPr>
            <p:ph sz="quarter" idx="1"/>
          </p:nvPr>
        </p:nvSpPr>
        <p:spPr>
          <a:xfrm>
            <a:off x="609600" y="3962400"/>
            <a:ext cx="6019800" cy="2895600"/>
          </a:xfrm>
        </p:spPr>
        <p:txBody>
          <a:bodyPr/>
          <a:lstStyle/>
          <a:p>
            <a:r>
              <a:rPr lang="en-US" dirty="0" smtClean="0"/>
              <a:t>Snail pollination</a:t>
            </a:r>
          </a:p>
          <a:p>
            <a:r>
              <a:rPr lang="en-US" dirty="0" smtClean="0"/>
              <a:t>The flowers of </a:t>
            </a:r>
            <a:r>
              <a:rPr lang="en-US" dirty="0" err="1" smtClean="0"/>
              <a:t>Colacasia</a:t>
            </a:r>
            <a:r>
              <a:rPr lang="en-US" dirty="0"/>
              <a:t> </a:t>
            </a:r>
            <a:r>
              <a:rPr lang="en-US" dirty="0" smtClean="0"/>
              <a:t>–</a:t>
            </a:r>
            <a:r>
              <a:rPr lang="en-US" dirty="0" err="1" smtClean="0"/>
              <a:t>spadix</a:t>
            </a:r>
            <a:endParaRPr lang="en-US" dirty="0" smtClean="0"/>
          </a:p>
          <a:p>
            <a:r>
              <a:rPr lang="en-US" dirty="0" smtClean="0"/>
              <a:t>Snail visit flower attracted to the smell and </a:t>
            </a:r>
            <a:r>
              <a:rPr lang="en-US" dirty="0" err="1" smtClean="0"/>
              <a:t>colour</a:t>
            </a:r>
            <a:r>
              <a:rPr lang="en-US" dirty="0" smtClean="0"/>
              <a:t> of </a:t>
            </a:r>
            <a:r>
              <a:rPr lang="en-US" dirty="0" err="1" smtClean="0"/>
              <a:t>spathe</a:t>
            </a:r>
            <a:r>
              <a:rPr lang="en-US" dirty="0" smtClean="0"/>
              <a:t>.</a:t>
            </a:r>
          </a:p>
        </p:txBody>
      </p:sp>
      <p:pic>
        <p:nvPicPr>
          <p:cNvPr id="4" name="Picture 8" descr="Related image"/>
          <p:cNvPicPr>
            <a:picLocks noChangeAspect="1" noChangeArrowheads="1"/>
          </p:cNvPicPr>
          <p:nvPr/>
        </p:nvPicPr>
        <p:blipFill>
          <a:blip r:embed="rId2"/>
          <a:srcRect/>
          <a:stretch>
            <a:fillRect/>
          </a:stretch>
        </p:blipFill>
        <p:spPr bwMode="auto">
          <a:xfrm>
            <a:off x="4343400" y="304800"/>
            <a:ext cx="4438650" cy="40940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74638"/>
            <a:ext cx="6934200" cy="1143000"/>
          </a:xfrm>
        </p:spPr>
        <p:txBody>
          <a:bodyPr/>
          <a:lstStyle/>
          <a:p>
            <a:r>
              <a:rPr lang="en-US" dirty="0" err="1" smtClean="0"/>
              <a:t>Ornithophily</a:t>
            </a:r>
            <a:r>
              <a:rPr lang="en-US" dirty="0" smtClean="0"/>
              <a:t> </a:t>
            </a:r>
            <a:endParaRPr lang="en-US" dirty="0"/>
          </a:p>
        </p:txBody>
      </p:sp>
      <p:sp>
        <p:nvSpPr>
          <p:cNvPr id="3" name="Content Placeholder 2"/>
          <p:cNvSpPr>
            <a:spLocks noGrp="1"/>
          </p:cNvSpPr>
          <p:nvPr>
            <p:ph sz="quarter" idx="1"/>
          </p:nvPr>
        </p:nvSpPr>
        <p:spPr>
          <a:xfrm>
            <a:off x="457200" y="1600200"/>
            <a:ext cx="5181600" cy="4873752"/>
          </a:xfrm>
        </p:spPr>
        <p:txBody>
          <a:bodyPr/>
          <a:lstStyle/>
          <a:p>
            <a:r>
              <a:rPr lang="en-US" dirty="0" smtClean="0"/>
              <a:t>Bird pollination</a:t>
            </a:r>
          </a:p>
          <a:p>
            <a:r>
              <a:rPr lang="en-US" dirty="0" err="1" smtClean="0"/>
              <a:t>Pollinaters</a:t>
            </a:r>
            <a:r>
              <a:rPr lang="en-US" dirty="0" smtClean="0"/>
              <a:t> : sun bird, humming birds, etc.</a:t>
            </a:r>
          </a:p>
          <a:p>
            <a:r>
              <a:rPr lang="en-US" dirty="0" smtClean="0"/>
              <a:t>Visit for nectar.</a:t>
            </a:r>
          </a:p>
          <a:p>
            <a:r>
              <a:rPr lang="en-US" dirty="0" smtClean="0"/>
              <a:t>Specialization of flower:</a:t>
            </a:r>
          </a:p>
          <a:p>
            <a:pPr lvl="1"/>
            <a:r>
              <a:rPr lang="en-US" dirty="0" smtClean="0"/>
              <a:t>Large size</a:t>
            </a:r>
          </a:p>
          <a:p>
            <a:pPr lvl="1"/>
            <a:r>
              <a:rPr lang="en-US" dirty="0" smtClean="0"/>
              <a:t>bright </a:t>
            </a:r>
            <a:r>
              <a:rPr lang="en-US" dirty="0" err="1" smtClean="0"/>
              <a:t>colour</a:t>
            </a:r>
            <a:endParaRPr lang="en-US" dirty="0" smtClean="0"/>
          </a:p>
          <a:p>
            <a:pPr lvl="1"/>
            <a:r>
              <a:rPr lang="en-US" dirty="0" smtClean="0"/>
              <a:t>nectar producing</a:t>
            </a:r>
          </a:p>
          <a:p>
            <a:pPr lvl="1"/>
            <a:r>
              <a:rPr lang="en-US" dirty="0" smtClean="0"/>
              <a:t>Long </a:t>
            </a:r>
            <a:r>
              <a:rPr lang="en-US" dirty="0" err="1" smtClean="0"/>
              <a:t>tubed</a:t>
            </a:r>
            <a:r>
              <a:rPr lang="en-US" dirty="0" smtClean="0"/>
              <a:t> with deep-seated </a:t>
            </a:r>
            <a:r>
              <a:rPr lang="en-US" dirty="0" err="1" smtClean="0"/>
              <a:t>nectaries</a:t>
            </a:r>
            <a:endParaRPr lang="en-US" dirty="0" smtClean="0"/>
          </a:p>
          <a:p>
            <a:pPr lvl="1"/>
            <a:r>
              <a:rPr lang="en-US" dirty="0" smtClean="0"/>
              <a:t>Funnel shaped corolla</a:t>
            </a:r>
            <a:endParaRPr lang="en-US" dirty="0"/>
          </a:p>
        </p:txBody>
      </p:sp>
      <p:pic>
        <p:nvPicPr>
          <p:cNvPr id="10" name="Picture 2" descr="Related image"/>
          <p:cNvPicPr>
            <a:picLocks noChangeAspect="1" noChangeArrowheads="1" noCrop="1"/>
          </p:cNvPicPr>
          <p:nvPr/>
        </p:nvPicPr>
        <p:blipFill>
          <a:blip r:embed="rId2"/>
          <a:srcRect/>
          <a:stretch>
            <a:fillRect/>
          </a:stretch>
        </p:blipFill>
        <p:spPr bwMode="auto">
          <a:xfrm>
            <a:off x="5181600" y="2743200"/>
            <a:ext cx="3276599" cy="3048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2" descr="Related image"/>
          <p:cNvPicPr>
            <a:picLocks noChangeAspect="1" noChangeArrowheads="1" noCrop="1"/>
          </p:cNvPicPr>
          <p:nvPr/>
        </p:nvPicPr>
        <p:blipFill>
          <a:blip r:embed="rId2"/>
          <a:srcRect/>
          <a:stretch>
            <a:fillRect/>
          </a:stretch>
        </p:blipFill>
        <p:spPr bwMode="auto">
          <a:xfrm>
            <a:off x="5943600" y="0"/>
            <a:ext cx="2819399" cy="2514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10" descr="Image result for bat pollination white background animated gifs"/>
          <p:cNvPicPr>
            <a:picLocks noChangeAspect="1" noChangeArrowheads="1" noCrop="1"/>
          </p:cNvPicPr>
          <p:nvPr/>
        </p:nvPicPr>
        <p:blipFill>
          <a:blip r:embed="rId3"/>
          <a:srcRect/>
          <a:stretch>
            <a:fillRect/>
          </a:stretch>
        </p:blipFill>
        <p:spPr bwMode="auto">
          <a:xfrm>
            <a:off x="304800" y="4286249"/>
            <a:ext cx="7696200" cy="2571751"/>
          </a:xfrm>
          <a:prstGeom prst="rect">
            <a:avLst/>
          </a:prstGeom>
          <a:noFill/>
        </p:spPr>
      </p:pic>
      <p:sp>
        <p:nvSpPr>
          <p:cNvPr id="3" name="Content Placeholder 2"/>
          <p:cNvSpPr>
            <a:spLocks noGrp="1"/>
          </p:cNvSpPr>
          <p:nvPr>
            <p:ph sz="quarter" idx="1"/>
          </p:nvPr>
        </p:nvSpPr>
        <p:spPr/>
        <p:txBody>
          <a:bodyPr>
            <a:normAutofit fontScale="92500"/>
          </a:bodyPr>
          <a:lstStyle/>
          <a:p>
            <a:r>
              <a:rPr lang="en-US" b="1" dirty="0" smtClean="0">
                <a:solidFill>
                  <a:schemeClr val="bg1"/>
                </a:solidFill>
              </a:rPr>
              <a:t>Bat as pollinating agent.</a:t>
            </a:r>
          </a:p>
          <a:p>
            <a:r>
              <a:rPr lang="en-US" b="1" dirty="0" smtClean="0">
                <a:solidFill>
                  <a:schemeClr val="bg1"/>
                </a:solidFill>
              </a:rPr>
              <a:t>Many tropical flowers are night-blooming, specializing in attracting bats. </a:t>
            </a:r>
          </a:p>
          <a:p>
            <a:r>
              <a:rPr lang="en-US" b="1" dirty="0" smtClean="0">
                <a:solidFill>
                  <a:schemeClr val="bg1"/>
                </a:solidFill>
              </a:rPr>
              <a:t>flowers are typically white, cream, or pale green in color, making them easier to see in the dark. </a:t>
            </a:r>
          </a:p>
          <a:p>
            <a:r>
              <a:rPr lang="en-US" b="1" dirty="0" smtClean="0">
                <a:solidFill>
                  <a:schemeClr val="bg1"/>
                </a:solidFill>
              </a:rPr>
              <a:t>They usually have a musky, fermented odor - like that of the bat - or sometimes a fruity odor. They have a large, sturdy, open shape with long, bushy anthers so that the bat's head and chest get coated in pollen when it visits. </a:t>
            </a:r>
          </a:p>
          <a:p>
            <a:r>
              <a:rPr lang="en-US" b="1" dirty="0" smtClean="0">
                <a:solidFill>
                  <a:schemeClr val="bg1"/>
                </a:solidFill>
              </a:rPr>
              <a:t>In return for the bat pollinating the flower, the flower provides the nectar that these high-energy flying mammals need.</a:t>
            </a:r>
          </a:p>
        </p:txBody>
      </p:sp>
      <p:sp>
        <p:nvSpPr>
          <p:cNvPr id="2" name="Title 1"/>
          <p:cNvSpPr>
            <a:spLocks noGrp="1"/>
          </p:cNvSpPr>
          <p:nvPr>
            <p:ph type="title"/>
          </p:nvPr>
        </p:nvSpPr>
        <p:spPr>
          <a:xfrm>
            <a:off x="1676400" y="274638"/>
            <a:ext cx="7010400" cy="1143000"/>
          </a:xfrm>
        </p:spPr>
        <p:txBody>
          <a:bodyPr/>
          <a:lstStyle/>
          <a:p>
            <a:r>
              <a:rPr lang="en-US"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Chiropteriphily</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
          </p:nvPr>
        </p:nvSpPr>
        <p:spPr/>
        <p:txBody>
          <a:bodyPr/>
          <a:lstStyle/>
          <a:p>
            <a:r>
              <a:rPr lang="en-US" dirty="0" smtClean="0"/>
              <a:t>Bat pollinated species include banana, baobab, durian, and bread fruit.</a:t>
            </a:r>
            <a:endParaRPr lang="en-US" dirty="0"/>
          </a:p>
        </p:txBody>
      </p:sp>
      <p:pic>
        <p:nvPicPr>
          <p:cNvPr id="4" name="BLOGGER_PHOTO_ID_5441954752207872226" descr="http://4.bp.blogspot.com/_Xla0E3fwLto/S4W1A7EZYOI/AAAAAAAABQw/5niuRl7sp2o/s400/Cleome_2.JPG">
            <a:hlinkClick r:id="rId2"/>
          </p:cNvPr>
          <p:cNvPicPr/>
          <p:nvPr/>
        </p:nvPicPr>
        <p:blipFill>
          <a:blip r:embed="rId3"/>
          <a:srcRect/>
          <a:stretch>
            <a:fillRect/>
          </a:stretch>
        </p:blipFill>
        <p:spPr bwMode="auto">
          <a:xfrm>
            <a:off x="4343400" y="2743200"/>
            <a:ext cx="3810000" cy="2857500"/>
          </a:xfrm>
          <a:prstGeom prst="rect">
            <a:avLst/>
          </a:prstGeom>
          <a:noFill/>
          <a:ln w="9525">
            <a:noFill/>
            <a:miter lim="800000"/>
            <a:headEnd/>
            <a:tailEnd/>
          </a:ln>
        </p:spPr>
      </p:pic>
      <p:pic>
        <p:nvPicPr>
          <p:cNvPr id="5" name="BLOGGER_PHOTO_ID_5441954747744516418" descr="http://1.bp.blogspot.com/_Xla0E3fwLto/S4W1AqcP-UI/AAAAAAAABQo/ykPfj_ixFtM/s400/A_geo_Meriania.jpg">
            <a:hlinkClick r:id="rId4"/>
          </p:cNvPr>
          <p:cNvPicPr/>
          <p:nvPr/>
        </p:nvPicPr>
        <p:blipFill>
          <a:blip r:embed="rId5"/>
          <a:srcRect/>
          <a:stretch>
            <a:fillRect/>
          </a:stretch>
        </p:blipFill>
        <p:spPr bwMode="auto">
          <a:xfrm>
            <a:off x="228600" y="2819400"/>
            <a:ext cx="3781425" cy="381000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67600" cy="838200"/>
          </a:xfrm>
        </p:spPr>
        <p:txBody>
          <a:bodyPr/>
          <a:lstStyle/>
          <a:p>
            <a:r>
              <a:rPr lang="en-US" dirty="0" smtClean="0"/>
              <a:t>Significance of pollination</a:t>
            </a:r>
            <a:endParaRPr lang="en-US" dirty="0"/>
          </a:p>
        </p:txBody>
      </p:sp>
      <p:sp>
        <p:nvSpPr>
          <p:cNvPr id="3" name="Content Placeholder 2"/>
          <p:cNvSpPr>
            <a:spLocks noGrp="1"/>
          </p:cNvSpPr>
          <p:nvPr>
            <p:ph sz="quarter" idx="1"/>
          </p:nvPr>
        </p:nvSpPr>
        <p:spPr>
          <a:xfrm>
            <a:off x="457200" y="1066800"/>
            <a:ext cx="7848600" cy="5791200"/>
          </a:xfrm>
        </p:spPr>
        <p:txBody>
          <a:bodyPr>
            <a:normAutofit/>
          </a:bodyPr>
          <a:lstStyle/>
          <a:p>
            <a:r>
              <a:rPr lang="en-US" sz="2800" dirty="0" smtClean="0"/>
              <a:t>Essential pre-requisite for fertilization, seed-setting and propagation.</a:t>
            </a:r>
          </a:p>
          <a:p>
            <a:r>
              <a:rPr lang="en-US" sz="2800" dirty="0" smtClean="0"/>
              <a:t>Cross pollination promotes genetic recombination, genetic variation, adaptability, survival value and evolutionary potentiality.</a:t>
            </a:r>
          </a:p>
          <a:p>
            <a:r>
              <a:rPr lang="en-US" sz="2800" dirty="0" smtClean="0"/>
              <a:t>Cross – pollination may result in the formation of healthy, resistant and highly yielding plants.</a:t>
            </a:r>
          </a:p>
          <a:p>
            <a:r>
              <a:rPr lang="en-US" sz="2800" dirty="0" smtClean="0"/>
              <a:t>Pollination stimulates the growth of ovary, promotes fruit development and prevents the premature abscission of ovary.</a:t>
            </a:r>
            <a:endParaRPr lang="en-US" sz="28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Pollen viability</a:t>
            </a:r>
            <a:endParaRPr lang="en-US" dirty="0"/>
          </a:p>
        </p:txBody>
      </p:sp>
      <p:sp>
        <p:nvSpPr>
          <p:cNvPr id="3" name="Content Placeholder 2"/>
          <p:cNvSpPr>
            <a:spLocks noGrp="1"/>
          </p:cNvSpPr>
          <p:nvPr>
            <p:ph sz="quarter" idx="1"/>
          </p:nvPr>
        </p:nvSpPr>
        <p:spPr>
          <a:xfrm>
            <a:off x="457200" y="1600200"/>
            <a:ext cx="5105400" cy="5257800"/>
          </a:xfrm>
        </p:spPr>
        <p:txBody>
          <a:bodyPr>
            <a:normAutofit/>
          </a:bodyPr>
          <a:lstStyle/>
          <a:p>
            <a:r>
              <a:rPr lang="en-US" dirty="0" smtClean="0"/>
              <a:t>Ability of pollen to deliver male gametes to embryo sac and also complete post pollination events and fertilization.</a:t>
            </a:r>
          </a:p>
          <a:p>
            <a:r>
              <a:rPr lang="en-US" dirty="0" smtClean="0"/>
              <a:t>Quality of pollen often assessed based on their viability.</a:t>
            </a:r>
          </a:p>
          <a:p>
            <a:r>
              <a:rPr lang="en-US" dirty="0" smtClean="0"/>
              <a:t>It is the index of the quality, </a:t>
            </a:r>
            <a:r>
              <a:rPr lang="en-US" dirty="0" err="1" smtClean="0"/>
              <a:t>vigour</a:t>
            </a:r>
            <a:r>
              <a:rPr lang="en-US" dirty="0" smtClean="0"/>
              <a:t> and vitality of pollen.</a:t>
            </a:r>
          </a:p>
          <a:p>
            <a:r>
              <a:rPr lang="en-US" dirty="0" smtClean="0"/>
              <a:t>Duration of pollen viability varies with species.</a:t>
            </a:r>
          </a:p>
        </p:txBody>
      </p:sp>
      <p:pic>
        <p:nvPicPr>
          <p:cNvPr id="4" name="Picture 2" descr="X-section of an ovary Ovary contains a cavity&#10;lined with an epidermal&#10;layer. Ovules develop&#10;from the epidermal&#10;cells and a..."/>
          <p:cNvPicPr>
            <a:picLocks noChangeAspect="1" noChangeArrowheads="1"/>
          </p:cNvPicPr>
          <p:nvPr/>
        </p:nvPicPr>
        <p:blipFill>
          <a:blip r:embed="rId2"/>
          <a:srcRect l="15047" t="3340" r="28527" b="4802"/>
          <a:stretch>
            <a:fillRect/>
          </a:stretch>
        </p:blipFill>
        <p:spPr bwMode="auto">
          <a:xfrm>
            <a:off x="5791200" y="228600"/>
            <a:ext cx="2895600" cy="640080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lated image"/>
          <p:cNvPicPr/>
          <p:nvPr/>
        </p:nvPicPr>
        <p:blipFill>
          <a:blip r:embed="rId2"/>
          <a:srcRect t="28916"/>
          <a:stretch>
            <a:fillRect/>
          </a:stretch>
        </p:blipFill>
        <p:spPr bwMode="auto">
          <a:xfrm>
            <a:off x="2209800" y="3048000"/>
            <a:ext cx="5715000" cy="35814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Types of self pollination</a:t>
            </a:r>
            <a:endParaRPr lang="en-US" dirty="0"/>
          </a:p>
        </p:txBody>
      </p:sp>
      <p:sp>
        <p:nvSpPr>
          <p:cNvPr id="3" name="Content Placeholder 2"/>
          <p:cNvSpPr>
            <a:spLocks noGrp="1"/>
          </p:cNvSpPr>
          <p:nvPr>
            <p:ph sz="quarter" idx="1"/>
          </p:nvPr>
        </p:nvSpPr>
        <p:spPr/>
        <p:txBody>
          <a:bodyPr/>
          <a:lstStyle/>
          <a:p>
            <a:r>
              <a:rPr lang="en-US" b="1" dirty="0" err="1" smtClean="0">
                <a:solidFill>
                  <a:srgbClr val="7030A0"/>
                </a:solidFill>
              </a:rPr>
              <a:t>Autogamy</a:t>
            </a:r>
            <a:r>
              <a:rPr lang="en-US" dirty="0" smtClean="0"/>
              <a:t> : pollen grains are transferred from the anther to stigma of same flower.</a:t>
            </a:r>
          </a:p>
          <a:p>
            <a:r>
              <a:rPr lang="en-US" b="1" dirty="0" err="1" smtClean="0">
                <a:solidFill>
                  <a:srgbClr val="7030A0"/>
                </a:solidFill>
              </a:rPr>
              <a:t>Geitonogamy</a:t>
            </a:r>
            <a:r>
              <a:rPr lang="en-US" dirty="0" smtClean="0"/>
              <a:t> : pollen grains transferred from the anther of a flower to stigma of another flower in same plant.</a:t>
            </a:r>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304800"/>
            <a:ext cx="7467600" cy="6169152"/>
          </a:xfrm>
        </p:spPr>
        <p:txBody>
          <a:bodyPr/>
          <a:lstStyle/>
          <a:p>
            <a:r>
              <a:rPr lang="en-US" dirty="0" smtClean="0"/>
              <a:t>Longevity of pollen may ranges from few minutes to few years.</a:t>
            </a:r>
          </a:p>
          <a:p>
            <a:r>
              <a:rPr lang="en-US" dirty="0" smtClean="0"/>
              <a:t>It depends on taxonomic status of plant  and the </a:t>
            </a:r>
            <a:r>
              <a:rPr lang="en-US" dirty="0" err="1" smtClean="0"/>
              <a:t>abiotic</a:t>
            </a:r>
            <a:r>
              <a:rPr lang="en-US" dirty="0" smtClean="0"/>
              <a:t> environmental conditions.</a:t>
            </a:r>
          </a:p>
          <a:p>
            <a:r>
              <a:rPr lang="en-US" dirty="0" smtClean="0"/>
              <a:t>Loss of pollen viability may occur due to deficiency of respiratory substrate, inability to withstand desiccation, loss of membrane integrity, and so on.</a:t>
            </a:r>
          </a:p>
          <a:p>
            <a:r>
              <a:rPr lang="en-US" dirty="0" smtClean="0"/>
              <a:t>Based on longevity, pollen grains of different species can be grouped under 3 categories</a:t>
            </a:r>
          </a:p>
          <a:p>
            <a:pPr lvl="1"/>
            <a:r>
              <a:rPr lang="en-US" dirty="0" smtClean="0"/>
              <a:t>Short living pollen</a:t>
            </a:r>
          </a:p>
          <a:p>
            <a:pPr lvl="1"/>
            <a:r>
              <a:rPr lang="en-US" dirty="0" smtClean="0"/>
              <a:t>Pollen with moderate life span</a:t>
            </a:r>
          </a:p>
          <a:p>
            <a:pPr lvl="1"/>
            <a:r>
              <a:rPr lang="en-US" dirty="0" smtClean="0"/>
              <a:t>Long living pollen</a:t>
            </a:r>
          </a:p>
          <a:p>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2819400" cy="1143000"/>
          </a:xfr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ln w="38100"/>
        </p:spPr>
        <p:style>
          <a:lnRef idx="2">
            <a:schemeClr val="dk1"/>
          </a:lnRef>
          <a:fillRef idx="1">
            <a:schemeClr val="lt1"/>
          </a:fillRef>
          <a:effectRef idx="0">
            <a:schemeClr val="dk1"/>
          </a:effectRef>
          <a:fontRef idx="minor">
            <a:schemeClr val="dk1"/>
          </a:fontRef>
        </p:style>
        <p:txBody>
          <a:bodyPr/>
          <a:lstStyle/>
          <a:p>
            <a:pPr algn="ctr"/>
            <a:r>
              <a:rPr lang="en-US" sz="2400" b="1" dirty="0" smtClean="0"/>
              <a:t>Short living pollen</a:t>
            </a:r>
            <a:endParaRPr lang="en-US" sz="2400" b="1" dirty="0"/>
          </a:p>
        </p:txBody>
      </p:sp>
      <p:sp>
        <p:nvSpPr>
          <p:cNvPr id="3" name="Content Placeholder 2"/>
          <p:cNvSpPr>
            <a:spLocks noGrp="1"/>
          </p:cNvSpPr>
          <p:nvPr>
            <p:ph sz="quarter" idx="1"/>
          </p:nvPr>
        </p:nvSpPr>
        <p:spPr>
          <a:xfrm>
            <a:off x="228600" y="1600200"/>
            <a:ext cx="2819400" cy="4873752"/>
          </a:xfr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w="38100"/>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en-US" dirty="0" smtClean="0"/>
              <a:t>Pollen with short period of viability.</a:t>
            </a:r>
          </a:p>
          <a:p>
            <a:r>
              <a:rPr lang="en-US" dirty="0" smtClean="0"/>
              <a:t>E.g., </a:t>
            </a:r>
            <a:r>
              <a:rPr lang="en-US" dirty="0" err="1" smtClean="0"/>
              <a:t>Poaceae</a:t>
            </a:r>
            <a:r>
              <a:rPr lang="en-US" dirty="0" smtClean="0"/>
              <a:t>, </a:t>
            </a:r>
            <a:r>
              <a:rPr lang="en-US" dirty="0" err="1" smtClean="0"/>
              <a:t>Cyperaceae</a:t>
            </a:r>
            <a:r>
              <a:rPr lang="en-US" dirty="0" smtClean="0"/>
              <a:t>, </a:t>
            </a:r>
            <a:r>
              <a:rPr lang="en-US" dirty="0" err="1" smtClean="0"/>
              <a:t>Alismataceae</a:t>
            </a:r>
            <a:r>
              <a:rPr lang="en-US" dirty="0" smtClean="0"/>
              <a:t>, </a:t>
            </a:r>
            <a:r>
              <a:rPr lang="en-US" dirty="0" err="1" smtClean="0"/>
              <a:t>Junceaceae</a:t>
            </a:r>
            <a:r>
              <a:rPr lang="en-US" dirty="0" smtClean="0"/>
              <a:t>, </a:t>
            </a:r>
            <a:r>
              <a:rPr lang="en-US" dirty="0" err="1" smtClean="0"/>
              <a:t>Commelinaceae</a:t>
            </a:r>
            <a:r>
              <a:rPr lang="en-US" dirty="0" smtClean="0"/>
              <a:t>, </a:t>
            </a:r>
            <a:r>
              <a:rPr lang="en-US" dirty="0" err="1" smtClean="0"/>
              <a:t>Asteraceae</a:t>
            </a:r>
            <a:r>
              <a:rPr lang="en-US" dirty="0" smtClean="0"/>
              <a:t>, etc.</a:t>
            </a:r>
          </a:p>
          <a:p>
            <a:r>
              <a:rPr lang="en-US" dirty="0" smtClean="0"/>
              <a:t>Pollen of Sorghum, wheat and several others lose viability with in 30minutes under dry condition.</a:t>
            </a:r>
          </a:p>
          <a:p>
            <a:pPr>
              <a:buNone/>
            </a:pPr>
            <a:endParaRPr lang="en-US" dirty="0"/>
          </a:p>
        </p:txBody>
      </p:sp>
      <p:sp>
        <p:nvSpPr>
          <p:cNvPr id="4" name="Title 1"/>
          <p:cNvSpPr txBox="1">
            <a:spLocks/>
          </p:cNvSpPr>
          <p:nvPr/>
        </p:nvSpPr>
        <p:spPr>
          <a:xfrm>
            <a:off x="3200400" y="457200"/>
            <a:ext cx="2819400" cy="114300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ln w="38100"/>
        </p:spPr>
        <p:style>
          <a:lnRef idx="2">
            <a:schemeClr val="dk1"/>
          </a:lnRef>
          <a:fillRef idx="1">
            <a:schemeClr val="lt1"/>
          </a:fillRef>
          <a:effectRef idx="0">
            <a:schemeClr val="dk1"/>
          </a:effectRef>
          <a:fontRef idx="minor">
            <a:schemeClr val="dk1"/>
          </a:fontRef>
        </p:style>
        <p:txBody>
          <a:bodyPr vert="horz" anchor="b">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small" spc="0" normalizeH="0" baseline="0" noProof="0" dirty="0" smtClean="0">
                <a:ln>
                  <a:noFill/>
                </a:ln>
                <a:solidFill>
                  <a:schemeClr val="dk1"/>
                </a:solidFill>
                <a:effectLst/>
                <a:uLnTx/>
                <a:uFillTx/>
                <a:latin typeface="+mn-lt"/>
                <a:ea typeface="+mn-ea"/>
                <a:cs typeface="+mn-cs"/>
              </a:rPr>
              <a:t>Pollen with moderate lifespan</a:t>
            </a:r>
            <a:endParaRPr kumimoji="0" lang="en-US" sz="2400" b="1" i="0" u="none" strike="noStrike" kern="1200" cap="small" spc="0" normalizeH="0" baseline="0" noProof="0" dirty="0">
              <a:ln>
                <a:noFill/>
              </a:ln>
              <a:solidFill>
                <a:schemeClr val="dk1"/>
              </a:solidFill>
              <a:effectLst/>
              <a:uLnTx/>
              <a:uFillTx/>
              <a:latin typeface="+mn-lt"/>
              <a:ea typeface="+mn-ea"/>
              <a:cs typeface="+mn-cs"/>
            </a:endParaRPr>
          </a:p>
        </p:txBody>
      </p:sp>
      <p:sp>
        <p:nvSpPr>
          <p:cNvPr id="5" name="Content Placeholder 2"/>
          <p:cNvSpPr txBox="1">
            <a:spLocks/>
          </p:cNvSpPr>
          <p:nvPr/>
        </p:nvSpPr>
        <p:spPr>
          <a:xfrm>
            <a:off x="3200400" y="1600200"/>
            <a:ext cx="2819400" cy="4873752"/>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w="38100"/>
        </p:spPr>
        <p:style>
          <a:lnRef idx="2">
            <a:schemeClr val="dk1"/>
          </a:lnRef>
          <a:fillRef idx="1">
            <a:schemeClr val="lt1"/>
          </a:fillRef>
          <a:effectRef idx="0">
            <a:schemeClr val="dk1"/>
          </a:effectRef>
          <a:fontRef idx="minor">
            <a:schemeClr val="dk1"/>
          </a:fontRef>
        </p:style>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en-US" sz="2400" b="0" i="0" u="none" strike="noStrike" kern="1200" cap="none" spc="0" normalizeH="0" baseline="0" noProof="0" dirty="0" smtClean="0">
                <a:ln>
                  <a:noFill/>
                </a:ln>
                <a:solidFill>
                  <a:schemeClr val="dk1"/>
                </a:solidFill>
                <a:effectLst/>
                <a:uLnTx/>
                <a:uFillTx/>
                <a:latin typeface="+mn-lt"/>
                <a:ea typeface="+mn-ea"/>
                <a:cs typeface="+mn-cs"/>
              </a:rPr>
              <a:t>Pollen with viability</a:t>
            </a:r>
            <a:r>
              <a:rPr kumimoji="0" lang="en-US" sz="2400" b="0" i="0" u="none" strike="noStrike" kern="1200" cap="none" spc="0" normalizeH="0" noProof="0" dirty="0" smtClean="0">
                <a:ln>
                  <a:noFill/>
                </a:ln>
                <a:solidFill>
                  <a:schemeClr val="dk1"/>
                </a:solidFill>
                <a:effectLst/>
                <a:uLnTx/>
                <a:uFillTx/>
                <a:latin typeface="+mn-lt"/>
                <a:ea typeface="+mn-ea"/>
                <a:cs typeface="+mn-cs"/>
              </a:rPr>
              <a:t> last for 1 to 3 months.</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en-US" sz="2400" baseline="0" dirty="0" err="1" smtClean="0"/>
              <a:t>Solanaceae</a:t>
            </a:r>
            <a:r>
              <a:rPr lang="en-US" sz="2400" baseline="0" dirty="0" smtClean="0"/>
              <a:t>,</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en-US" sz="2400" b="0" i="0" u="none" strike="noStrike" kern="1200" cap="none" spc="0" normalizeH="0" noProof="0" dirty="0" err="1" smtClean="0">
                <a:ln>
                  <a:noFill/>
                </a:ln>
                <a:solidFill>
                  <a:schemeClr val="dk1"/>
                </a:solidFill>
                <a:effectLst/>
                <a:uLnTx/>
                <a:uFillTx/>
                <a:latin typeface="+mn-lt"/>
                <a:ea typeface="+mn-ea"/>
                <a:cs typeface="+mn-cs"/>
              </a:rPr>
              <a:t>Rutaceae</a:t>
            </a:r>
            <a:r>
              <a:rPr kumimoji="0" lang="en-US" sz="2400" b="0" i="0" u="none" strike="noStrike" kern="1200" cap="none" spc="0" normalizeH="0" noProof="0" dirty="0" smtClean="0">
                <a:ln>
                  <a:noFill/>
                </a:ln>
                <a:solidFill>
                  <a:schemeClr val="dk1"/>
                </a:solidFill>
                <a:effectLst/>
                <a:uLnTx/>
                <a:uFillTx/>
                <a:latin typeface="+mn-lt"/>
                <a:ea typeface="+mn-ea"/>
                <a:cs typeface="+mn-cs"/>
              </a:rPr>
              <a:t>,</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en-US" sz="2400" baseline="0" dirty="0" err="1" smtClean="0"/>
              <a:t>Cruciferaceae</a:t>
            </a:r>
            <a:r>
              <a:rPr lang="en-US" sz="2400" baseline="0" dirty="0" smtClean="0"/>
              <a:t>,</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en-US" sz="2400" b="0" i="0" u="none" strike="noStrike" kern="1200" cap="none" spc="0" normalizeH="0" noProof="0" dirty="0" err="1" smtClean="0">
                <a:ln>
                  <a:noFill/>
                </a:ln>
                <a:solidFill>
                  <a:schemeClr val="dk1"/>
                </a:solidFill>
                <a:effectLst/>
                <a:uLnTx/>
                <a:uFillTx/>
                <a:latin typeface="+mn-lt"/>
                <a:ea typeface="+mn-ea"/>
                <a:cs typeface="+mn-cs"/>
              </a:rPr>
              <a:t>Liliaceae</a:t>
            </a:r>
            <a:r>
              <a:rPr kumimoji="0" lang="en-US" sz="2400" b="0" i="0" u="none" strike="noStrike" kern="1200" cap="none" spc="0" normalizeH="0" noProof="0" dirty="0" smtClean="0">
                <a:ln>
                  <a:noFill/>
                </a:ln>
                <a:solidFill>
                  <a:schemeClr val="dk1"/>
                </a:solidFill>
                <a:effectLst/>
                <a:uLnTx/>
                <a:uFillTx/>
                <a:latin typeface="+mn-lt"/>
                <a:ea typeface="+mn-ea"/>
                <a:cs typeface="+mn-cs"/>
              </a:rPr>
              <a:t>,</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en-US" sz="2400" baseline="0" dirty="0" err="1" smtClean="0"/>
              <a:t>Ranunculaceae</a:t>
            </a:r>
            <a:r>
              <a:rPr lang="en-US" sz="2400" baseline="0" dirty="0" smtClean="0"/>
              <a:t>.</a:t>
            </a:r>
            <a:endParaRPr kumimoji="0" lang="en-US" sz="2400" b="0" i="0" u="none" strike="noStrike" kern="1200" cap="none" spc="0" normalizeH="0" baseline="0" noProof="0" dirty="0">
              <a:ln>
                <a:noFill/>
              </a:ln>
              <a:solidFill>
                <a:schemeClr val="dk1"/>
              </a:solidFill>
              <a:effectLst/>
              <a:uLnTx/>
              <a:uFillTx/>
              <a:latin typeface="+mn-lt"/>
              <a:ea typeface="+mn-ea"/>
              <a:cs typeface="+mn-cs"/>
            </a:endParaRPr>
          </a:p>
        </p:txBody>
      </p:sp>
      <p:sp>
        <p:nvSpPr>
          <p:cNvPr id="6" name="Title 1"/>
          <p:cNvSpPr txBox="1">
            <a:spLocks/>
          </p:cNvSpPr>
          <p:nvPr/>
        </p:nvSpPr>
        <p:spPr>
          <a:xfrm>
            <a:off x="6172200" y="457200"/>
            <a:ext cx="2819400" cy="114300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ln w="38100"/>
        </p:spPr>
        <p:style>
          <a:lnRef idx="2">
            <a:schemeClr val="dk1"/>
          </a:lnRef>
          <a:fillRef idx="1">
            <a:schemeClr val="lt1"/>
          </a:fillRef>
          <a:effectRef idx="0">
            <a:schemeClr val="dk1"/>
          </a:effectRef>
          <a:fontRef idx="minor">
            <a:schemeClr val="dk1"/>
          </a:fontRef>
        </p:style>
        <p:txBody>
          <a:bodyPr vert="horz" anchor="b">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small" spc="0" normalizeH="0" baseline="0" noProof="0" dirty="0" smtClean="0">
                <a:ln>
                  <a:noFill/>
                </a:ln>
                <a:solidFill>
                  <a:schemeClr val="dk1"/>
                </a:solidFill>
                <a:effectLst/>
                <a:uLnTx/>
                <a:uFillTx/>
                <a:latin typeface="+mn-lt"/>
                <a:ea typeface="+mn-ea"/>
                <a:cs typeface="+mn-cs"/>
              </a:rPr>
              <a:t>long living pollen</a:t>
            </a:r>
            <a:endParaRPr kumimoji="0" lang="en-US" sz="2400" b="1" i="0" u="none" strike="noStrike" kern="1200" cap="small" spc="0" normalizeH="0" baseline="0" noProof="0" dirty="0">
              <a:ln>
                <a:noFill/>
              </a:ln>
              <a:solidFill>
                <a:schemeClr val="dk1"/>
              </a:solidFill>
              <a:effectLst/>
              <a:uLnTx/>
              <a:uFillTx/>
              <a:latin typeface="+mn-lt"/>
              <a:ea typeface="+mn-ea"/>
              <a:cs typeface="+mn-cs"/>
            </a:endParaRPr>
          </a:p>
        </p:txBody>
      </p:sp>
      <p:sp>
        <p:nvSpPr>
          <p:cNvPr id="7" name="Content Placeholder 2"/>
          <p:cNvSpPr txBox="1">
            <a:spLocks/>
          </p:cNvSpPr>
          <p:nvPr/>
        </p:nvSpPr>
        <p:spPr>
          <a:xfrm>
            <a:off x="6172200" y="1600200"/>
            <a:ext cx="2819400" cy="4873752"/>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w="38100"/>
        </p:spPr>
        <p:style>
          <a:lnRef idx="2">
            <a:schemeClr val="dk1"/>
          </a:lnRef>
          <a:fillRef idx="1">
            <a:schemeClr val="lt1"/>
          </a:fillRef>
          <a:effectRef idx="0">
            <a:schemeClr val="dk1"/>
          </a:effectRef>
          <a:fontRef idx="minor">
            <a:schemeClr val="dk1"/>
          </a:fontRef>
        </p:style>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en-US" sz="2400" b="0" i="0" u="none" strike="noStrike" kern="1200" cap="none" spc="0" normalizeH="0" baseline="0" noProof="0" dirty="0" smtClean="0">
                <a:ln>
                  <a:noFill/>
                </a:ln>
                <a:solidFill>
                  <a:schemeClr val="dk1"/>
                </a:solidFill>
                <a:effectLst/>
                <a:uLnTx/>
                <a:uFillTx/>
                <a:latin typeface="+mn-lt"/>
                <a:ea typeface="+mn-ea"/>
                <a:cs typeface="+mn-cs"/>
              </a:rPr>
              <a:t>In many Gymnosperms.</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en-US" sz="2400" dirty="0" smtClean="0"/>
              <a:t>Angiosperms: </a:t>
            </a:r>
            <a:r>
              <a:rPr lang="en-US" sz="2400" dirty="0" err="1" smtClean="0"/>
              <a:t>Leguminosae</a:t>
            </a:r>
            <a:r>
              <a:rPr lang="en-US" sz="2400" dirty="0" smtClean="0"/>
              <a:t>, </a:t>
            </a:r>
            <a:r>
              <a:rPr lang="en-US" sz="2400" dirty="0" err="1" smtClean="0"/>
              <a:t>Rosaceae</a:t>
            </a:r>
            <a:r>
              <a:rPr lang="en-US" sz="2400" dirty="0" smtClean="0"/>
              <a:t>, </a:t>
            </a:r>
            <a:r>
              <a:rPr lang="en-US" sz="2400" dirty="0" err="1" smtClean="0"/>
              <a:t>Anacardiaceae</a:t>
            </a:r>
            <a:r>
              <a:rPr lang="en-US" sz="2400" dirty="0" smtClean="0"/>
              <a:t>, </a:t>
            </a:r>
            <a:r>
              <a:rPr lang="en-US" sz="2400" dirty="0" err="1" smtClean="0"/>
              <a:t>Arecaceae</a:t>
            </a:r>
            <a:r>
              <a:rPr lang="en-US" sz="2400" dirty="0" smtClean="0"/>
              <a:t> etc.</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endParaRPr kumimoji="0" lang="en-US" sz="2400" b="0" i="0" u="none" strike="noStrike" kern="1200" cap="none" spc="0" normalizeH="0" baseline="0" noProof="0" dirty="0" smtClean="0">
              <a:ln>
                <a:noFill/>
              </a:ln>
              <a:solidFill>
                <a:schemeClr val="dk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None/>
              <a:tabLst/>
              <a:defRPr/>
            </a:pPr>
            <a:endParaRPr kumimoji="0" lang="en-US" sz="2400" b="0" i="0"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563562"/>
          </a:xfrm>
        </p:spPr>
        <p:txBody>
          <a:bodyPr/>
          <a:lstStyle/>
          <a:p>
            <a:r>
              <a:rPr lang="en-US" dirty="0" smtClean="0"/>
              <a:t>Pollen pistil interaction</a:t>
            </a:r>
            <a:endParaRPr lang="en-US" dirty="0"/>
          </a:p>
        </p:txBody>
      </p:sp>
      <p:sp>
        <p:nvSpPr>
          <p:cNvPr id="3" name="Content Placeholder 2"/>
          <p:cNvSpPr>
            <a:spLocks noGrp="1"/>
          </p:cNvSpPr>
          <p:nvPr>
            <p:ph sz="quarter" idx="1"/>
          </p:nvPr>
        </p:nvSpPr>
        <p:spPr>
          <a:xfrm>
            <a:off x="457200" y="914400"/>
            <a:ext cx="7467600" cy="5559552"/>
          </a:xfrm>
        </p:spPr>
        <p:txBody>
          <a:bodyPr>
            <a:normAutofit/>
          </a:bodyPr>
          <a:lstStyle/>
          <a:p>
            <a:pPr fontAlgn="base"/>
            <a:r>
              <a:rPr lang="en-US" dirty="0" smtClean="0"/>
              <a:t>Pollen grains are deposited on the stigma either due to closeness of the anthers to the stigma or by pollinating agents (biotic or </a:t>
            </a:r>
            <a:r>
              <a:rPr lang="en-US" dirty="0" err="1" smtClean="0"/>
              <a:t>abiotic</a:t>
            </a:r>
            <a:r>
              <a:rPr lang="en-US" dirty="0" smtClean="0"/>
              <a:t>). </a:t>
            </a:r>
          </a:p>
          <a:p>
            <a:r>
              <a:rPr lang="en-US" dirty="0" smtClean="0"/>
              <a:t>This unique feature brings about pollen-pistil interaction between the male gametophyte, the pollen grains, with the massive </a:t>
            </a:r>
            <a:r>
              <a:rPr lang="en-US" dirty="0" err="1" smtClean="0"/>
              <a:t>sporophytic</a:t>
            </a:r>
            <a:r>
              <a:rPr lang="en-US" dirty="0" smtClean="0"/>
              <a:t> tissue. </a:t>
            </a:r>
          </a:p>
          <a:p>
            <a:r>
              <a:rPr lang="en-US" dirty="0" smtClean="0"/>
              <a:t>pollen grains landed on stigma, obtain nutrients from the stigmatic exudates and undergo germination.</a:t>
            </a:r>
          </a:p>
          <a:p>
            <a:r>
              <a:rPr lang="en-US" dirty="0" smtClean="0"/>
              <a:t>During this pollen tube makes its way through the </a:t>
            </a:r>
            <a:r>
              <a:rPr lang="en-US" dirty="0" err="1" smtClean="0"/>
              <a:t>stylar</a:t>
            </a:r>
            <a:r>
              <a:rPr lang="en-US" dirty="0" smtClean="0"/>
              <a:t> matrix and ovary, gets into embryo sac, and discharge sperm cells.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33400" y="228600"/>
            <a:ext cx="7467600" cy="3200400"/>
          </a:xfrm>
        </p:spPr>
        <p:txBody>
          <a:bodyPr/>
          <a:lstStyle/>
          <a:p>
            <a:r>
              <a:rPr lang="en-US" dirty="0" smtClean="0"/>
              <a:t>Pollen pistil interactions generate appropriate signals which elicit the specific responses in pollen and pistil.</a:t>
            </a:r>
          </a:p>
          <a:p>
            <a:r>
              <a:rPr lang="en-US" dirty="0" smtClean="0"/>
              <a:t>A successful pollination brings about sequential events in the pollen-pistil interaction that ultimately ends up by the discharge of the male gametes in the embryo sac.</a:t>
            </a:r>
          </a:p>
        </p:txBody>
      </p:sp>
      <p:pic>
        <p:nvPicPr>
          <p:cNvPr id="4" name="Picture 3" descr="Stepwise events in pollen-pistil interaction">
            <a:hlinkClick r:id="rId2"/>
          </p:cNvPr>
          <p:cNvPicPr/>
          <p:nvPr/>
        </p:nvPicPr>
        <p:blipFill>
          <a:blip r:embed="rId3"/>
          <a:srcRect/>
          <a:stretch>
            <a:fillRect/>
          </a:stretch>
        </p:blipFill>
        <p:spPr bwMode="auto">
          <a:xfrm>
            <a:off x="228600" y="3733800"/>
            <a:ext cx="7848600" cy="2833687"/>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67600" cy="1143000"/>
          </a:xfrm>
        </p:spPr>
        <p:txBody>
          <a:bodyPr>
            <a:normAutofit/>
          </a:bodyPr>
          <a:lstStyle/>
          <a:p>
            <a:r>
              <a:rPr lang="en-US" dirty="0" smtClean="0"/>
              <a:t>Significance of pollen pistil interaction</a:t>
            </a:r>
            <a:endParaRPr lang="en-US" dirty="0"/>
          </a:p>
        </p:txBody>
      </p:sp>
      <p:sp>
        <p:nvSpPr>
          <p:cNvPr id="3" name="Content Placeholder 2"/>
          <p:cNvSpPr>
            <a:spLocks noGrp="1"/>
          </p:cNvSpPr>
          <p:nvPr>
            <p:ph sz="quarter" idx="1"/>
          </p:nvPr>
        </p:nvSpPr>
        <p:spPr>
          <a:xfrm>
            <a:off x="152400" y="1828800"/>
            <a:ext cx="7772400" cy="5029200"/>
          </a:xfrm>
        </p:spPr>
        <p:txBody>
          <a:bodyPr>
            <a:normAutofit/>
          </a:bodyPr>
          <a:lstStyle/>
          <a:p>
            <a:r>
              <a:rPr lang="en-US" dirty="0" smtClean="0"/>
              <a:t>Play role in successful sexual reproduction and seed formation.</a:t>
            </a:r>
          </a:p>
          <a:p>
            <a:r>
              <a:rPr lang="en-US" dirty="0" smtClean="0"/>
              <a:t>It is highly species specific- ensure reproduction within members of a species.</a:t>
            </a:r>
          </a:p>
          <a:p>
            <a:pPr fontAlgn="base"/>
            <a:r>
              <a:rPr lang="en-US" dirty="0" smtClean="0"/>
              <a:t>Pollen-pistil interaction is unique in flowering plants and plays a significant role in sexual reproduction and seed formation. </a:t>
            </a:r>
          </a:p>
          <a:p>
            <a:pPr fontAlgn="base"/>
            <a:r>
              <a:rPr lang="en-US" dirty="0" smtClean="0"/>
              <a:t>Screening and selection of male </a:t>
            </a:r>
            <a:r>
              <a:rPr lang="en-US" dirty="0" err="1" smtClean="0"/>
              <a:t>gamate</a:t>
            </a:r>
            <a:r>
              <a:rPr lang="en-US" dirty="0" smtClean="0"/>
              <a:t> for quality is achieved through pollen pistil interaction.</a:t>
            </a:r>
          </a:p>
          <a:p>
            <a:pPr fontAlgn="base"/>
            <a:endParaRPr lang="en-US" dirty="0" smtClean="0"/>
          </a:p>
          <a:p>
            <a:endParaRPr lang="en-US" dirty="0"/>
          </a:p>
        </p:txBody>
      </p:sp>
      <p:sp>
        <p:nvSpPr>
          <p:cNvPr id="17412" name="AutoShape 4" descr="Related 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414" name="AutoShape 6" descr="Related 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57200" y="457200"/>
            <a:ext cx="7467600" cy="6016752"/>
          </a:xfrm>
        </p:spPr>
        <p:txBody>
          <a:bodyPr>
            <a:normAutofit fontScale="92500"/>
          </a:bodyPr>
          <a:lstStyle/>
          <a:p>
            <a:pPr fontAlgn="base"/>
            <a:r>
              <a:rPr lang="en-US" dirty="0" smtClean="0"/>
              <a:t>The pollen grains carrying the male gametes do not have a direct access to the female gamete.</a:t>
            </a:r>
          </a:p>
          <a:p>
            <a:pPr fontAlgn="base"/>
            <a:r>
              <a:rPr lang="en-US" dirty="0" smtClean="0"/>
              <a:t>Thus they need to be deposited on the stigma and it’s pollen tube has to grow through the massive </a:t>
            </a:r>
            <a:r>
              <a:rPr lang="en-US" dirty="0" err="1" smtClean="0"/>
              <a:t>sporophytic</a:t>
            </a:r>
            <a:r>
              <a:rPr lang="en-US" dirty="0" smtClean="0"/>
              <a:t> tissues of the stigma and style prior to release of male gametes near the egg. </a:t>
            </a:r>
          </a:p>
          <a:p>
            <a:pPr fontAlgn="base"/>
            <a:r>
              <a:rPr lang="en-US" dirty="0" smtClean="0"/>
              <a:t>The pistil has developed a unique mechanism to recognize pollen grains and thereby permit the growth of pollen tube in compatible cases.</a:t>
            </a:r>
          </a:p>
          <a:p>
            <a:pPr fontAlgn="base"/>
            <a:r>
              <a:rPr lang="en-US" dirty="0" smtClean="0"/>
              <a:t>Incompatible tube is thus effectively prevented from reaching the embryo sac. </a:t>
            </a:r>
          </a:p>
          <a:p>
            <a:pPr fontAlgn="base"/>
            <a:r>
              <a:rPr lang="en-US" dirty="0" smtClean="0"/>
              <a:t>The barrier to fertilization is restricted to the </a:t>
            </a:r>
            <a:r>
              <a:rPr lang="en-US" dirty="0" err="1" smtClean="0"/>
              <a:t>sporophytic</a:t>
            </a:r>
            <a:r>
              <a:rPr lang="en-US" dirty="0" smtClean="0"/>
              <a:t> tissues of the pistil. </a:t>
            </a:r>
          </a:p>
          <a:p>
            <a:pPr fontAlgn="base"/>
            <a:r>
              <a:rPr lang="en-US" dirty="0" smtClean="0"/>
              <a:t>At the same time there is no chance of unsuccessful fertilization ones the male gametes have been released near the egg.</a:t>
            </a:r>
          </a:p>
          <a:p>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Pollen pistil interaction - significance</a:t>
            </a:r>
            <a:endParaRPr lang="en-US" dirty="0"/>
          </a:p>
        </p:txBody>
      </p:sp>
      <p:sp>
        <p:nvSpPr>
          <p:cNvPr id="3" name="Content Placeholder 2"/>
          <p:cNvSpPr>
            <a:spLocks noGrp="1"/>
          </p:cNvSpPr>
          <p:nvPr>
            <p:ph idx="1"/>
          </p:nvPr>
        </p:nvSpPr>
        <p:spPr/>
        <p:txBody>
          <a:bodyPr>
            <a:normAutofit/>
          </a:bodyPr>
          <a:lstStyle/>
          <a:p>
            <a:r>
              <a:rPr lang="en-US" dirty="0" smtClean="0"/>
              <a:t>In seed plants, male gametes are not released to the surrounding medium, as is done in lower plants and animals.</a:t>
            </a:r>
          </a:p>
          <a:p>
            <a:r>
              <a:rPr lang="en-US" dirty="0" smtClean="0"/>
              <a:t>In them pollen grains act as vehicle for the transport or transmission of male gametes.</a:t>
            </a:r>
          </a:p>
          <a:p>
            <a:r>
              <a:rPr lang="en-US" dirty="0" smtClean="0"/>
              <a:t>In gymnosperms, pollen grains are deposited in the pollen chamber and a short pollen tube is not directly involved in the transfer of sperms – it act as </a:t>
            </a:r>
            <a:r>
              <a:rPr lang="en-US" dirty="0" err="1" smtClean="0"/>
              <a:t>haustorium</a:t>
            </a:r>
            <a:r>
              <a:rPr lang="en-US" dirty="0" smtClean="0"/>
              <a:t> for drawing nutrients from surrounding </a:t>
            </a:r>
            <a:r>
              <a:rPr lang="en-US" dirty="0" err="1" smtClean="0"/>
              <a:t>sporophytic</a:t>
            </a:r>
            <a:r>
              <a:rPr lang="en-US" dirty="0" smtClean="0"/>
              <a:t> tissue of ovule.</a:t>
            </a:r>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pollen tube"/>
          <p:cNvPicPr>
            <a:picLocks noChangeAspect="1" noChangeArrowheads="1"/>
          </p:cNvPicPr>
          <p:nvPr/>
        </p:nvPicPr>
        <p:blipFill>
          <a:blip r:embed="rId2"/>
          <a:srcRect/>
          <a:stretch>
            <a:fillRect/>
          </a:stretch>
        </p:blipFill>
        <p:spPr bwMode="auto">
          <a:xfrm>
            <a:off x="533400" y="1143000"/>
            <a:ext cx="7620000" cy="5029201"/>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3657600" cy="762000"/>
          </a:xfrm>
        </p:spPr>
        <p:txBody>
          <a:bodyPr>
            <a:normAutofit/>
          </a:bodyPr>
          <a:lstStyle/>
          <a:p>
            <a:r>
              <a:rPr lang="en-US" dirty="0" smtClean="0"/>
              <a:t>Fertilization </a:t>
            </a:r>
            <a:endParaRPr lang="en-US" dirty="0"/>
          </a:p>
        </p:txBody>
      </p:sp>
      <p:sp>
        <p:nvSpPr>
          <p:cNvPr id="3" name="Content Placeholder 2"/>
          <p:cNvSpPr>
            <a:spLocks noGrp="1"/>
          </p:cNvSpPr>
          <p:nvPr>
            <p:ph idx="1"/>
          </p:nvPr>
        </p:nvSpPr>
        <p:spPr>
          <a:xfrm>
            <a:off x="3886200" y="228600"/>
            <a:ext cx="4953000" cy="1295400"/>
          </a:xfrm>
        </p:spPr>
        <p:txBody>
          <a:bodyPr>
            <a:normAutofit/>
          </a:bodyPr>
          <a:lstStyle/>
          <a:p>
            <a:r>
              <a:rPr lang="en-US" dirty="0" smtClean="0"/>
              <a:t>Fusion of male gamete with a female gamete.</a:t>
            </a:r>
          </a:p>
        </p:txBody>
      </p:sp>
      <p:grpSp>
        <p:nvGrpSpPr>
          <p:cNvPr id="17" name="Group 40"/>
          <p:cNvGrpSpPr/>
          <p:nvPr/>
        </p:nvGrpSpPr>
        <p:grpSpPr>
          <a:xfrm>
            <a:off x="152400" y="1371600"/>
            <a:ext cx="5105400" cy="5334000"/>
            <a:chOff x="0" y="990600"/>
            <a:chExt cx="5029200" cy="5562600"/>
          </a:xfrm>
        </p:grpSpPr>
        <p:cxnSp>
          <p:nvCxnSpPr>
            <p:cNvPr id="18" name="Straight Connector 17"/>
            <p:cNvCxnSpPr/>
            <p:nvPr/>
          </p:nvCxnSpPr>
          <p:spPr>
            <a:xfrm rot="5400000" flipH="1" flipV="1">
              <a:off x="876300" y="2857500"/>
              <a:ext cx="32766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609600" y="1752600"/>
              <a:ext cx="3998541" cy="35306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dk1"/>
            </a:lnRef>
            <a:fillRef idx="1">
              <a:schemeClr val="lt1"/>
            </a:fillRef>
            <a:effectRef idx="0">
              <a:schemeClr val="dk1"/>
            </a:effectRef>
            <a:fontRef idx="minor">
              <a:schemeClr val="dk1"/>
            </a:fontRef>
          </p:style>
          <p:txBody>
            <a:bodyPr wrap="none">
              <a:spAutoFit/>
            </a:bodyPr>
            <a:lstStyle/>
            <a:p>
              <a:r>
                <a:rPr lang="en-US" sz="1600" b="1" dirty="0" smtClean="0"/>
                <a:t>Pollen tube extends through the style </a:t>
              </a:r>
            </a:p>
          </p:txBody>
        </p:sp>
        <p:sp>
          <p:nvSpPr>
            <p:cNvPr id="5" name="Rectangle 4"/>
            <p:cNvSpPr/>
            <p:nvPr/>
          </p:nvSpPr>
          <p:spPr>
            <a:xfrm>
              <a:off x="1447800" y="2362200"/>
              <a:ext cx="2086277" cy="35306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dk1"/>
            </a:lnRef>
            <a:fillRef idx="1">
              <a:schemeClr val="lt1"/>
            </a:fillRef>
            <a:effectRef idx="0">
              <a:schemeClr val="dk1"/>
            </a:effectRef>
            <a:fontRef idx="minor">
              <a:schemeClr val="dk1"/>
            </a:fontRef>
          </p:style>
          <p:txBody>
            <a:bodyPr wrap="none">
              <a:spAutoFit/>
            </a:bodyPr>
            <a:lstStyle/>
            <a:p>
              <a:r>
                <a:rPr lang="en-US" sz="1600" b="1" dirty="0" smtClean="0"/>
                <a:t>Reaches the ovary </a:t>
              </a:r>
              <a:endParaRPr lang="en-US" sz="1600" b="1" dirty="0"/>
            </a:p>
          </p:txBody>
        </p:sp>
        <p:sp>
          <p:nvSpPr>
            <p:cNvPr id="6" name="Rectangle 5"/>
            <p:cNvSpPr/>
            <p:nvPr/>
          </p:nvSpPr>
          <p:spPr>
            <a:xfrm>
              <a:off x="1524000" y="2971800"/>
              <a:ext cx="2001007" cy="35306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dk1"/>
            </a:lnRef>
            <a:fillRef idx="1">
              <a:schemeClr val="lt1"/>
            </a:fillRef>
            <a:effectRef idx="0">
              <a:schemeClr val="dk1"/>
            </a:effectRef>
            <a:fontRef idx="minor">
              <a:schemeClr val="dk1"/>
            </a:fontRef>
          </p:style>
          <p:txBody>
            <a:bodyPr wrap="none">
              <a:spAutoFit/>
            </a:bodyPr>
            <a:lstStyle/>
            <a:p>
              <a:r>
                <a:rPr lang="en-US" sz="1600" b="1" dirty="0" smtClean="0"/>
                <a:t>enters in to ovule </a:t>
              </a:r>
              <a:endParaRPr lang="en-US" sz="1600" b="1" dirty="0"/>
            </a:p>
          </p:txBody>
        </p:sp>
        <p:sp>
          <p:nvSpPr>
            <p:cNvPr id="7" name="Rectangle 6"/>
            <p:cNvSpPr/>
            <p:nvPr/>
          </p:nvSpPr>
          <p:spPr>
            <a:xfrm>
              <a:off x="1371600" y="3657600"/>
              <a:ext cx="2421042" cy="35306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dk1"/>
            </a:lnRef>
            <a:fillRef idx="1">
              <a:schemeClr val="lt1"/>
            </a:fillRef>
            <a:effectRef idx="0">
              <a:schemeClr val="dk1"/>
            </a:effectRef>
            <a:fontRef idx="minor">
              <a:schemeClr val="dk1"/>
            </a:fontRef>
          </p:style>
          <p:txBody>
            <a:bodyPr wrap="none">
              <a:spAutoFit/>
            </a:bodyPr>
            <a:lstStyle/>
            <a:p>
              <a:r>
                <a:rPr lang="en-US" sz="1600" b="1" dirty="0" smtClean="0"/>
                <a:t>gets in to embryo sac </a:t>
              </a:r>
              <a:endParaRPr lang="en-US" sz="1600" b="1" dirty="0"/>
            </a:p>
          </p:txBody>
        </p:sp>
        <p:sp>
          <p:nvSpPr>
            <p:cNvPr id="8" name="Rectangle 7"/>
            <p:cNvSpPr/>
            <p:nvPr/>
          </p:nvSpPr>
          <p:spPr>
            <a:xfrm>
              <a:off x="609600" y="4343400"/>
              <a:ext cx="4145394" cy="35306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dk1"/>
            </a:lnRef>
            <a:fillRef idx="1">
              <a:schemeClr val="lt1"/>
            </a:fillRef>
            <a:effectRef idx="0">
              <a:schemeClr val="dk1"/>
            </a:effectRef>
            <a:fontRef idx="minor">
              <a:schemeClr val="dk1"/>
            </a:fontRef>
          </p:style>
          <p:txBody>
            <a:bodyPr wrap="none">
              <a:spAutoFit/>
            </a:bodyPr>
            <a:lstStyle/>
            <a:p>
              <a:r>
                <a:rPr lang="en-US" sz="1600" b="1" dirty="0" smtClean="0"/>
                <a:t>discharge sperms to the vicinity of egg </a:t>
              </a:r>
            </a:p>
          </p:txBody>
        </p:sp>
        <p:sp>
          <p:nvSpPr>
            <p:cNvPr id="9" name="Rectangle 8"/>
            <p:cNvSpPr/>
            <p:nvPr/>
          </p:nvSpPr>
          <p:spPr>
            <a:xfrm>
              <a:off x="228600" y="5029200"/>
              <a:ext cx="1726248" cy="35306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dk1"/>
            </a:lnRef>
            <a:fillRef idx="1">
              <a:schemeClr val="lt1"/>
            </a:fillRef>
            <a:effectRef idx="0">
              <a:schemeClr val="dk1"/>
            </a:effectRef>
            <a:fontRef idx="minor">
              <a:schemeClr val="dk1"/>
            </a:fontRef>
          </p:style>
          <p:txBody>
            <a:bodyPr wrap="none">
              <a:spAutoFit/>
            </a:bodyPr>
            <a:lstStyle/>
            <a:p>
              <a:r>
                <a:rPr lang="en-US" sz="1600" b="1" dirty="0" smtClean="0"/>
                <a:t>Sperm 1 + egg </a:t>
              </a:r>
              <a:endParaRPr lang="en-US" sz="1600" b="1" dirty="0"/>
            </a:p>
          </p:txBody>
        </p:sp>
        <p:sp>
          <p:nvSpPr>
            <p:cNvPr id="10" name="Rectangle 9"/>
            <p:cNvSpPr/>
            <p:nvPr/>
          </p:nvSpPr>
          <p:spPr>
            <a:xfrm>
              <a:off x="533400" y="5791200"/>
              <a:ext cx="913023" cy="35306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dk1"/>
            </a:lnRef>
            <a:fillRef idx="1">
              <a:schemeClr val="lt1"/>
            </a:fillRef>
            <a:effectRef idx="0">
              <a:schemeClr val="dk1"/>
            </a:effectRef>
            <a:fontRef idx="minor">
              <a:schemeClr val="dk1"/>
            </a:fontRef>
          </p:style>
          <p:txBody>
            <a:bodyPr wrap="none">
              <a:spAutoFit/>
            </a:bodyPr>
            <a:lstStyle/>
            <a:p>
              <a:r>
                <a:rPr lang="en-US" sz="1600" b="1" dirty="0" smtClean="0"/>
                <a:t>zygote </a:t>
              </a:r>
              <a:endParaRPr lang="en-US" sz="1600" b="1" dirty="0"/>
            </a:p>
          </p:txBody>
        </p:sp>
        <p:sp>
          <p:nvSpPr>
            <p:cNvPr id="11" name="Rectangle 10"/>
            <p:cNvSpPr/>
            <p:nvPr/>
          </p:nvSpPr>
          <p:spPr>
            <a:xfrm>
              <a:off x="1905000" y="5029200"/>
              <a:ext cx="3100045" cy="35306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dk1"/>
            </a:lnRef>
            <a:fillRef idx="1">
              <a:schemeClr val="lt1"/>
            </a:fillRef>
            <a:effectRef idx="0">
              <a:schemeClr val="dk1"/>
            </a:effectRef>
            <a:fontRef idx="minor">
              <a:schemeClr val="dk1"/>
            </a:fontRef>
          </p:style>
          <p:txBody>
            <a:bodyPr wrap="none">
              <a:spAutoFit/>
            </a:bodyPr>
            <a:lstStyle/>
            <a:p>
              <a:r>
                <a:rPr lang="en-US" sz="1600" b="1" dirty="0" smtClean="0"/>
                <a:t>sperm 2 + secondary nucleus </a:t>
              </a:r>
              <a:endParaRPr lang="en-US" sz="1600" b="1" dirty="0"/>
            </a:p>
          </p:txBody>
        </p:sp>
        <p:sp>
          <p:nvSpPr>
            <p:cNvPr id="12" name="Rectangle 11"/>
            <p:cNvSpPr/>
            <p:nvPr/>
          </p:nvSpPr>
          <p:spPr>
            <a:xfrm>
              <a:off x="1981200" y="5791200"/>
              <a:ext cx="2893186" cy="35306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dk1"/>
            </a:lnRef>
            <a:fillRef idx="1">
              <a:schemeClr val="lt1"/>
            </a:fillRef>
            <a:effectRef idx="0">
              <a:schemeClr val="dk1"/>
            </a:effectRef>
            <a:fontRef idx="minor">
              <a:schemeClr val="dk1"/>
            </a:fontRef>
          </p:style>
          <p:txBody>
            <a:bodyPr wrap="none">
              <a:spAutoFit/>
            </a:bodyPr>
            <a:lstStyle/>
            <a:p>
              <a:r>
                <a:rPr lang="en-US" sz="1600" b="1" dirty="0" smtClean="0"/>
                <a:t>primary endosperm nucleus </a:t>
              </a:r>
              <a:endParaRPr lang="en-US" sz="1600" b="1" dirty="0"/>
            </a:p>
          </p:txBody>
        </p:sp>
        <p:sp>
          <p:nvSpPr>
            <p:cNvPr id="16" name="TextBox 15"/>
            <p:cNvSpPr txBox="1"/>
            <p:nvPr/>
          </p:nvSpPr>
          <p:spPr>
            <a:xfrm>
              <a:off x="1752600" y="1066799"/>
              <a:ext cx="1447800" cy="35306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b="1" dirty="0" smtClean="0"/>
                <a:t>pollination</a:t>
              </a:r>
              <a:endParaRPr lang="en-US" sz="1600" b="1" dirty="0"/>
            </a:p>
          </p:txBody>
        </p:sp>
        <p:sp>
          <p:nvSpPr>
            <p:cNvPr id="23" name="Isosceles Triangle 22"/>
            <p:cNvSpPr/>
            <p:nvPr/>
          </p:nvSpPr>
          <p:spPr>
            <a:xfrm rot="10800000">
              <a:off x="2438400" y="1600200"/>
              <a:ext cx="152400" cy="76200"/>
            </a:xfrm>
            <a:prstGeom prst="triangl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24" name="Isosceles Triangle 23"/>
            <p:cNvSpPr/>
            <p:nvPr/>
          </p:nvSpPr>
          <p:spPr>
            <a:xfrm rot="10800000">
              <a:off x="2438400" y="2286000"/>
              <a:ext cx="152400" cy="76200"/>
            </a:xfrm>
            <a:prstGeom prst="triangl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25" name="Isosceles Triangle 24"/>
            <p:cNvSpPr/>
            <p:nvPr/>
          </p:nvSpPr>
          <p:spPr>
            <a:xfrm rot="10800000">
              <a:off x="2438400" y="2895600"/>
              <a:ext cx="152400" cy="76200"/>
            </a:xfrm>
            <a:prstGeom prst="triangl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26" name="Isosceles Triangle 25"/>
            <p:cNvSpPr/>
            <p:nvPr/>
          </p:nvSpPr>
          <p:spPr>
            <a:xfrm rot="10800000">
              <a:off x="2438400" y="3505200"/>
              <a:ext cx="152400" cy="76200"/>
            </a:xfrm>
            <a:prstGeom prst="triangl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27" name="Isosceles Triangle 26"/>
            <p:cNvSpPr/>
            <p:nvPr/>
          </p:nvSpPr>
          <p:spPr>
            <a:xfrm rot="10800000">
              <a:off x="2438400" y="4267200"/>
              <a:ext cx="152400" cy="76200"/>
            </a:xfrm>
            <a:prstGeom prst="triangl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cxnSp>
          <p:nvCxnSpPr>
            <p:cNvPr id="36" name="Straight Arrow Connector 35"/>
            <p:cNvCxnSpPr/>
            <p:nvPr/>
          </p:nvCxnSpPr>
          <p:spPr>
            <a:xfrm rot="5400000">
              <a:off x="4038600" y="4876800"/>
              <a:ext cx="3048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400000">
              <a:off x="915194" y="4876006"/>
              <a:ext cx="3048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5400000">
              <a:off x="915194" y="5561806"/>
              <a:ext cx="3048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5400000">
              <a:off x="4039394" y="5561806"/>
              <a:ext cx="3048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0" y="990600"/>
              <a:ext cx="5029200" cy="55626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grpSp>
      <p:grpSp>
        <p:nvGrpSpPr>
          <p:cNvPr id="19" name="Group 46"/>
          <p:cNvGrpSpPr/>
          <p:nvPr/>
        </p:nvGrpSpPr>
        <p:grpSpPr>
          <a:xfrm>
            <a:off x="5410200" y="1371600"/>
            <a:ext cx="3505200" cy="5334000"/>
            <a:chOff x="5410200" y="1371600"/>
            <a:chExt cx="3505200" cy="5334000"/>
          </a:xfrm>
        </p:grpSpPr>
        <p:sp>
          <p:nvSpPr>
            <p:cNvPr id="13" name="Rectangle 12"/>
            <p:cNvSpPr/>
            <p:nvPr/>
          </p:nvSpPr>
          <p:spPr>
            <a:xfrm>
              <a:off x="6172200" y="3048000"/>
              <a:ext cx="2045753" cy="338554"/>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sz="1600" b="1" dirty="0" smtClean="0"/>
                <a:t>pollen germination </a:t>
              </a:r>
              <a:endParaRPr lang="en-US" sz="1600" b="1" dirty="0"/>
            </a:p>
          </p:txBody>
        </p:sp>
        <p:sp>
          <p:nvSpPr>
            <p:cNvPr id="14" name="Rectangle 13"/>
            <p:cNvSpPr/>
            <p:nvPr/>
          </p:nvSpPr>
          <p:spPr>
            <a:xfrm>
              <a:off x="6019800" y="3733800"/>
              <a:ext cx="2419252" cy="338554"/>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sz="1600" b="1" dirty="0" smtClean="0"/>
                <a:t>growth of pollen tube </a:t>
              </a:r>
              <a:endParaRPr lang="en-US" sz="1600" b="1" dirty="0"/>
            </a:p>
          </p:txBody>
        </p:sp>
        <p:sp>
          <p:nvSpPr>
            <p:cNvPr id="15" name="Rectangle 14"/>
            <p:cNvSpPr/>
            <p:nvPr/>
          </p:nvSpPr>
          <p:spPr>
            <a:xfrm>
              <a:off x="5562600" y="4572000"/>
              <a:ext cx="3313728" cy="338554"/>
            </a:xfrm>
            <a:prstGeom prst="rect">
              <a:avLst/>
            </a:prstGeom>
          </p:spPr>
          <p:style>
            <a:lnRef idx="3">
              <a:schemeClr val="lt1"/>
            </a:lnRef>
            <a:fillRef idx="1">
              <a:schemeClr val="dk1"/>
            </a:fillRef>
            <a:effectRef idx="1">
              <a:schemeClr val="dk1"/>
            </a:effectRef>
            <a:fontRef idx="minor">
              <a:schemeClr val="lt1"/>
            </a:fontRef>
          </p:style>
          <p:txBody>
            <a:bodyPr wrap="none">
              <a:spAutoFit/>
            </a:bodyPr>
            <a:lstStyle/>
            <a:p>
              <a:r>
                <a:rPr lang="en-US" sz="1600" b="1" dirty="0" smtClean="0"/>
                <a:t>entry of pollen tube in to ovule</a:t>
              </a:r>
            </a:p>
          </p:txBody>
        </p:sp>
        <p:sp>
          <p:nvSpPr>
            <p:cNvPr id="28" name="Isosceles Triangle 27"/>
            <p:cNvSpPr/>
            <p:nvPr/>
          </p:nvSpPr>
          <p:spPr>
            <a:xfrm rot="10800000">
              <a:off x="7086600" y="3581400"/>
              <a:ext cx="152400" cy="762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44" name="Isosceles Triangle 43"/>
            <p:cNvSpPr/>
            <p:nvPr/>
          </p:nvSpPr>
          <p:spPr>
            <a:xfrm rot="10800000">
              <a:off x="7086600" y="4267200"/>
              <a:ext cx="152400" cy="762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45" name="TextBox 44"/>
            <p:cNvSpPr txBox="1"/>
            <p:nvPr/>
          </p:nvSpPr>
          <p:spPr>
            <a:xfrm>
              <a:off x="5791200" y="1905000"/>
              <a:ext cx="2743200" cy="64633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b="1" dirty="0" smtClean="0"/>
                <a:t>Major stages of fertilization</a:t>
              </a:r>
              <a:endParaRPr lang="en-US" b="1" dirty="0"/>
            </a:p>
          </p:txBody>
        </p:sp>
        <p:sp>
          <p:nvSpPr>
            <p:cNvPr id="46" name="Rectangle 45"/>
            <p:cNvSpPr/>
            <p:nvPr/>
          </p:nvSpPr>
          <p:spPr>
            <a:xfrm>
              <a:off x="5410200" y="1371600"/>
              <a:ext cx="3505200" cy="53340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4" descr="Image result for pollen tube"/>
          <p:cNvPicPr>
            <a:picLocks noChangeAspect="1" noChangeArrowheads="1"/>
          </p:cNvPicPr>
          <p:nvPr/>
        </p:nvPicPr>
        <p:blipFill>
          <a:blip r:embed="rId2"/>
          <a:srcRect/>
          <a:stretch>
            <a:fillRect/>
          </a:stretch>
        </p:blipFill>
        <p:spPr bwMode="auto">
          <a:xfrm>
            <a:off x="609600" y="2133600"/>
            <a:ext cx="5943600" cy="4219576"/>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 pollination</a:t>
            </a:r>
            <a:endParaRPr lang="en-US" dirty="0"/>
          </a:p>
        </p:txBody>
      </p:sp>
      <p:sp>
        <p:nvSpPr>
          <p:cNvPr id="5" name="Content Placeholder 4"/>
          <p:cNvSpPr>
            <a:spLocks noGrp="1"/>
          </p:cNvSpPr>
          <p:nvPr>
            <p:ph sz="quarter" idx="2"/>
          </p:nvPr>
        </p:nvSpPr>
        <p:spPr/>
        <p:style>
          <a:lnRef idx="2">
            <a:schemeClr val="dk1"/>
          </a:lnRef>
          <a:fillRef idx="1">
            <a:schemeClr val="lt1"/>
          </a:fillRef>
          <a:effectRef idx="0">
            <a:schemeClr val="dk1"/>
          </a:effectRef>
          <a:fontRef idx="minor">
            <a:schemeClr val="dk1"/>
          </a:fontRef>
        </p:style>
        <p:txBody>
          <a:bodyPr/>
          <a:lstStyle/>
          <a:p>
            <a:r>
              <a:rPr lang="en-US" dirty="0" smtClean="0"/>
              <a:t>Less dependence on external agents.</a:t>
            </a:r>
          </a:p>
          <a:p>
            <a:r>
              <a:rPr lang="en-US" dirty="0" smtClean="0"/>
              <a:t>No wastage of pollen grains.</a:t>
            </a:r>
          </a:p>
          <a:p>
            <a:r>
              <a:rPr lang="en-US" dirty="0" smtClean="0"/>
              <a:t>Greater reliability and least chance of failure.</a:t>
            </a:r>
            <a:endParaRPr lang="en-US" dirty="0"/>
          </a:p>
        </p:txBody>
      </p:sp>
      <p:sp>
        <p:nvSpPr>
          <p:cNvPr id="7" name="Content Placeholder 6"/>
          <p:cNvSpPr>
            <a:spLocks noGrp="1"/>
          </p:cNvSpPr>
          <p:nvPr>
            <p:ph sz="quarter" idx="4"/>
          </p:nvPr>
        </p:nvSpPr>
        <p:spPr/>
        <p:style>
          <a:lnRef idx="2">
            <a:schemeClr val="dk1"/>
          </a:lnRef>
          <a:fillRef idx="1">
            <a:schemeClr val="lt1"/>
          </a:fillRef>
          <a:effectRef idx="0">
            <a:schemeClr val="dk1"/>
          </a:effectRef>
          <a:fontRef idx="minor">
            <a:schemeClr val="dk1"/>
          </a:fontRef>
        </p:style>
        <p:txBody>
          <a:bodyPr>
            <a:normAutofit lnSpcReduction="10000"/>
          </a:bodyPr>
          <a:lstStyle/>
          <a:p>
            <a:r>
              <a:rPr lang="en-US" dirty="0" smtClean="0"/>
              <a:t>Does not involve mixing of different genomes.</a:t>
            </a:r>
          </a:p>
          <a:p>
            <a:r>
              <a:rPr lang="en-US" dirty="0" smtClean="0"/>
              <a:t>Does not promote genetic variability, adaptability and evolutionary potentials.</a:t>
            </a:r>
          </a:p>
          <a:p>
            <a:r>
              <a:rPr lang="en-US" dirty="0" smtClean="0"/>
              <a:t>Production of weaker and less adapted plants.</a:t>
            </a:r>
            <a:endParaRPr lang="en-US" dirty="0"/>
          </a:p>
        </p:txBody>
      </p:sp>
      <p:sp>
        <p:nvSpPr>
          <p:cNvPr id="4" name="Text Placeholder 3"/>
          <p:cNvSpPr>
            <a:spLocks noGrp="1"/>
          </p:cNvSpPr>
          <p:nvPr>
            <p:ph type="body" sz="quarter" idx="1"/>
          </p:nvPr>
        </p:nvSpPr>
        <p:spPr/>
        <p:style>
          <a:lnRef idx="2">
            <a:schemeClr val="dk1"/>
          </a:lnRef>
          <a:fillRef idx="1">
            <a:schemeClr val="lt1"/>
          </a:fillRef>
          <a:effectRef idx="0">
            <a:schemeClr val="dk1"/>
          </a:effectRef>
          <a:fontRef idx="minor">
            <a:schemeClr val="dk1"/>
          </a:fontRef>
        </p:style>
        <p:txBody>
          <a:bodyPr/>
          <a:lstStyle/>
          <a:p>
            <a:r>
              <a:rPr lang="en-US" dirty="0" smtClean="0">
                <a:solidFill>
                  <a:srgbClr val="7030A0"/>
                </a:solidFill>
              </a:rPr>
              <a:t>Advantages</a:t>
            </a:r>
            <a:endParaRPr lang="en-US" dirty="0">
              <a:solidFill>
                <a:srgbClr val="7030A0"/>
              </a:solidFill>
            </a:endParaRPr>
          </a:p>
        </p:txBody>
      </p:sp>
      <p:sp>
        <p:nvSpPr>
          <p:cNvPr id="6" name="Text Placeholder 5"/>
          <p:cNvSpPr>
            <a:spLocks noGrp="1"/>
          </p:cNvSpPr>
          <p:nvPr>
            <p:ph type="body" sz="quarter" idx="3"/>
          </p:nvPr>
        </p:nvSpPr>
        <p:spPr/>
        <p:style>
          <a:lnRef idx="2">
            <a:schemeClr val="dk1"/>
          </a:lnRef>
          <a:fillRef idx="1">
            <a:schemeClr val="lt1"/>
          </a:fillRef>
          <a:effectRef idx="0">
            <a:schemeClr val="dk1"/>
          </a:effectRef>
          <a:fontRef idx="minor">
            <a:schemeClr val="dk1"/>
          </a:fontRef>
        </p:style>
        <p:txBody>
          <a:bodyPr/>
          <a:lstStyle/>
          <a:p>
            <a:r>
              <a:rPr lang="en-US" dirty="0" smtClean="0">
                <a:solidFill>
                  <a:srgbClr val="7030A0"/>
                </a:solidFill>
              </a:rPr>
              <a:t>Disadvantages </a:t>
            </a:r>
            <a:endParaRPr lang="en-US" dirty="0">
              <a:solidFill>
                <a:srgbClr val="7030A0"/>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3" descr="Related image"/>
          <p:cNvPicPr/>
          <p:nvPr/>
        </p:nvPicPr>
        <p:blipFill>
          <a:blip r:embed="rId2"/>
          <a:srcRect/>
          <a:stretch>
            <a:fillRect/>
          </a:stretch>
        </p:blipFill>
        <p:spPr bwMode="auto">
          <a:xfrm>
            <a:off x="457200" y="152400"/>
            <a:ext cx="7315200" cy="6705600"/>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Pollen germination</a:t>
            </a:r>
            <a:endParaRPr lang="en-US" dirty="0"/>
          </a:p>
        </p:txBody>
      </p:sp>
      <p:sp>
        <p:nvSpPr>
          <p:cNvPr id="3" name="Content Placeholder 2"/>
          <p:cNvSpPr>
            <a:spLocks noGrp="1"/>
          </p:cNvSpPr>
          <p:nvPr>
            <p:ph idx="1"/>
          </p:nvPr>
        </p:nvSpPr>
        <p:spPr>
          <a:xfrm>
            <a:off x="304800" y="990600"/>
            <a:ext cx="8229600" cy="5867400"/>
          </a:xfrm>
        </p:spPr>
        <p:txBody>
          <a:bodyPr>
            <a:normAutofit fontScale="85000" lnSpcReduction="10000"/>
          </a:bodyPr>
          <a:lstStyle/>
          <a:p>
            <a:r>
              <a:rPr lang="en-US" dirty="0" smtClean="0"/>
              <a:t>Formation and growth of pollen tube.</a:t>
            </a:r>
          </a:p>
          <a:p>
            <a:r>
              <a:rPr lang="en-US" dirty="0" smtClean="0"/>
              <a:t>Occur soon after pollen landed on stigma.</a:t>
            </a:r>
          </a:p>
          <a:p>
            <a:r>
              <a:rPr lang="en-US" b="1" dirty="0" smtClean="0"/>
              <a:t>Epidermal cells of stigma </a:t>
            </a:r>
            <a:r>
              <a:rPr lang="en-US" dirty="0" smtClean="0"/>
              <a:t>secrete a fluid contains </a:t>
            </a:r>
            <a:r>
              <a:rPr lang="en-US" b="1" dirty="0" smtClean="0">
                <a:solidFill>
                  <a:srgbClr val="FF0000"/>
                </a:solidFill>
              </a:rPr>
              <a:t>lipids</a:t>
            </a:r>
            <a:r>
              <a:rPr lang="en-US" dirty="0" smtClean="0"/>
              <a:t>, </a:t>
            </a:r>
            <a:r>
              <a:rPr lang="en-US" b="1" dirty="0" smtClean="0">
                <a:solidFill>
                  <a:srgbClr val="FF0000"/>
                </a:solidFill>
              </a:rPr>
              <a:t>sugars</a:t>
            </a:r>
            <a:r>
              <a:rPr lang="en-US" dirty="0" smtClean="0"/>
              <a:t>, </a:t>
            </a:r>
            <a:r>
              <a:rPr lang="en-US" b="1" dirty="0" smtClean="0">
                <a:solidFill>
                  <a:srgbClr val="FF0000"/>
                </a:solidFill>
              </a:rPr>
              <a:t>gums</a:t>
            </a:r>
            <a:r>
              <a:rPr lang="en-US" dirty="0" smtClean="0"/>
              <a:t> and </a:t>
            </a:r>
            <a:r>
              <a:rPr lang="en-US" b="1" dirty="0" smtClean="0">
                <a:solidFill>
                  <a:srgbClr val="FF0000"/>
                </a:solidFill>
              </a:rPr>
              <a:t>resins</a:t>
            </a:r>
            <a:r>
              <a:rPr lang="en-US" dirty="0" smtClean="0"/>
              <a:t>.</a:t>
            </a:r>
          </a:p>
          <a:p>
            <a:r>
              <a:rPr lang="en-US" dirty="0" smtClean="0"/>
              <a:t>It provide ideal medium for germination . Also stimulate production of male gametes.</a:t>
            </a:r>
          </a:p>
          <a:p>
            <a:pPr>
              <a:buClr>
                <a:schemeClr val="tx1"/>
              </a:buClr>
            </a:pPr>
            <a:r>
              <a:rPr lang="en-US" b="1" dirty="0" smtClean="0">
                <a:solidFill>
                  <a:srgbClr val="FF0000"/>
                </a:solidFill>
              </a:rPr>
              <a:t>Boron</a:t>
            </a:r>
            <a:r>
              <a:rPr lang="en-US" dirty="0" smtClean="0"/>
              <a:t> content of stigma and style also stimulate pollen germination.</a:t>
            </a:r>
          </a:p>
          <a:p>
            <a:r>
              <a:rPr lang="en-US" dirty="0" smtClean="0"/>
              <a:t>Many </a:t>
            </a:r>
            <a:r>
              <a:rPr lang="en-US" b="1" dirty="0" smtClean="0">
                <a:solidFill>
                  <a:srgbClr val="FF0000"/>
                </a:solidFill>
              </a:rPr>
              <a:t>enzymes</a:t>
            </a:r>
            <a:r>
              <a:rPr lang="en-US" dirty="0" smtClean="0"/>
              <a:t> : </a:t>
            </a:r>
            <a:r>
              <a:rPr lang="en-US" b="1" dirty="0" smtClean="0"/>
              <a:t>alkaline </a:t>
            </a:r>
            <a:r>
              <a:rPr lang="en-US" b="1" dirty="0" err="1" smtClean="0"/>
              <a:t>phosphatases</a:t>
            </a:r>
            <a:r>
              <a:rPr lang="en-US" b="1" dirty="0" smtClean="0"/>
              <a:t>, </a:t>
            </a:r>
            <a:r>
              <a:rPr lang="en-US" b="1" dirty="0" err="1" smtClean="0"/>
              <a:t>ribonucleases</a:t>
            </a:r>
            <a:r>
              <a:rPr lang="en-US" b="1" dirty="0" smtClean="0"/>
              <a:t>, esterase </a:t>
            </a:r>
            <a:r>
              <a:rPr lang="en-US" dirty="0" smtClean="0"/>
              <a:t>and</a:t>
            </a:r>
            <a:r>
              <a:rPr lang="en-US" b="1" dirty="0" smtClean="0"/>
              <a:t> amylase</a:t>
            </a:r>
            <a:r>
              <a:rPr lang="en-US" dirty="0" smtClean="0"/>
              <a:t>, present mostly below the aperture region of pollen helps in germination.</a:t>
            </a:r>
          </a:p>
          <a:p>
            <a:pPr>
              <a:buClr>
                <a:schemeClr val="tx1"/>
              </a:buClr>
            </a:pPr>
            <a:r>
              <a:rPr lang="en-US" b="1" dirty="0" smtClean="0">
                <a:solidFill>
                  <a:srgbClr val="FF0000"/>
                </a:solidFill>
              </a:rPr>
              <a:t>Stigmatic papillae, </a:t>
            </a:r>
            <a:r>
              <a:rPr lang="en-US" b="1" dirty="0" err="1" smtClean="0">
                <a:solidFill>
                  <a:srgbClr val="FF0000"/>
                </a:solidFill>
              </a:rPr>
              <a:t>cutinase</a:t>
            </a:r>
            <a:r>
              <a:rPr lang="en-US" b="1" dirty="0" smtClean="0">
                <a:solidFill>
                  <a:srgbClr val="FF0000"/>
                </a:solidFill>
              </a:rPr>
              <a:t> </a:t>
            </a:r>
            <a:r>
              <a:rPr lang="en-US" dirty="0" smtClean="0"/>
              <a:t>: helps in </a:t>
            </a:r>
            <a:r>
              <a:rPr lang="en-US" b="1" dirty="0" smtClean="0"/>
              <a:t>pollen tube penetration</a:t>
            </a:r>
            <a:r>
              <a:rPr lang="en-US" dirty="0" smtClean="0"/>
              <a:t>.</a:t>
            </a:r>
          </a:p>
          <a:p>
            <a:r>
              <a:rPr lang="en-US" dirty="0" err="1" smtClean="0"/>
              <a:t>Cutinase</a:t>
            </a:r>
            <a:r>
              <a:rPr lang="en-US" dirty="0" smtClean="0"/>
              <a:t> degrade </a:t>
            </a:r>
            <a:r>
              <a:rPr lang="en-US" dirty="0" err="1" smtClean="0"/>
              <a:t>cutin</a:t>
            </a:r>
            <a:r>
              <a:rPr lang="en-US" dirty="0" smtClean="0"/>
              <a:t> on stigma.</a:t>
            </a:r>
          </a:p>
          <a:p>
            <a:r>
              <a:rPr lang="en-US" dirty="0" smtClean="0"/>
              <a:t>Usually pollen grains are </a:t>
            </a:r>
            <a:r>
              <a:rPr lang="en-US" b="1" dirty="0" err="1" smtClean="0"/>
              <a:t>monosiphonous</a:t>
            </a:r>
            <a:r>
              <a:rPr lang="en-US" b="1" dirty="0" smtClean="0"/>
              <a:t> </a:t>
            </a:r>
            <a:r>
              <a:rPr lang="en-US" dirty="0" smtClean="0"/>
              <a:t>: produce only one pollen tube.</a:t>
            </a:r>
          </a:p>
          <a:p>
            <a:r>
              <a:rPr lang="en-US" b="1" dirty="0" smtClean="0"/>
              <a:t>Pollen stigma interaction </a:t>
            </a:r>
            <a:r>
              <a:rPr lang="en-US" dirty="0" smtClean="0"/>
              <a:t>also help pollen germination. Which involves </a:t>
            </a:r>
            <a:r>
              <a:rPr lang="en-US" b="1" dirty="0" smtClean="0"/>
              <a:t>pollen recognition </a:t>
            </a:r>
            <a:r>
              <a:rPr lang="en-US" dirty="0" smtClean="0"/>
              <a:t>by stigmatic surface.</a:t>
            </a:r>
          </a:p>
          <a:p>
            <a:r>
              <a:rPr lang="en-US" dirty="0" smtClean="0"/>
              <a:t>Incompatible pollen evoke </a:t>
            </a:r>
            <a:r>
              <a:rPr lang="en-US" b="1" dirty="0" smtClean="0"/>
              <a:t>rejection response </a:t>
            </a:r>
            <a:r>
              <a:rPr lang="en-US" dirty="0" smtClean="0"/>
              <a:t>by stigma</a:t>
            </a:r>
            <a:endParaRPr lang="en-US" dirty="0"/>
          </a:p>
        </p:txBody>
      </p:sp>
      <p:pic>
        <p:nvPicPr>
          <p:cNvPr id="4" name="Picture 4" descr="Related image"/>
          <p:cNvPicPr>
            <a:picLocks noChangeAspect="1" noChangeArrowheads="1"/>
          </p:cNvPicPr>
          <p:nvPr/>
        </p:nvPicPr>
        <p:blipFill>
          <a:blip r:embed="rId2"/>
          <a:srcRect/>
          <a:stretch>
            <a:fillRect/>
          </a:stretch>
        </p:blipFill>
        <p:spPr bwMode="auto">
          <a:xfrm>
            <a:off x="6400800" y="0"/>
            <a:ext cx="1828800" cy="1609345"/>
          </a:xfrm>
          <a:prstGeom prst="ellipse">
            <a:avLst/>
          </a:prstGeom>
          <a:ln w="28575"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Growth of pollen tube</a:t>
            </a:r>
            <a:endParaRPr lang="en-US" dirty="0"/>
          </a:p>
        </p:txBody>
      </p:sp>
      <p:sp>
        <p:nvSpPr>
          <p:cNvPr id="3" name="Content Placeholder 2"/>
          <p:cNvSpPr>
            <a:spLocks noGrp="1"/>
          </p:cNvSpPr>
          <p:nvPr>
            <p:ph idx="1"/>
          </p:nvPr>
        </p:nvSpPr>
        <p:spPr>
          <a:xfrm>
            <a:off x="0" y="838200"/>
            <a:ext cx="9144000" cy="6019800"/>
          </a:xfrm>
        </p:spPr>
        <p:txBody>
          <a:bodyPr>
            <a:normAutofit lnSpcReduction="10000"/>
          </a:bodyPr>
          <a:lstStyle/>
          <a:p>
            <a:r>
              <a:rPr lang="en-US" dirty="0" smtClean="0"/>
              <a:t>After Pollen germination pollen imbibes water, swells up and rupture. </a:t>
            </a:r>
          </a:p>
          <a:p>
            <a:r>
              <a:rPr lang="en-US" dirty="0" err="1" smtClean="0"/>
              <a:t>Intine</a:t>
            </a:r>
            <a:r>
              <a:rPr lang="en-US" dirty="0" smtClean="0"/>
              <a:t> gives out germ tube through germ pore of </a:t>
            </a:r>
            <a:r>
              <a:rPr lang="en-US" dirty="0" err="1" smtClean="0"/>
              <a:t>exine</a:t>
            </a:r>
            <a:r>
              <a:rPr lang="en-US" dirty="0" smtClean="0"/>
              <a:t> grows down through stigma and style as long pollen tube.</a:t>
            </a:r>
          </a:p>
          <a:p>
            <a:r>
              <a:rPr lang="en-US" dirty="0" smtClean="0"/>
              <a:t>Finally enters ovule.</a:t>
            </a:r>
          </a:p>
          <a:p>
            <a:r>
              <a:rPr lang="en-US" dirty="0" smtClean="0"/>
              <a:t>Pollen tube secretes some enzymes – digest reserved food stored in stigma and style. </a:t>
            </a:r>
          </a:p>
          <a:p>
            <a:r>
              <a:rPr lang="en-US" dirty="0" smtClean="0"/>
              <a:t>The digested food absorbed and utilized by pollen tube.</a:t>
            </a:r>
          </a:p>
          <a:p>
            <a:r>
              <a:rPr lang="en-US" dirty="0" smtClean="0"/>
              <a:t>Growth of pollen tube is stimulated by </a:t>
            </a:r>
            <a:r>
              <a:rPr lang="en-US" dirty="0" err="1" smtClean="0"/>
              <a:t>auxins</a:t>
            </a:r>
            <a:r>
              <a:rPr lang="en-US" dirty="0" smtClean="0"/>
              <a:t> produced by </a:t>
            </a:r>
            <a:r>
              <a:rPr lang="en-US" dirty="0" err="1" smtClean="0"/>
              <a:t>gynoecium</a:t>
            </a:r>
            <a:r>
              <a:rPr lang="en-US" dirty="0" smtClean="0"/>
              <a:t>. </a:t>
            </a:r>
          </a:p>
          <a:p>
            <a:r>
              <a:rPr lang="en-US" dirty="0" smtClean="0"/>
              <a:t>The tube is attracted to the ovule by chemicals - Chemotropic movement, negatively </a:t>
            </a:r>
            <a:r>
              <a:rPr lang="en-US" dirty="0" err="1" smtClean="0"/>
              <a:t>aerotropic</a:t>
            </a:r>
            <a:r>
              <a:rPr lang="en-US" dirty="0" smtClean="0"/>
              <a:t>.</a:t>
            </a:r>
          </a:p>
          <a:p>
            <a:r>
              <a:rPr lang="en-US" dirty="0" smtClean="0"/>
              <a:t>Growth of pollen tube is primarily restricted to its tip where most cytoplasm concentrated.</a:t>
            </a:r>
          </a:p>
          <a:p>
            <a:r>
              <a:rPr lang="en-US" dirty="0" smtClean="0"/>
              <a:t>Remaining part of pollen tube and pollen grain are occupied by vacuoles.</a:t>
            </a:r>
          </a:p>
          <a:p>
            <a:endParaRPr lang="en-US" dirty="0" smtClean="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57200"/>
            <a:ext cx="9144000" cy="6400800"/>
          </a:xfrm>
        </p:spPr>
        <p:txBody>
          <a:bodyPr>
            <a:normAutofit lnSpcReduction="10000"/>
          </a:bodyPr>
          <a:lstStyle/>
          <a:p>
            <a:r>
              <a:rPr lang="en-US" dirty="0" smtClean="0"/>
              <a:t>Cytoplasm is restricted to the tip of pollen tube by </a:t>
            </a:r>
            <a:r>
              <a:rPr lang="en-US" dirty="0" err="1" smtClean="0"/>
              <a:t>callose</a:t>
            </a:r>
            <a:r>
              <a:rPr lang="en-US" dirty="0" smtClean="0"/>
              <a:t> plug.</a:t>
            </a:r>
          </a:p>
          <a:p>
            <a:r>
              <a:rPr lang="en-US" dirty="0" smtClean="0"/>
              <a:t>New plugs form continuously through out the growth.</a:t>
            </a:r>
          </a:p>
          <a:p>
            <a:r>
              <a:rPr lang="en-US" dirty="0" smtClean="0"/>
              <a:t>Plugs grow and finally fill the tube.</a:t>
            </a:r>
          </a:p>
          <a:p>
            <a:r>
              <a:rPr lang="en-US" dirty="0" smtClean="0"/>
              <a:t>Pollen tube wall – cellulose &amp; pectin.</a:t>
            </a:r>
          </a:p>
          <a:p>
            <a:r>
              <a:rPr lang="en-US" dirty="0" smtClean="0"/>
              <a:t>Chemotropic substances leach out  of </a:t>
            </a:r>
            <a:r>
              <a:rPr lang="en-US" dirty="0" err="1" smtClean="0"/>
              <a:t>filiform</a:t>
            </a:r>
            <a:r>
              <a:rPr lang="en-US" dirty="0" smtClean="0"/>
              <a:t> apparatus of </a:t>
            </a:r>
            <a:r>
              <a:rPr lang="en-US" dirty="0" err="1" smtClean="0"/>
              <a:t>synergids</a:t>
            </a:r>
            <a:r>
              <a:rPr lang="en-US" dirty="0" smtClean="0"/>
              <a:t> and attract the pollen tube towards embryo sac.</a:t>
            </a:r>
          </a:p>
          <a:p>
            <a:r>
              <a:rPr lang="en-US" dirty="0" smtClean="0"/>
              <a:t>In many case, entry of pollen tube into </a:t>
            </a:r>
            <a:r>
              <a:rPr lang="en-US" dirty="0" err="1" smtClean="0"/>
              <a:t>micropyle</a:t>
            </a:r>
            <a:r>
              <a:rPr lang="en-US" dirty="0" smtClean="0"/>
              <a:t> is facilitated by </a:t>
            </a:r>
            <a:r>
              <a:rPr lang="en-US" dirty="0" err="1" smtClean="0"/>
              <a:t>obturator</a:t>
            </a:r>
            <a:r>
              <a:rPr lang="en-US" dirty="0" smtClean="0"/>
              <a:t> on placenta and the </a:t>
            </a:r>
            <a:r>
              <a:rPr lang="en-US" dirty="0" err="1" smtClean="0"/>
              <a:t>funiculus</a:t>
            </a:r>
            <a:r>
              <a:rPr lang="en-US" dirty="0" smtClean="0"/>
              <a:t>/ integuments of ovule.</a:t>
            </a:r>
          </a:p>
          <a:p>
            <a:r>
              <a:rPr lang="en-US" dirty="0" smtClean="0"/>
              <a:t>Once pollen tube is fully formed, the contents of pollen flows to it.</a:t>
            </a:r>
          </a:p>
          <a:p>
            <a:r>
              <a:rPr lang="en-US" dirty="0" smtClean="0"/>
              <a:t>Generative cell divides </a:t>
            </a:r>
            <a:r>
              <a:rPr lang="en-US" dirty="0" err="1" smtClean="0"/>
              <a:t>mitotically</a:t>
            </a:r>
            <a:r>
              <a:rPr lang="en-US" dirty="0" smtClean="0"/>
              <a:t>, forming 2 motile male gametes.</a:t>
            </a:r>
          </a:p>
          <a:p>
            <a:r>
              <a:rPr lang="en-US" dirty="0" smtClean="0"/>
              <a:t>Precocious germination :formation of male gamete before pollination. E.g., some cereals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3" descr="Fine structure of an elongating pollen tube in lily">
            <a:hlinkClick r:id="rId2"/>
          </p:cNvPr>
          <p:cNvPicPr/>
          <p:nvPr/>
        </p:nvPicPr>
        <p:blipFill>
          <a:blip r:embed="rId3"/>
          <a:srcRect/>
          <a:stretch>
            <a:fillRect/>
          </a:stretch>
        </p:blipFill>
        <p:spPr bwMode="auto">
          <a:xfrm>
            <a:off x="304800" y="381001"/>
            <a:ext cx="7696200" cy="6477000"/>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4" name="Picture 3" descr="Different stages of callose plug formation in a growing pollen tube">
            <a:hlinkClick r:id="rId2"/>
          </p:cNvPr>
          <p:cNvPicPr/>
          <p:nvPr/>
        </p:nvPicPr>
        <p:blipFill>
          <a:blip r:embed="rId3"/>
          <a:srcRect/>
          <a:stretch>
            <a:fillRect/>
          </a:stretch>
        </p:blipFill>
        <p:spPr bwMode="auto">
          <a:xfrm>
            <a:off x="228600" y="228600"/>
            <a:ext cx="7620000" cy="6343650"/>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5791200" cy="838200"/>
          </a:xfrm>
        </p:spPr>
        <p:txBody>
          <a:bodyPr>
            <a:normAutofit fontScale="90000"/>
          </a:bodyPr>
          <a:lstStyle/>
          <a:p>
            <a:r>
              <a:rPr lang="en-US" dirty="0" smtClean="0"/>
              <a:t>Entry of pollen tube in to ovule</a:t>
            </a:r>
            <a:endParaRPr lang="en-US" dirty="0"/>
          </a:p>
        </p:txBody>
      </p:sp>
      <p:sp>
        <p:nvSpPr>
          <p:cNvPr id="3" name="Content Placeholder 2"/>
          <p:cNvSpPr>
            <a:spLocks noGrp="1"/>
          </p:cNvSpPr>
          <p:nvPr>
            <p:ph sz="quarter" idx="1"/>
          </p:nvPr>
        </p:nvSpPr>
        <p:spPr>
          <a:xfrm>
            <a:off x="533400" y="1524000"/>
            <a:ext cx="6096000" cy="5334000"/>
          </a:xfrm>
        </p:spPr>
        <p:txBody>
          <a:bodyPr/>
          <a:lstStyle/>
          <a:p>
            <a:r>
              <a:rPr lang="en-US" dirty="0" err="1" smtClean="0"/>
              <a:t>Porogamy</a:t>
            </a:r>
            <a:r>
              <a:rPr lang="en-US" dirty="0" smtClean="0"/>
              <a:t> : entry through </a:t>
            </a:r>
            <a:r>
              <a:rPr lang="en-US" dirty="0" err="1" smtClean="0"/>
              <a:t>micropyle</a:t>
            </a:r>
            <a:r>
              <a:rPr lang="en-US" dirty="0" smtClean="0"/>
              <a:t>. Commonest method. It is believed that substance secreted by </a:t>
            </a:r>
            <a:r>
              <a:rPr lang="en-US" dirty="0" err="1" smtClean="0"/>
              <a:t>filiform</a:t>
            </a:r>
            <a:r>
              <a:rPr lang="en-US" dirty="0" smtClean="0"/>
              <a:t> apparatus responsible for </a:t>
            </a:r>
            <a:r>
              <a:rPr lang="en-US" dirty="0" err="1" smtClean="0"/>
              <a:t>porogamy</a:t>
            </a:r>
            <a:r>
              <a:rPr lang="en-US" dirty="0" smtClean="0"/>
              <a:t>. Also occur in embryo sac without </a:t>
            </a:r>
            <a:r>
              <a:rPr lang="en-US" dirty="0" err="1" smtClean="0"/>
              <a:t>synergids</a:t>
            </a:r>
            <a:r>
              <a:rPr lang="en-US" dirty="0" smtClean="0"/>
              <a:t>.</a:t>
            </a:r>
          </a:p>
          <a:p>
            <a:r>
              <a:rPr lang="en-US" dirty="0" err="1" smtClean="0"/>
              <a:t>Chalazogamy</a:t>
            </a:r>
            <a:r>
              <a:rPr lang="en-US" dirty="0" smtClean="0"/>
              <a:t> : entry through </a:t>
            </a:r>
            <a:r>
              <a:rPr lang="en-US" dirty="0" err="1" smtClean="0"/>
              <a:t>chalazal</a:t>
            </a:r>
            <a:r>
              <a:rPr lang="en-US" dirty="0" smtClean="0"/>
              <a:t> end. E.g., </a:t>
            </a:r>
            <a:r>
              <a:rPr lang="en-US" dirty="0" err="1" smtClean="0"/>
              <a:t>Casuarina</a:t>
            </a:r>
            <a:r>
              <a:rPr lang="en-US" dirty="0" smtClean="0"/>
              <a:t>, </a:t>
            </a:r>
            <a:r>
              <a:rPr lang="en-US" dirty="0" err="1" smtClean="0"/>
              <a:t>Betula</a:t>
            </a:r>
            <a:r>
              <a:rPr lang="en-US" dirty="0" smtClean="0"/>
              <a:t>, </a:t>
            </a:r>
            <a:r>
              <a:rPr lang="en-US" dirty="0" err="1" smtClean="0"/>
              <a:t>Ostrya</a:t>
            </a:r>
            <a:r>
              <a:rPr lang="en-US" dirty="0" smtClean="0"/>
              <a:t>, etc.</a:t>
            </a:r>
          </a:p>
          <a:p>
            <a:r>
              <a:rPr lang="en-US" dirty="0" err="1" smtClean="0"/>
              <a:t>Mesogamy</a:t>
            </a:r>
            <a:r>
              <a:rPr lang="en-US" dirty="0" smtClean="0"/>
              <a:t> : through integument. Usually enters the ovule along the side of integument close to placenta. E.g., </a:t>
            </a:r>
            <a:r>
              <a:rPr lang="en-US" dirty="0" err="1" smtClean="0"/>
              <a:t>Cucurbita</a:t>
            </a:r>
            <a:r>
              <a:rPr lang="en-US" dirty="0" smtClean="0"/>
              <a:t>, </a:t>
            </a:r>
            <a:r>
              <a:rPr lang="en-US" dirty="0" err="1" smtClean="0"/>
              <a:t>Populus</a:t>
            </a:r>
            <a:r>
              <a:rPr lang="en-US" dirty="0" smtClean="0"/>
              <a:t>.</a:t>
            </a:r>
          </a:p>
          <a:p>
            <a:endParaRPr lang="en-US" dirty="0" smtClean="0"/>
          </a:p>
          <a:p>
            <a:endParaRPr lang="en-US" dirty="0"/>
          </a:p>
        </p:txBody>
      </p:sp>
      <p:grpSp>
        <p:nvGrpSpPr>
          <p:cNvPr id="7" name="Group 6"/>
          <p:cNvGrpSpPr/>
          <p:nvPr/>
        </p:nvGrpSpPr>
        <p:grpSpPr>
          <a:xfrm>
            <a:off x="6934200" y="228600"/>
            <a:ext cx="1752600" cy="6477001"/>
            <a:chOff x="6858000" y="-1"/>
            <a:chExt cx="1752600" cy="6477001"/>
          </a:xfrm>
        </p:grpSpPr>
        <p:pic>
          <p:nvPicPr>
            <p:cNvPr id="4" name="Picture 6" descr="Image result for pollen tube entry in to ovule"/>
            <p:cNvPicPr>
              <a:picLocks noChangeAspect="1" noChangeArrowheads="1"/>
            </p:cNvPicPr>
            <p:nvPr/>
          </p:nvPicPr>
          <p:blipFill>
            <a:blip r:embed="rId2"/>
            <a:srcRect r="73848" b="10828"/>
            <a:stretch>
              <a:fillRect/>
            </a:stretch>
          </p:blipFill>
          <p:spPr bwMode="auto">
            <a:xfrm>
              <a:off x="6858000" y="-1"/>
              <a:ext cx="1752600" cy="21336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6" descr="Image result for pollen tube entry in to ovule"/>
            <p:cNvPicPr>
              <a:picLocks noChangeAspect="1" noChangeArrowheads="1"/>
            </p:cNvPicPr>
            <p:nvPr/>
          </p:nvPicPr>
          <p:blipFill>
            <a:blip r:embed="rId2"/>
            <a:srcRect l="66567" r="1337" b="10828"/>
            <a:stretch>
              <a:fillRect/>
            </a:stretch>
          </p:blipFill>
          <p:spPr bwMode="auto">
            <a:xfrm>
              <a:off x="6858000" y="4343400"/>
              <a:ext cx="1752600" cy="213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6" descr="Image result for pollen tube entry in to ovule"/>
            <p:cNvPicPr>
              <a:picLocks noChangeAspect="1" noChangeArrowheads="1"/>
            </p:cNvPicPr>
            <p:nvPr/>
          </p:nvPicPr>
          <p:blipFill>
            <a:blip r:embed="rId2"/>
            <a:srcRect l="28529" r="35810" b="10828"/>
            <a:stretch>
              <a:fillRect/>
            </a:stretch>
          </p:blipFill>
          <p:spPr bwMode="auto">
            <a:xfrm>
              <a:off x="6858000" y="2133600"/>
              <a:ext cx="1752600" cy="220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Entry of pollen tube into embryo sac</a:t>
            </a:r>
            <a:endParaRPr lang="en-US" dirty="0"/>
          </a:p>
        </p:txBody>
      </p:sp>
      <p:sp>
        <p:nvSpPr>
          <p:cNvPr id="3" name="Content Placeholder 2"/>
          <p:cNvSpPr>
            <a:spLocks noGrp="1"/>
          </p:cNvSpPr>
          <p:nvPr>
            <p:ph idx="1"/>
          </p:nvPr>
        </p:nvSpPr>
        <p:spPr>
          <a:xfrm>
            <a:off x="457200" y="1600201"/>
            <a:ext cx="7772400" cy="1523999"/>
          </a:xfrm>
        </p:spPr>
        <p:style>
          <a:lnRef idx="2">
            <a:schemeClr val="dk1"/>
          </a:lnRef>
          <a:fillRef idx="1">
            <a:schemeClr val="lt1"/>
          </a:fillRef>
          <a:effectRef idx="0">
            <a:schemeClr val="dk1"/>
          </a:effectRef>
          <a:fontRef idx="minor">
            <a:schemeClr val="dk1"/>
          </a:fontRef>
        </p:style>
        <p:txBody>
          <a:bodyPr>
            <a:normAutofit/>
          </a:bodyPr>
          <a:lstStyle/>
          <a:p>
            <a:pPr>
              <a:buNone/>
            </a:pPr>
            <a:r>
              <a:rPr lang="en-US" dirty="0" smtClean="0"/>
              <a:t>	Pollination </a:t>
            </a:r>
            <a:r>
              <a:rPr lang="en-US" b="1" dirty="0" smtClean="0">
                <a:ln w="24500" cmpd="dbl">
                  <a:solidFill>
                    <a:sysClr val="windowText" lastClr="000000"/>
                  </a:solidFill>
                  <a:prstDash val="solid"/>
                  <a:miter lim="800000"/>
                </a:ln>
                <a:solidFill>
                  <a:srgbClr val="FF0000"/>
                </a:solidFill>
                <a:effectLst>
                  <a:outerShdw blurRad="38100" dist="38100" dir="7020000" algn="tl">
                    <a:srgbClr val="000000">
                      <a:alpha val="35000"/>
                    </a:srgbClr>
                  </a:outerShdw>
                </a:effectLst>
                <a:latin typeface="Lucida Sans Unicode"/>
                <a:cs typeface="Lucida Sans Unicode"/>
              </a:rPr>
              <a:t>―›</a:t>
            </a:r>
            <a:r>
              <a:rPr lang="en-US" dirty="0" smtClean="0"/>
              <a:t>pollen tube entry to ovule </a:t>
            </a:r>
            <a:r>
              <a:rPr lang="en-US" b="1" dirty="0" smtClean="0">
                <a:ln w="24500" cmpd="dbl">
                  <a:solidFill>
                    <a:sysClr val="windowText" lastClr="000000"/>
                  </a:solidFill>
                  <a:prstDash val="solid"/>
                  <a:miter lim="800000"/>
                </a:ln>
                <a:solidFill>
                  <a:srgbClr val="FF0000"/>
                </a:solidFill>
                <a:effectLst>
                  <a:outerShdw blurRad="38100" dist="38100" dir="7020000" algn="tl">
                    <a:srgbClr val="000000">
                      <a:alpha val="35000"/>
                    </a:srgbClr>
                  </a:outerShdw>
                </a:effectLst>
                <a:latin typeface="Lucida Sans Unicode"/>
                <a:cs typeface="Lucida Sans Unicode"/>
              </a:rPr>
              <a:t>―› </a:t>
            </a:r>
            <a:r>
              <a:rPr lang="en-US" dirty="0" smtClean="0"/>
              <a:t>pollen tube growth through </a:t>
            </a:r>
            <a:r>
              <a:rPr lang="en-US" dirty="0" err="1" smtClean="0"/>
              <a:t>nucellar</a:t>
            </a:r>
            <a:r>
              <a:rPr lang="en-US" dirty="0" smtClean="0"/>
              <a:t> tissue </a:t>
            </a:r>
            <a:r>
              <a:rPr lang="en-US" b="1" dirty="0" smtClean="0">
                <a:ln w="24500" cmpd="dbl">
                  <a:solidFill>
                    <a:sysClr val="windowText" lastClr="000000"/>
                  </a:solidFill>
                  <a:prstDash val="solid"/>
                  <a:miter lim="800000"/>
                </a:ln>
                <a:solidFill>
                  <a:srgbClr val="FF0000"/>
                </a:solidFill>
                <a:effectLst>
                  <a:outerShdw blurRad="38100" dist="38100" dir="7020000" algn="tl">
                    <a:srgbClr val="000000">
                      <a:alpha val="35000"/>
                    </a:srgbClr>
                  </a:outerShdw>
                </a:effectLst>
                <a:latin typeface="Lucida Sans Unicode"/>
                <a:cs typeface="Lucida Sans Unicode"/>
              </a:rPr>
              <a:t>―›</a:t>
            </a:r>
            <a:r>
              <a:rPr lang="en-US" b="1" dirty="0" smtClean="0">
                <a:ln w="24500" cmpd="dbl">
                  <a:solidFill>
                    <a:sysClr val="windowText" lastClr="000000"/>
                  </a:solidFill>
                  <a:prstDash val="solid"/>
                  <a:miter lim="800000"/>
                </a:ln>
                <a:solidFill>
                  <a:srgbClr val="FF0000"/>
                </a:solidFill>
                <a:effectLst>
                  <a:outerShdw blurRad="38100" dist="38100" dir="7020000" algn="tl">
                    <a:srgbClr val="000000">
                      <a:alpha val="35000"/>
                    </a:srgbClr>
                  </a:outerShdw>
                </a:effectLst>
              </a:rPr>
              <a:t> </a:t>
            </a:r>
            <a:r>
              <a:rPr lang="en-US" dirty="0" smtClean="0"/>
              <a:t>penetrate embryo sac through </a:t>
            </a:r>
            <a:r>
              <a:rPr lang="en-US" dirty="0" err="1" smtClean="0"/>
              <a:t>micropylar</a:t>
            </a:r>
            <a:r>
              <a:rPr lang="en-US" dirty="0" smtClean="0"/>
              <a:t> end.</a:t>
            </a:r>
          </a:p>
          <a:p>
            <a:endParaRPr lang="en-US" dirty="0"/>
          </a:p>
        </p:txBody>
      </p:sp>
      <p:sp>
        <p:nvSpPr>
          <p:cNvPr id="4" name="TextBox 3"/>
          <p:cNvSpPr txBox="1"/>
          <p:nvPr/>
        </p:nvSpPr>
        <p:spPr>
          <a:xfrm>
            <a:off x="228600" y="3429000"/>
            <a:ext cx="8534400" cy="3046988"/>
          </a:xfrm>
          <a:prstGeom prst="rect">
            <a:avLst/>
          </a:prstGeom>
          <a:noFill/>
        </p:spPr>
        <p:txBody>
          <a:bodyPr wrap="square" rtlCol="0">
            <a:spAutoFit/>
          </a:bodyPr>
          <a:lstStyle/>
          <a:p>
            <a:r>
              <a:rPr lang="en-US" sz="3200" dirty="0" smtClean="0"/>
              <a:t>Entry of pollen tube into </a:t>
            </a:r>
            <a:r>
              <a:rPr lang="en-US" sz="3200" dirty="0" err="1" smtClean="0"/>
              <a:t>embryosac</a:t>
            </a:r>
            <a:endParaRPr lang="en-US" sz="3200" dirty="0" smtClean="0"/>
          </a:p>
          <a:p>
            <a:pPr marL="342900" indent="-342900">
              <a:buFont typeface="+mj-lt"/>
              <a:buAutoNum type="arabicPeriod"/>
            </a:pPr>
            <a:r>
              <a:rPr lang="en-US" sz="3200" dirty="0" smtClean="0"/>
              <a:t>Between wall of embryo sac  and one of the </a:t>
            </a:r>
            <a:r>
              <a:rPr lang="en-US" sz="3200" dirty="0" err="1" smtClean="0"/>
              <a:t>synergids</a:t>
            </a:r>
            <a:endParaRPr lang="en-US" sz="3200" dirty="0" smtClean="0"/>
          </a:p>
          <a:p>
            <a:pPr marL="342900" indent="-342900">
              <a:buFont typeface="+mj-lt"/>
              <a:buAutoNum type="arabicPeriod"/>
            </a:pPr>
            <a:r>
              <a:rPr lang="en-US" sz="3200" dirty="0" smtClean="0"/>
              <a:t>Between egg and one of the </a:t>
            </a:r>
            <a:r>
              <a:rPr lang="en-US" sz="3200" dirty="0" err="1" smtClean="0"/>
              <a:t>synergids</a:t>
            </a:r>
            <a:endParaRPr lang="en-US" sz="3200" dirty="0" smtClean="0"/>
          </a:p>
          <a:p>
            <a:pPr marL="342900" indent="-342900">
              <a:buFont typeface="+mj-lt"/>
              <a:buAutoNum type="arabicPeriod"/>
            </a:pPr>
            <a:r>
              <a:rPr lang="en-US" sz="3200" dirty="0" smtClean="0"/>
              <a:t>Between the two </a:t>
            </a:r>
            <a:r>
              <a:rPr lang="en-US" sz="3200" dirty="0" err="1" smtClean="0"/>
              <a:t>synergids</a:t>
            </a:r>
            <a:endParaRPr lang="en-US" sz="3200" dirty="0" smtClean="0"/>
          </a:p>
          <a:p>
            <a:pPr marL="342900" indent="-342900">
              <a:buFont typeface="+mj-lt"/>
              <a:buAutoNum type="arabicPeriod"/>
            </a:pPr>
            <a:r>
              <a:rPr lang="en-US" sz="3200" dirty="0" smtClean="0"/>
              <a:t>Directly into any one of the </a:t>
            </a:r>
            <a:r>
              <a:rPr lang="en-US" sz="3200" dirty="0" err="1" smtClean="0"/>
              <a:t>synergids</a:t>
            </a:r>
            <a:endParaRPr lang="en-US" sz="3200"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6019800"/>
          </a:xfrm>
        </p:spPr>
        <p:txBody>
          <a:bodyPr>
            <a:normAutofit/>
          </a:bodyPr>
          <a:lstStyle/>
          <a:p>
            <a:r>
              <a:rPr lang="en-US" dirty="0" smtClean="0"/>
              <a:t>Usually only one single pollen tube enters the embryo sac.</a:t>
            </a:r>
          </a:p>
          <a:p>
            <a:r>
              <a:rPr lang="en-US" dirty="0" smtClean="0"/>
              <a:t>In some instance 3-5 pollen tubes may enters the same embryo sac.</a:t>
            </a:r>
          </a:p>
          <a:p>
            <a:r>
              <a:rPr lang="en-US" dirty="0" smtClean="0"/>
              <a:t>After entrance tip of the pollen ruptures, discharging whole contents to embryo sac.</a:t>
            </a:r>
          </a:p>
          <a:p>
            <a:r>
              <a:rPr lang="en-US" dirty="0" smtClean="0"/>
              <a:t>Contents : cytoplasm, vegetative nucleus/ its remains and the two sperms.</a:t>
            </a:r>
          </a:p>
          <a:p>
            <a:r>
              <a:rPr lang="en-US" dirty="0" smtClean="0"/>
              <a:t>1 male gamete + egg </a:t>
            </a:r>
            <a:r>
              <a:rPr lang="en-US" dirty="0" smtClean="0">
                <a:sym typeface="Wingdings" pitchFamily="2" charset="2"/>
              </a:rPr>
              <a:t> diploid embryo zygote } true fertilization/ </a:t>
            </a:r>
            <a:r>
              <a:rPr lang="en-US" dirty="0" err="1" smtClean="0">
                <a:sym typeface="Wingdings" pitchFamily="2" charset="2"/>
              </a:rPr>
              <a:t>syngamy</a:t>
            </a:r>
            <a:r>
              <a:rPr lang="en-US" dirty="0" smtClean="0">
                <a:sym typeface="Wingdings" pitchFamily="2" charset="2"/>
              </a:rPr>
              <a:t>.</a:t>
            </a:r>
          </a:p>
          <a:p>
            <a:r>
              <a:rPr lang="en-US" dirty="0" smtClean="0">
                <a:sym typeface="Wingdings" pitchFamily="2" charset="2"/>
              </a:rPr>
              <a:t>2</a:t>
            </a:r>
            <a:r>
              <a:rPr lang="en-US" baseline="30000" dirty="0" smtClean="0">
                <a:sym typeface="Wingdings" pitchFamily="2" charset="2"/>
              </a:rPr>
              <a:t>nd</a:t>
            </a:r>
            <a:r>
              <a:rPr lang="en-US" dirty="0" smtClean="0">
                <a:sym typeface="Wingdings" pitchFamily="2" charset="2"/>
              </a:rPr>
              <a:t> male gamete + secondary nucleus (2n)  endosperm zygote/ primary endosperm (3n) } triple fusion</a:t>
            </a:r>
          </a:p>
          <a:p>
            <a:r>
              <a:rPr lang="en-US" dirty="0" smtClean="0">
                <a:sym typeface="Wingdings" pitchFamily="2" charset="2"/>
              </a:rPr>
              <a:t>Together called double fertilization</a:t>
            </a:r>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endParaRPr lang="en-US"/>
          </a:p>
        </p:txBody>
      </p:sp>
      <p:pic>
        <p:nvPicPr>
          <p:cNvPr id="4" name="Picture 2" descr="Image result for pollen tube"/>
          <p:cNvPicPr>
            <a:picLocks noChangeAspect="1" noChangeArrowheads="1"/>
          </p:cNvPicPr>
          <p:nvPr/>
        </p:nvPicPr>
        <p:blipFill>
          <a:blip r:embed="rId2"/>
          <a:srcRect/>
          <a:stretch>
            <a:fillRect/>
          </a:stretch>
        </p:blipFill>
        <p:spPr bwMode="auto">
          <a:xfrm>
            <a:off x="914400" y="609600"/>
            <a:ext cx="6715125" cy="6038851"/>
          </a:xfrm>
          <a:prstGeom prst="rect">
            <a:avLst/>
          </a:prstGeom>
          <a:noFill/>
        </p:spPr>
      </p:pic>
      <p:sp>
        <p:nvSpPr>
          <p:cNvPr id="5" name="Title 4"/>
          <p:cNvSpPr>
            <a:spLocks noGrp="1"/>
          </p:cNvSpPr>
          <p:nvPr>
            <p:ph type="title"/>
          </p:nvPr>
        </p:nvSpPr>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334000" cy="1143000"/>
          </a:xfrm>
        </p:spPr>
        <p:txBody>
          <a:bodyPr/>
          <a:lstStyle/>
          <a:p>
            <a:r>
              <a:rPr lang="en-US" dirty="0" smtClean="0"/>
              <a:t>Contrivances for self pollination</a:t>
            </a:r>
            <a:endParaRPr lang="en-US" dirty="0"/>
          </a:p>
        </p:txBody>
      </p:sp>
      <p:sp>
        <p:nvSpPr>
          <p:cNvPr id="3" name="Content Placeholder 2"/>
          <p:cNvSpPr>
            <a:spLocks noGrp="1"/>
          </p:cNvSpPr>
          <p:nvPr>
            <p:ph sz="quarter" idx="1"/>
          </p:nvPr>
        </p:nvSpPr>
        <p:spPr/>
        <p:txBody>
          <a:bodyPr/>
          <a:lstStyle/>
          <a:p>
            <a:pPr>
              <a:buNone/>
            </a:pPr>
            <a:r>
              <a:rPr lang="en-US" b="1" dirty="0" err="1" smtClean="0">
                <a:solidFill>
                  <a:srgbClr val="7030A0"/>
                </a:solidFill>
              </a:rPr>
              <a:t>Homogamy</a:t>
            </a:r>
            <a:r>
              <a:rPr lang="en-US" dirty="0" smtClean="0"/>
              <a:t> </a:t>
            </a:r>
          </a:p>
          <a:p>
            <a:r>
              <a:rPr lang="en-US" dirty="0" smtClean="0"/>
              <a:t>Simultaneous maturation of anthers and stigmas of same flower, or those of different flowers of same plant.</a:t>
            </a:r>
          </a:p>
          <a:p>
            <a:r>
              <a:rPr lang="en-US" dirty="0" smtClean="0"/>
              <a:t>E.g., Mirabilis, </a:t>
            </a:r>
            <a:r>
              <a:rPr lang="en-US" dirty="0" err="1" smtClean="0"/>
              <a:t>Catharanthus</a:t>
            </a:r>
            <a:r>
              <a:rPr lang="en-US" dirty="0" smtClean="0"/>
              <a:t>, </a:t>
            </a:r>
            <a:r>
              <a:rPr lang="en-US" dirty="0" err="1" smtClean="0"/>
              <a:t>Argenemone</a:t>
            </a:r>
            <a:endParaRPr lang="en-US" dirty="0" smtClean="0"/>
          </a:p>
          <a:p>
            <a:pPr>
              <a:buNone/>
            </a:pPr>
            <a:r>
              <a:rPr lang="en-US" b="1" dirty="0" err="1" smtClean="0">
                <a:solidFill>
                  <a:srgbClr val="7030A0"/>
                </a:solidFill>
              </a:rPr>
              <a:t>Cleistogamy</a:t>
            </a:r>
            <a:r>
              <a:rPr lang="en-US" dirty="0" smtClean="0"/>
              <a:t> </a:t>
            </a:r>
          </a:p>
          <a:p>
            <a:r>
              <a:rPr lang="en-US" dirty="0" smtClean="0"/>
              <a:t>Closed nature of flower prevent cross pollination.</a:t>
            </a:r>
          </a:p>
          <a:p>
            <a:r>
              <a:rPr lang="en-US" dirty="0" smtClean="0"/>
              <a:t>E.g., </a:t>
            </a:r>
            <a:r>
              <a:rPr lang="en-US" dirty="0" err="1" smtClean="0"/>
              <a:t>Commelina</a:t>
            </a:r>
            <a:r>
              <a:rPr lang="en-US" dirty="0" smtClean="0"/>
              <a:t>, Oxalis, </a:t>
            </a:r>
            <a:r>
              <a:rPr lang="en-US" dirty="0" err="1" smtClean="0"/>
              <a:t>Lycopus</a:t>
            </a:r>
            <a:r>
              <a:rPr lang="en-US" dirty="0" smtClean="0"/>
              <a:t>, </a:t>
            </a:r>
            <a:r>
              <a:rPr lang="en-US" dirty="0" err="1" smtClean="0"/>
              <a:t>Drosera</a:t>
            </a:r>
            <a:endParaRPr lang="en-US" dirty="0"/>
          </a:p>
        </p:txBody>
      </p:sp>
      <p:pic>
        <p:nvPicPr>
          <p:cNvPr id="4" name="Picture 4" descr="AUTOGAMY&#10;ï¢ It is a type of self pollination in which an intersexual&#10;or perfect flower is pollinated by its own pollen.&#10;ï¢ A..."/>
          <p:cNvPicPr>
            <a:picLocks noChangeAspect="1" noChangeArrowheads="1"/>
          </p:cNvPicPr>
          <p:nvPr/>
        </p:nvPicPr>
        <p:blipFill>
          <a:blip r:embed="rId2"/>
          <a:srcRect l="25078" t="63465" r="29781" b="4802"/>
          <a:stretch>
            <a:fillRect/>
          </a:stretch>
        </p:blipFill>
        <p:spPr bwMode="auto">
          <a:xfrm>
            <a:off x="2514600" y="5029200"/>
            <a:ext cx="3962400" cy="1828800"/>
          </a:xfrm>
          <a:prstGeom prst="rect">
            <a:avLst/>
          </a:prstGeom>
          <a:noFill/>
        </p:spPr>
      </p:pic>
      <p:pic>
        <p:nvPicPr>
          <p:cNvPr id="5" name="Picture 2" descr="ADVANTAGES &amp; DISADVANTAGES&#10;Advantages of self Pollination:&#10;1. It maintains the parental characters&#10;or purity of the race i..."/>
          <p:cNvPicPr>
            <a:picLocks noChangeAspect="1" noChangeArrowheads="1"/>
          </p:cNvPicPr>
          <p:nvPr/>
        </p:nvPicPr>
        <p:blipFill>
          <a:blip r:embed="rId3"/>
          <a:srcRect l="52665" t="16701" r="5956" b="16493"/>
          <a:stretch>
            <a:fillRect/>
          </a:stretch>
        </p:blipFill>
        <p:spPr bwMode="auto">
          <a:xfrm>
            <a:off x="5181600" y="228600"/>
            <a:ext cx="1981200" cy="1752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Double fertilization</a:t>
            </a:r>
            <a:endParaRPr lang="en-US" dirty="0"/>
          </a:p>
        </p:txBody>
      </p:sp>
      <p:sp>
        <p:nvSpPr>
          <p:cNvPr id="3" name="Content Placeholder 2"/>
          <p:cNvSpPr>
            <a:spLocks noGrp="1"/>
          </p:cNvSpPr>
          <p:nvPr>
            <p:ph idx="1"/>
          </p:nvPr>
        </p:nvSpPr>
        <p:spPr/>
        <p:txBody>
          <a:bodyPr/>
          <a:lstStyle/>
          <a:p>
            <a:r>
              <a:rPr lang="en-US" dirty="0" smtClean="0"/>
              <a:t>In angiosperms there are 2 sexual fusions, one for the formation of embryo, and the other for the formation of endosperm.</a:t>
            </a:r>
          </a:p>
          <a:p>
            <a:r>
              <a:rPr lang="en-US" dirty="0" smtClean="0"/>
              <a:t>First observed by </a:t>
            </a:r>
            <a:r>
              <a:rPr lang="en-US" dirty="0" err="1" smtClean="0"/>
              <a:t>Nowaschin</a:t>
            </a:r>
            <a:r>
              <a:rPr lang="en-US" dirty="0" smtClean="0"/>
              <a:t> in </a:t>
            </a:r>
            <a:r>
              <a:rPr lang="en-US" dirty="0" err="1" smtClean="0"/>
              <a:t>Lilium</a:t>
            </a:r>
            <a:r>
              <a:rPr lang="en-US" dirty="0" smtClean="0"/>
              <a:t> and </a:t>
            </a:r>
            <a:r>
              <a:rPr lang="en-US" dirty="0" err="1" smtClean="0"/>
              <a:t>Fritillaria</a:t>
            </a:r>
            <a:r>
              <a:rPr lang="en-US" dirty="0" smtClean="0"/>
              <a:t>.</a:t>
            </a:r>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 bodies</a:t>
            </a:r>
            <a:endParaRPr lang="en-US" dirty="0"/>
          </a:p>
        </p:txBody>
      </p:sp>
      <p:sp>
        <p:nvSpPr>
          <p:cNvPr id="3" name="Content Placeholder 2"/>
          <p:cNvSpPr>
            <a:spLocks noGrp="1"/>
          </p:cNvSpPr>
          <p:nvPr>
            <p:ph idx="1"/>
          </p:nvPr>
        </p:nvSpPr>
        <p:spPr/>
        <p:txBody>
          <a:bodyPr>
            <a:normAutofit fontScale="92500"/>
          </a:bodyPr>
          <a:lstStyle/>
          <a:p>
            <a:r>
              <a:rPr lang="en-US" dirty="0" smtClean="0"/>
              <a:t>After the discharge of pollen tube contents into embryo sac; 2 darkly stained bodies have been observed in the </a:t>
            </a:r>
            <a:r>
              <a:rPr lang="en-US" dirty="0" err="1" smtClean="0"/>
              <a:t>synergids</a:t>
            </a:r>
            <a:r>
              <a:rPr lang="en-US" dirty="0" smtClean="0"/>
              <a:t>, or in vicinity of egg apparatus.</a:t>
            </a:r>
          </a:p>
          <a:p>
            <a:r>
              <a:rPr lang="en-US" dirty="0" smtClean="0"/>
              <a:t>Termed by </a:t>
            </a:r>
            <a:r>
              <a:rPr lang="en-US" dirty="0" err="1" smtClean="0"/>
              <a:t>Nowaschin</a:t>
            </a:r>
            <a:r>
              <a:rPr lang="en-US" dirty="0" smtClean="0"/>
              <a:t>. </a:t>
            </a:r>
          </a:p>
          <a:p>
            <a:r>
              <a:rPr lang="en-US" dirty="0" smtClean="0"/>
              <a:t>They have been interpreted as decomposition products of vegetative nucleus, </a:t>
            </a:r>
            <a:r>
              <a:rPr lang="en-US" dirty="0" err="1" smtClean="0"/>
              <a:t>supernumery</a:t>
            </a:r>
            <a:r>
              <a:rPr lang="en-US" dirty="0" smtClean="0"/>
              <a:t> male gametes, or discharged </a:t>
            </a:r>
            <a:r>
              <a:rPr lang="en-US" dirty="0" err="1" smtClean="0"/>
              <a:t>cytoplasmic</a:t>
            </a:r>
            <a:r>
              <a:rPr lang="en-US" dirty="0" smtClean="0"/>
              <a:t> sheaths of male gametes. </a:t>
            </a:r>
          </a:p>
          <a:p>
            <a:r>
              <a:rPr lang="en-US" dirty="0" err="1" smtClean="0"/>
              <a:t>Ultrastructure</a:t>
            </a:r>
            <a:r>
              <a:rPr lang="en-US" dirty="0" smtClean="0"/>
              <a:t> : contain DNA, and are therefore nuclei.</a:t>
            </a:r>
          </a:p>
          <a:p>
            <a:r>
              <a:rPr lang="en-US" dirty="0" smtClean="0"/>
              <a:t>One of </a:t>
            </a:r>
            <a:r>
              <a:rPr lang="en-US" dirty="0" err="1" smtClean="0"/>
              <a:t>xbodies</a:t>
            </a:r>
            <a:r>
              <a:rPr lang="en-US" dirty="0" smtClean="0"/>
              <a:t> represent degenerated vegetative nucleus and the other remains of </a:t>
            </a:r>
            <a:r>
              <a:rPr lang="en-US" dirty="0" err="1" smtClean="0"/>
              <a:t>synergid</a:t>
            </a:r>
            <a:r>
              <a:rPr lang="en-US" dirty="0" smtClean="0"/>
              <a:t> nucleus.</a:t>
            </a:r>
            <a:endParaRPr 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Polyspermy</a:t>
            </a:r>
            <a:r>
              <a:rPr lang="en-US" dirty="0" smtClean="0"/>
              <a:t> </a:t>
            </a:r>
            <a:endParaRPr lang="en-US" dirty="0"/>
          </a:p>
        </p:txBody>
      </p:sp>
      <p:sp>
        <p:nvSpPr>
          <p:cNvPr id="3" name="Content Placeholder 2"/>
          <p:cNvSpPr>
            <a:spLocks noGrp="1"/>
          </p:cNvSpPr>
          <p:nvPr>
            <p:ph idx="1"/>
          </p:nvPr>
        </p:nvSpPr>
        <p:spPr/>
        <p:txBody>
          <a:bodyPr>
            <a:normAutofit/>
          </a:bodyPr>
          <a:lstStyle/>
          <a:p>
            <a:r>
              <a:rPr lang="en-US" dirty="0" smtClean="0"/>
              <a:t>In many cases, more than 2 sperms are released into an embryo sac.</a:t>
            </a:r>
          </a:p>
          <a:p>
            <a:r>
              <a:rPr lang="en-US" dirty="0" smtClean="0"/>
              <a:t>It may result either due to the presence of more than two sperms in a pollen tube or due to the entry of more than one pollen tube into embryo sac.</a:t>
            </a:r>
          </a:p>
          <a:p>
            <a:r>
              <a:rPr lang="en-US" dirty="0" err="1" smtClean="0"/>
              <a:t>Polyspermy</a:t>
            </a:r>
            <a:r>
              <a:rPr lang="en-US" dirty="0" smtClean="0"/>
              <a:t> brings about the fusion of sperms with cells other than egg, such as </a:t>
            </a:r>
            <a:r>
              <a:rPr lang="en-US" dirty="0" err="1" smtClean="0"/>
              <a:t>synergids</a:t>
            </a:r>
            <a:r>
              <a:rPr lang="en-US" dirty="0" smtClean="0"/>
              <a:t>, </a:t>
            </a:r>
            <a:r>
              <a:rPr lang="en-US" dirty="0" err="1" smtClean="0"/>
              <a:t>antipodals</a:t>
            </a:r>
            <a:r>
              <a:rPr lang="en-US" dirty="0" smtClean="0"/>
              <a:t>, etc.</a:t>
            </a:r>
          </a:p>
          <a:p>
            <a:r>
              <a:rPr lang="en-US" dirty="0" smtClean="0"/>
              <a:t>Results in the formation of more than 1 embryo.</a:t>
            </a:r>
          </a:p>
          <a:p>
            <a:r>
              <a:rPr lang="en-US" dirty="0" err="1" smtClean="0"/>
              <a:t>Heterofertilization</a:t>
            </a:r>
            <a:r>
              <a:rPr lang="en-US" dirty="0" smtClean="0"/>
              <a:t> : sperms fusing with the egg and polar nuclei belong to different pollen tubes.</a:t>
            </a:r>
            <a:endParaRPr lang="en-US" dirty="0"/>
          </a:p>
        </p:txBody>
      </p:sp>
      <p:pic>
        <p:nvPicPr>
          <p:cNvPr id="4" name="Picture 3" descr="https://upload.wikimedia.org/wikipedia/commons/thumb/e/ed/Physiological_Polyspermy.png/220px-Physiological_Polyspermy.png">
            <a:hlinkClick r:id="rId2"/>
          </p:cNvPr>
          <p:cNvPicPr/>
          <p:nvPr/>
        </p:nvPicPr>
        <p:blipFill>
          <a:blip r:embed="rId3"/>
          <a:srcRect/>
          <a:stretch>
            <a:fillRect/>
          </a:stretch>
        </p:blipFill>
        <p:spPr bwMode="auto">
          <a:xfrm>
            <a:off x="4495800" y="304800"/>
            <a:ext cx="2895600" cy="1238250"/>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Sexual incompatibility</a:t>
            </a:r>
            <a:endParaRPr lang="en-US" dirty="0"/>
          </a:p>
        </p:txBody>
      </p:sp>
      <p:sp>
        <p:nvSpPr>
          <p:cNvPr id="3" name="Content Placeholder 2"/>
          <p:cNvSpPr>
            <a:spLocks noGrp="1"/>
          </p:cNvSpPr>
          <p:nvPr>
            <p:ph idx="1"/>
          </p:nvPr>
        </p:nvSpPr>
        <p:spPr/>
        <p:txBody>
          <a:bodyPr/>
          <a:lstStyle/>
          <a:p>
            <a:r>
              <a:rPr lang="en-US" dirty="0" smtClean="0"/>
              <a:t>Mismatching between male and female flowers, gametes, or plants and the failure in producing seed after pollination.</a:t>
            </a:r>
          </a:p>
          <a:p>
            <a:r>
              <a:rPr lang="en-US" dirty="0" smtClean="0"/>
              <a:t>Carpel bearing functional gametes, pollinated with viable and fertile pollen produce no seeds.</a:t>
            </a:r>
          </a:p>
          <a:p>
            <a:pPr marL="971550" lvl="1" indent="-514350">
              <a:buFont typeface="+mj-lt"/>
              <a:buAutoNum type="arabicPeriod"/>
            </a:pPr>
            <a:r>
              <a:rPr lang="en-US" dirty="0" err="1" smtClean="0"/>
              <a:t>Interspecific</a:t>
            </a:r>
            <a:r>
              <a:rPr lang="en-US" dirty="0" smtClean="0"/>
              <a:t> incompatibility</a:t>
            </a:r>
          </a:p>
          <a:p>
            <a:pPr marL="971550" lvl="1" indent="-514350">
              <a:buFont typeface="+mj-lt"/>
              <a:buAutoNum type="arabicPeriod"/>
            </a:pPr>
            <a:r>
              <a:rPr lang="en-US" dirty="0" err="1" smtClean="0"/>
              <a:t>Intraspecific</a:t>
            </a:r>
            <a:r>
              <a:rPr lang="en-US" dirty="0" smtClean="0"/>
              <a:t> incompatibility</a:t>
            </a:r>
            <a:endParaRPr 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Intraspecific</a:t>
            </a:r>
            <a:r>
              <a:rPr lang="en-US" dirty="0" smtClean="0"/>
              <a:t>/ self incompatibility</a:t>
            </a:r>
            <a:endParaRPr lang="en-US" dirty="0"/>
          </a:p>
        </p:txBody>
      </p:sp>
      <p:sp>
        <p:nvSpPr>
          <p:cNvPr id="3" name="Content Placeholder 2"/>
          <p:cNvSpPr>
            <a:spLocks noGrp="1"/>
          </p:cNvSpPr>
          <p:nvPr>
            <p:ph idx="1"/>
          </p:nvPr>
        </p:nvSpPr>
        <p:spPr/>
        <p:txBody>
          <a:bodyPr>
            <a:normAutofit/>
          </a:bodyPr>
          <a:lstStyle/>
          <a:p>
            <a:r>
              <a:rPr lang="en-US" dirty="0" smtClean="0"/>
              <a:t>This is the sexual incompatibility between the members of the same species.</a:t>
            </a:r>
          </a:p>
          <a:p>
            <a:r>
              <a:rPr lang="en-US" dirty="0" smtClean="0"/>
              <a:t>In large number of plants, successful fertilization takes place only by pollen from other plants.</a:t>
            </a:r>
          </a:p>
          <a:p>
            <a:r>
              <a:rPr lang="en-US" dirty="0" smtClean="0"/>
              <a:t>Self incompatibility is an effective natural method to prevent self pollination.</a:t>
            </a:r>
          </a:p>
          <a:p>
            <a:r>
              <a:rPr lang="en-US" dirty="0" smtClean="0"/>
              <a:t>Based on mating type morphology self incompatibility :</a:t>
            </a:r>
          </a:p>
          <a:p>
            <a:pPr marL="971550" lvl="1" indent="-514350">
              <a:buFont typeface="+mj-lt"/>
              <a:buAutoNum type="arabicPeriod"/>
            </a:pPr>
            <a:r>
              <a:rPr lang="en-US" dirty="0" err="1" smtClean="0"/>
              <a:t>Homomorphic</a:t>
            </a:r>
            <a:endParaRPr lang="en-US" dirty="0" smtClean="0"/>
          </a:p>
          <a:p>
            <a:pPr marL="971550" lvl="1" indent="-514350">
              <a:buFont typeface="+mj-lt"/>
              <a:buAutoNum type="arabicPeriod"/>
            </a:pPr>
            <a:r>
              <a:rPr lang="en-US" dirty="0" err="1" smtClean="0"/>
              <a:t>Heteromorphic</a:t>
            </a:r>
            <a:r>
              <a:rPr lang="en-US" dirty="0" smtClean="0"/>
              <a:t> </a:t>
            </a:r>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r>
              <a:rPr lang="en-US" b="1" dirty="0" err="1" smtClean="0">
                <a:solidFill>
                  <a:srgbClr val="FF0000"/>
                </a:solidFill>
              </a:rPr>
              <a:t>Homomorphic</a:t>
            </a:r>
            <a:r>
              <a:rPr lang="en-US" b="1" dirty="0" smtClean="0">
                <a:solidFill>
                  <a:srgbClr val="FF0000"/>
                </a:solidFill>
              </a:rPr>
              <a:t> self incompatibility </a:t>
            </a:r>
            <a:r>
              <a:rPr lang="en-US" dirty="0" smtClean="0"/>
              <a:t>: </a:t>
            </a:r>
            <a:r>
              <a:rPr lang="en-US" dirty="0" err="1" smtClean="0"/>
              <a:t>intraspecific</a:t>
            </a:r>
            <a:r>
              <a:rPr lang="en-US" dirty="0" smtClean="0"/>
              <a:t> incompatibility, </a:t>
            </a:r>
            <a:r>
              <a:rPr lang="en-US" dirty="0" err="1" smtClean="0"/>
              <a:t>occuring</a:t>
            </a:r>
            <a:r>
              <a:rPr lang="en-US" dirty="0" smtClean="0"/>
              <a:t> when all mating types of a species are morphologically similar. Such plants can be identified only by breeding test.</a:t>
            </a:r>
          </a:p>
          <a:p>
            <a:r>
              <a:rPr lang="en-US" b="1" dirty="0" err="1" smtClean="0">
                <a:solidFill>
                  <a:srgbClr val="FF0000"/>
                </a:solidFill>
              </a:rPr>
              <a:t>Heteromorphic</a:t>
            </a:r>
            <a:r>
              <a:rPr lang="en-US" b="1" dirty="0" smtClean="0">
                <a:solidFill>
                  <a:srgbClr val="FF0000"/>
                </a:solidFill>
              </a:rPr>
              <a:t> self incompatibility </a:t>
            </a:r>
            <a:r>
              <a:rPr lang="en-US" dirty="0" smtClean="0"/>
              <a:t>: </a:t>
            </a:r>
            <a:r>
              <a:rPr lang="en-US" dirty="0" err="1" smtClean="0"/>
              <a:t>intraspecific</a:t>
            </a:r>
            <a:r>
              <a:rPr lang="en-US" dirty="0" smtClean="0"/>
              <a:t> incompatibility, occurring when 2 or more distinctly different morphological mating types are present within a species. Such types usually differ from each other in structure and position of stigma and anther.</a:t>
            </a:r>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Barriers to fertilization</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r>
              <a:rPr lang="en-US" dirty="0" smtClean="0"/>
              <a:t>Pollination : the </a:t>
            </a:r>
            <a:r>
              <a:rPr lang="en-US" dirty="0" err="1" smtClean="0"/>
              <a:t>diferent</a:t>
            </a:r>
            <a:r>
              <a:rPr lang="en-US" dirty="0" smtClean="0"/>
              <a:t> methods adopted by plants to check self pollination are </a:t>
            </a:r>
            <a:r>
              <a:rPr lang="en-US" dirty="0" err="1" smtClean="0"/>
              <a:t>dichogamy</a:t>
            </a:r>
            <a:r>
              <a:rPr lang="en-US" dirty="0" smtClean="0"/>
              <a:t>, </a:t>
            </a:r>
            <a:r>
              <a:rPr lang="en-US" dirty="0" err="1" smtClean="0"/>
              <a:t>hercogamy</a:t>
            </a:r>
            <a:r>
              <a:rPr lang="en-US" dirty="0" smtClean="0"/>
              <a:t> and </a:t>
            </a:r>
            <a:r>
              <a:rPr lang="en-US" dirty="0" err="1" smtClean="0"/>
              <a:t>unisexuality</a:t>
            </a:r>
            <a:r>
              <a:rPr lang="en-US" dirty="0" smtClean="0"/>
              <a:t>.</a:t>
            </a:r>
          </a:p>
          <a:p>
            <a:r>
              <a:rPr lang="en-US" dirty="0" err="1" smtClean="0"/>
              <a:t>Progamic</a:t>
            </a:r>
            <a:r>
              <a:rPr lang="en-US" dirty="0" smtClean="0"/>
              <a:t> phase : the inhibition occurs at any stage from pollen germination to discharge of male gametes to the vicinity of egg.</a:t>
            </a:r>
          </a:p>
          <a:p>
            <a:pPr lvl="1"/>
            <a:r>
              <a:rPr lang="en-US" dirty="0" smtClean="0"/>
              <a:t>On the stigma : pollen fails to germinate, or the pollen tube can not penetrate into stigma. E.g., </a:t>
            </a:r>
            <a:r>
              <a:rPr lang="en-US" dirty="0" err="1" smtClean="0"/>
              <a:t>Brassicaceae</a:t>
            </a:r>
            <a:r>
              <a:rPr lang="en-US" dirty="0" smtClean="0"/>
              <a:t>, </a:t>
            </a:r>
            <a:r>
              <a:rPr lang="en-US" dirty="0" err="1" smtClean="0"/>
              <a:t>Poaceae</a:t>
            </a:r>
            <a:endParaRPr lang="en-US" dirty="0" smtClean="0"/>
          </a:p>
          <a:p>
            <a:pPr lvl="1"/>
            <a:r>
              <a:rPr lang="en-US" dirty="0" smtClean="0"/>
              <a:t>In the style : pollen tube fails to grow through the full length of style. E.g., </a:t>
            </a:r>
            <a:r>
              <a:rPr lang="en-US" dirty="0" err="1" smtClean="0"/>
              <a:t>Liliaceae</a:t>
            </a:r>
            <a:r>
              <a:rPr lang="en-US" dirty="0" smtClean="0"/>
              <a:t>, </a:t>
            </a:r>
            <a:r>
              <a:rPr lang="en-US" dirty="0" err="1" smtClean="0"/>
              <a:t>Solanaceae</a:t>
            </a:r>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Physiology and biochemistry of sexual incompatibility</a:t>
            </a:r>
            <a:endParaRPr lang="en-US" dirty="0"/>
          </a:p>
        </p:txBody>
      </p:sp>
      <p:sp>
        <p:nvSpPr>
          <p:cNvPr id="3" name="Content Placeholder 2"/>
          <p:cNvSpPr>
            <a:spLocks noGrp="1"/>
          </p:cNvSpPr>
          <p:nvPr>
            <p:ph idx="1"/>
          </p:nvPr>
        </p:nvSpPr>
        <p:spPr/>
        <p:txBody>
          <a:bodyPr>
            <a:normAutofit/>
          </a:bodyPr>
          <a:lstStyle/>
          <a:p>
            <a:r>
              <a:rPr lang="en-US" dirty="0" smtClean="0"/>
              <a:t>Physiology and biochemistry of sexual incompatibility is due to 2 reaction</a:t>
            </a:r>
          </a:p>
          <a:p>
            <a:pPr marL="514350" indent="-514350">
              <a:buAutoNum type="arabicPeriod"/>
            </a:pPr>
            <a:r>
              <a:rPr lang="en-US" dirty="0" smtClean="0"/>
              <a:t>Recognition : occurs at molecular level. Carpel recognizes whether a pollen grain is compatible and </a:t>
            </a:r>
            <a:r>
              <a:rPr lang="en-US" dirty="0" err="1" smtClean="0"/>
              <a:t>aceptable</a:t>
            </a:r>
            <a:r>
              <a:rPr lang="en-US" dirty="0" smtClean="0"/>
              <a:t>.</a:t>
            </a:r>
          </a:p>
          <a:p>
            <a:pPr marL="514350" indent="-514350">
              <a:buAutoNum type="arabicPeriod"/>
            </a:pPr>
            <a:r>
              <a:rPr lang="en-US" dirty="0" smtClean="0"/>
              <a:t>Rejection : starts with pollination. Occur either on stigma or in style.</a:t>
            </a:r>
            <a:r>
              <a:rPr lang="en-US" dirty="0"/>
              <a:t> </a:t>
            </a:r>
            <a:r>
              <a:rPr lang="en-US" dirty="0" smtClean="0"/>
              <a:t>On stigma it inhibit pollen germination. In style it inhibit pollen tube growth.</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Role played by pollen in sexual incompatibility</a:t>
            </a:r>
            <a:br>
              <a:rPr lang="en-US" dirty="0" smtClean="0"/>
            </a:br>
            <a:endParaRPr lang="en-US" dirty="0"/>
          </a:p>
        </p:txBody>
      </p:sp>
      <p:sp>
        <p:nvSpPr>
          <p:cNvPr id="3" name="Content Placeholder 2"/>
          <p:cNvSpPr>
            <a:spLocks noGrp="1"/>
          </p:cNvSpPr>
          <p:nvPr>
            <p:ph idx="1"/>
          </p:nvPr>
        </p:nvSpPr>
        <p:spPr>
          <a:xfrm>
            <a:off x="457200" y="1600201"/>
            <a:ext cx="8229600" cy="2895600"/>
          </a:xfrm>
        </p:spPr>
        <p:txBody>
          <a:bodyPr/>
          <a:lstStyle/>
          <a:p>
            <a:r>
              <a:rPr lang="en-US" dirty="0" smtClean="0"/>
              <a:t>Pollen wall play great role.</a:t>
            </a:r>
          </a:p>
          <a:p>
            <a:r>
              <a:rPr lang="en-US" dirty="0" err="1" smtClean="0"/>
              <a:t>Pollengrains</a:t>
            </a:r>
            <a:r>
              <a:rPr lang="en-US" dirty="0" smtClean="0"/>
              <a:t> on hydration, release some hydrolytic enzymes help in pollen stigma interaction.</a:t>
            </a:r>
          </a:p>
          <a:p>
            <a:endParaRPr lang="en-US" dirty="0"/>
          </a:p>
        </p:txBody>
      </p:sp>
      <p:sp>
        <p:nvSpPr>
          <p:cNvPr id="4" name="TextBox 3"/>
          <p:cNvSpPr txBox="1"/>
          <p:nvPr/>
        </p:nvSpPr>
        <p:spPr>
          <a:xfrm>
            <a:off x="685800" y="3886200"/>
            <a:ext cx="7239000" cy="193899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b="1" i="1" dirty="0" smtClean="0"/>
              <a:t>	Sexual incompatibility is associated  with the recognition proteins that are held extra- </a:t>
            </a:r>
            <a:r>
              <a:rPr lang="en-US" sz="2000" b="1" i="1" dirty="0" err="1" smtClean="0"/>
              <a:t>cellularly</a:t>
            </a:r>
            <a:r>
              <a:rPr lang="en-US" sz="2000" b="1" i="1" dirty="0" smtClean="0"/>
              <a:t> in the pollen wall. These </a:t>
            </a:r>
            <a:r>
              <a:rPr lang="en-US" sz="2000" b="1" i="1" dirty="0" err="1" smtClean="0"/>
              <a:t>sporophytically</a:t>
            </a:r>
            <a:r>
              <a:rPr lang="en-US" sz="2000" b="1" i="1" dirty="0" smtClean="0"/>
              <a:t> and </a:t>
            </a:r>
            <a:r>
              <a:rPr lang="en-US" sz="2000" b="1" i="1" dirty="0" err="1" smtClean="0"/>
              <a:t>gametophytically</a:t>
            </a:r>
            <a:r>
              <a:rPr lang="en-US" sz="2000" b="1" i="1" dirty="0" smtClean="0"/>
              <a:t> derived proteins, held in pollen wall, are released on the hydration of pollen.</a:t>
            </a:r>
          </a:p>
          <a:p>
            <a:pPr algn="r"/>
            <a:r>
              <a:rPr lang="en-US" sz="2000" b="1" i="1" dirty="0" smtClean="0"/>
              <a:t>- Lewis et al.</a:t>
            </a:r>
            <a:endParaRPr lang="en-US" sz="2000" b="1" i="1"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Stigma surface inhibition</a:t>
            </a:r>
            <a:endParaRPr lang="en-US" dirty="0"/>
          </a:p>
        </p:txBody>
      </p:sp>
      <p:sp>
        <p:nvSpPr>
          <p:cNvPr id="3" name="Content Placeholder 2"/>
          <p:cNvSpPr>
            <a:spLocks noGrp="1"/>
          </p:cNvSpPr>
          <p:nvPr>
            <p:ph idx="1"/>
          </p:nvPr>
        </p:nvSpPr>
        <p:spPr/>
        <p:txBody>
          <a:bodyPr/>
          <a:lstStyle/>
          <a:p>
            <a:r>
              <a:rPr lang="en-US" dirty="0" smtClean="0"/>
              <a:t>Since recognition and rejection reaction occur on stigma, direct introduction of pollen into style will yield normal fertilization.</a:t>
            </a:r>
          </a:p>
          <a:p>
            <a:r>
              <a:rPr lang="en-US" dirty="0" smtClean="0"/>
              <a:t>Stigma is the barrier of pollen germination.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15962"/>
          </a:xfrm>
        </p:spPr>
        <p:txBody>
          <a:bodyPr/>
          <a:lstStyle/>
          <a:p>
            <a:r>
              <a:rPr lang="en-US" dirty="0" smtClean="0"/>
              <a:t>Cross pollination</a:t>
            </a:r>
            <a:endParaRPr lang="en-US" dirty="0"/>
          </a:p>
        </p:txBody>
      </p:sp>
      <p:sp>
        <p:nvSpPr>
          <p:cNvPr id="6" name="Rectangle 3"/>
          <p:cNvSpPr txBox="1">
            <a:spLocks noChangeArrowheads="1"/>
          </p:cNvSpPr>
          <p:nvPr/>
        </p:nvSpPr>
        <p:spPr>
          <a:xfrm>
            <a:off x="609600" y="1066800"/>
            <a:ext cx="7696200" cy="2286000"/>
          </a:xfrm>
          <a:prstGeom prst="rect">
            <a:avLst/>
          </a:prstGeom>
        </p:spPr>
        <p:txBody>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kumimoji="0" lang="en-GB" altLang="en-US" sz="2400" b="0" i="0" u="none" strike="noStrike" kern="1200" cap="none" spc="0" normalizeH="0" baseline="0" noProof="0" dirty="0" smtClean="0">
                <a:ln>
                  <a:noFill/>
                </a:ln>
                <a:solidFill>
                  <a:schemeClr val="tx1"/>
                </a:solidFill>
                <a:effectLst/>
                <a:uLnTx/>
                <a:uFillTx/>
                <a:latin typeface="Comic Sans MS" pitchFamily="66" charset="0"/>
                <a:ea typeface="+mn-ea"/>
                <a:cs typeface="+mn-cs"/>
              </a:rPr>
              <a:t>Pollen from the anther of one plant is transferred to the stigma of a different plant.</a:t>
            </a: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en-GB" altLang="en-US" sz="2400" dirty="0" err="1" smtClean="0">
                <a:latin typeface="Comic Sans MS" pitchFamily="66" charset="0"/>
              </a:rPr>
              <a:t>Occure</a:t>
            </a:r>
            <a:r>
              <a:rPr lang="en-GB" altLang="en-US" sz="2400" dirty="0" smtClean="0">
                <a:latin typeface="Comic Sans MS" pitchFamily="66" charset="0"/>
              </a:rPr>
              <a:t> in unisexual as well as bisexual flowers</a:t>
            </a:r>
            <a:endParaRPr kumimoji="0" lang="en-GB" altLang="en-US" sz="2400" b="0" i="0" u="none" strike="noStrike" kern="1200" cap="none" spc="0" normalizeH="0" baseline="0" noProof="0" dirty="0" smtClean="0">
              <a:ln>
                <a:noFill/>
              </a:ln>
              <a:solidFill>
                <a:schemeClr val="tx1"/>
              </a:solidFill>
              <a:effectLst/>
              <a:uLnTx/>
              <a:uFillTx/>
              <a:latin typeface="Comic Sans MS" pitchFamily="66" charset="0"/>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Char char=""/>
              <a:tabLst/>
              <a:defRPr/>
            </a:pPr>
            <a:r>
              <a:rPr lang="en-GB" altLang="en-US" sz="2400" dirty="0" err="1" smtClean="0">
                <a:latin typeface="Comic Sans MS" pitchFamily="66" charset="0"/>
              </a:rPr>
              <a:t>Xenogamy</a:t>
            </a:r>
            <a:r>
              <a:rPr lang="en-GB" altLang="en-US" sz="2400" dirty="0" smtClean="0">
                <a:latin typeface="Comic Sans MS" pitchFamily="66" charset="0"/>
              </a:rPr>
              <a:t> : between flowers of different genotype (genetically different plants).</a:t>
            </a:r>
            <a:endParaRPr kumimoji="0" lang="en-GB" altLang="en-US" sz="2400" b="0" i="0" u="none" strike="noStrike" kern="1200" cap="none" spc="0" normalizeH="0" baseline="0" noProof="0" dirty="0" smtClean="0">
              <a:ln>
                <a:noFill/>
              </a:ln>
              <a:solidFill>
                <a:schemeClr val="tx1"/>
              </a:solidFill>
              <a:effectLst/>
              <a:uLnTx/>
              <a:uFillTx/>
              <a:latin typeface="Comic Sans MS" pitchFamily="66" charset="0"/>
              <a:ea typeface="+mn-ea"/>
              <a:cs typeface="+mn-cs"/>
            </a:endParaRPr>
          </a:p>
        </p:txBody>
      </p:sp>
      <p:pic>
        <p:nvPicPr>
          <p:cNvPr id="7" name="Picture 5" descr="image?id=95388&amp;rendTypeId=34"/>
          <p:cNvPicPr>
            <a:picLocks noChangeAspect="1" noChangeArrowheads="1"/>
          </p:cNvPicPr>
          <p:nvPr/>
        </p:nvPicPr>
        <p:blipFill>
          <a:blip r:embed="rId3"/>
          <a:srcRect/>
          <a:stretch>
            <a:fillRect/>
          </a:stretch>
        </p:blipFill>
        <p:spPr bwMode="auto">
          <a:xfrm>
            <a:off x="914400" y="3429000"/>
            <a:ext cx="6858000" cy="3429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builtIn="1"/>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builtIn="1"/>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Stigmatic surface features </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The rejection reaction exhibited by incompatible stigmas lack copious exudates. Stigma remains dry. These stigmas possess an extremely active and hydrated layer over cuticle – </a:t>
            </a:r>
            <a:r>
              <a:rPr lang="en-US" b="1" dirty="0" smtClean="0">
                <a:solidFill>
                  <a:srgbClr val="FF0000"/>
                </a:solidFill>
              </a:rPr>
              <a:t>pellicle</a:t>
            </a:r>
            <a:r>
              <a:rPr lang="en-US" dirty="0" smtClean="0"/>
              <a:t>. Pellicle is composed of lipids and variety of proteins which have esterase activity.</a:t>
            </a:r>
          </a:p>
          <a:p>
            <a:pPr marL="514350" indent="-514350">
              <a:buFont typeface="+mj-lt"/>
              <a:buAutoNum type="arabicPeriod"/>
            </a:pPr>
            <a:r>
              <a:rPr lang="en-US" dirty="0" smtClean="0"/>
              <a:t>Pollen, after landing on stigma, stimulates the exudation of water by </a:t>
            </a:r>
            <a:r>
              <a:rPr lang="en-US" dirty="0" err="1" smtClean="0"/>
              <a:t>papillate</a:t>
            </a:r>
            <a:r>
              <a:rPr lang="en-US" dirty="0" smtClean="0"/>
              <a:t> cells. In return, the hydrated stigma stimulates the outflow of </a:t>
            </a:r>
            <a:r>
              <a:rPr lang="en-US" dirty="0" err="1" smtClean="0"/>
              <a:t>exine</a:t>
            </a:r>
            <a:r>
              <a:rPr lang="en-US" dirty="0" smtClean="0"/>
              <a:t> bound proteins.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lstStyle/>
          <a:p>
            <a:pPr marL="514350" indent="-514350">
              <a:buFont typeface="+mj-lt"/>
              <a:buAutoNum type="arabicPeriod" startAt="3"/>
            </a:pPr>
            <a:r>
              <a:rPr lang="en-US" dirty="0" smtClean="0"/>
              <a:t>The released </a:t>
            </a:r>
            <a:r>
              <a:rPr lang="en-US" dirty="0" err="1" smtClean="0"/>
              <a:t>exine</a:t>
            </a:r>
            <a:r>
              <a:rPr lang="en-US" dirty="0" smtClean="0"/>
              <a:t> proteins are received by the pellicle proteins and </a:t>
            </a:r>
            <a:r>
              <a:rPr lang="en-US" dirty="0" err="1" smtClean="0"/>
              <a:t>exine</a:t>
            </a:r>
            <a:r>
              <a:rPr lang="en-US" dirty="0" smtClean="0"/>
              <a:t> proteins, resulting in incompatible reaction.</a:t>
            </a:r>
          </a:p>
          <a:p>
            <a:pPr marL="514350" indent="-514350">
              <a:buFont typeface="+mj-lt"/>
              <a:buAutoNum type="arabicPeriod" startAt="3"/>
            </a:pPr>
            <a:r>
              <a:rPr lang="en-US" dirty="0" smtClean="0"/>
              <a:t>Stigma-rejection reaction with an incompatible pollen is the appearance of the </a:t>
            </a:r>
            <a:r>
              <a:rPr lang="en-US" dirty="0" err="1" smtClean="0"/>
              <a:t>callose</a:t>
            </a:r>
            <a:r>
              <a:rPr lang="en-US" dirty="0" smtClean="0"/>
              <a:t> plugs just below the pollen contact point. Rejection reaction of stigma is absolutely localized and will not inhibit the germination of </a:t>
            </a:r>
            <a:r>
              <a:rPr lang="en-US" dirty="0" err="1" smtClean="0"/>
              <a:t>neighbouring</a:t>
            </a:r>
            <a:r>
              <a:rPr lang="en-US" dirty="0" smtClean="0"/>
              <a:t> pollens.</a:t>
            </a:r>
            <a:endParaRPr 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868362"/>
          </a:xfrm>
        </p:spPr>
        <p:txBody>
          <a:bodyPr/>
          <a:lstStyle/>
          <a:p>
            <a:r>
              <a:rPr lang="en-US" dirty="0" err="1" smtClean="0"/>
              <a:t>Stylar</a:t>
            </a:r>
            <a:r>
              <a:rPr lang="en-US" dirty="0" smtClean="0"/>
              <a:t> inhibition</a:t>
            </a:r>
            <a:endParaRPr lang="en-US" dirty="0"/>
          </a:p>
        </p:txBody>
      </p:sp>
      <p:sp>
        <p:nvSpPr>
          <p:cNvPr id="3" name="Content Placeholder 2"/>
          <p:cNvSpPr>
            <a:spLocks noGrp="1"/>
          </p:cNvSpPr>
          <p:nvPr>
            <p:ph idx="1"/>
          </p:nvPr>
        </p:nvSpPr>
        <p:spPr>
          <a:xfrm>
            <a:off x="457200" y="1828800"/>
            <a:ext cx="8229600" cy="5029200"/>
          </a:xfrm>
        </p:spPr>
        <p:txBody>
          <a:bodyPr>
            <a:normAutofit/>
          </a:bodyPr>
          <a:lstStyle/>
          <a:p>
            <a:pPr>
              <a:buNone/>
            </a:pPr>
            <a:r>
              <a:rPr lang="en-US" dirty="0" smtClean="0"/>
              <a:t>	</a:t>
            </a:r>
            <a:r>
              <a:rPr lang="en-US" sz="3800" b="1" u="sng" dirty="0" smtClean="0">
                <a:solidFill>
                  <a:srgbClr val="FF0000"/>
                </a:solidFill>
              </a:rPr>
              <a:t>Reasons</a:t>
            </a:r>
            <a:endParaRPr lang="en-US" b="1" u="sng" dirty="0" smtClean="0">
              <a:solidFill>
                <a:srgbClr val="FF0000"/>
              </a:solidFill>
            </a:endParaRPr>
          </a:p>
          <a:p>
            <a:r>
              <a:rPr lang="en-US" dirty="0" smtClean="0"/>
              <a:t>Cells of the style secrete some specific proteins which induce incompatibility reactions.</a:t>
            </a:r>
          </a:p>
          <a:p>
            <a:r>
              <a:rPr lang="en-US" dirty="0" smtClean="0"/>
              <a:t>In plants like </a:t>
            </a:r>
            <a:r>
              <a:rPr lang="en-US" dirty="0" err="1" smtClean="0"/>
              <a:t>Nicotiana</a:t>
            </a:r>
            <a:r>
              <a:rPr lang="en-US" dirty="0" smtClean="0"/>
              <a:t> </a:t>
            </a:r>
            <a:r>
              <a:rPr lang="en-US" dirty="0" err="1" smtClean="0"/>
              <a:t>alata</a:t>
            </a:r>
            <a:r>
              <a:rPr lang="en-US" dirty="0" smtClean="0"/>
              <a:t>, high activity of peroxidase-10 can be seen in styles with incompatible pollen tubes. It can be </a:t>
            </a:r>
            <a:r>
              <a:rPr lang="en-US" dirty="0" err="1" smtClean="0"/>
              <a:t>persumed</a:t>
            </a:r>
            <a:r>
              <a:rPr lang="en-US" dirty="0" smtClean="0"/>
              <a:t> that </a:t>
            </a:r>
            <a:r>
              <a:rPr lang="en-US" dirty="0" err="1" smtClean="0"/>
              <a:t>peroxidase</a:t>
            </a:r>
            <a:r>
              <a:rPr lang="en-US" dirty="0" smtClean="0"/>
              <a:t> 10 has a role in rejection reaction.</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6324600"/>
          </a:xfrm>
        </p:spPr>
        <p:txBody>
          <a:bodyPr>
            <a:normAutofit/>
          </a:bodyPr>
          <a:lstStyle/>
          <a:p>
            <a:r>
              <a:rPr lang="en-US" dirty="0" smtClean="0"/>
              <a:t>In Petunia </a:t>
            </a:r>
            <a:r>
              <a:rPr lang="en-US" dirty="0" err="1" smtClean="0"/>
              <a:t>hybrida</a:t>
            </a:r>
            <a:r>
              <a:rPr lang="en-US" dirty="0" smtClean="0"/>
              <a:t>, the degeneration of tube cytoplasm and the thickenings of the walls of pollen tube are indicative of incompatibility.</a:t>
            </a:r>
          </a:p>
          <a:p>
            <a:r>
              <a:rPr lang="en-US" dirty="0" smtClean="0"/>
              <a:t>In </a:t>
            </a:r>
            <a:r>
              <a:rPr lang="en-US" dirty="0" err="1" smtClean="0"/>
              <a:t>Lilium</a:t>
            </a:r>
            <a:r>
              <a:rPr lang="en-US" dirty="0" smtClean="0"/>
              <a:t> </a:t>
            </a:r>
            <a:r>
              <a:rPr lang="en-US" dirty="0" err="1" smtClean="0"/>
              <a:t>longifolium</a:t>
            </a:r>
            <a:r>
              <a:rPr lang="en-US" dirty="0" smtClean="0"/>
              <a:t>, tip of pollen tube with incompatible styles shows different structure. It is unable to absorb the secretion of pistil, and exhibit retarded growth.</a:t>
            </a:r>
          </a:p>
          <a:p>
            <a:r>
              <a:rPr lang="en-US" dirty="0" err="1" smtClean="0"/>
              <a:t>Lycopersicon</a:t>
            </a:r>
            <a:r>
              <a:rPr lang="en-US" dirty="0" smtClean="0"/>
              <a:t> </a:t>
            </a:r>
            <a:r>
              <a:rPr lang="en-US" dirty="0" err="1" smtClean="0"/>
              <a:t>peruvianum</a:t>
            </a:r>
            <a:r>
              <a:rPr lang="en-US" dirty="0" smtClean="0"/>
              <a:t> exhibit high </a:t>
            </a:r>
            <a:r>
              <a:rPr lang="en-US" dirty="0" err="1" smtClean="0"/>
              <a:t>RNAase</a:t>
            </a:r>
            <a:r>
              <a:rPr lang="en-US" dirty="0" smtClean="0"/>
              <a:t> activity in its incompatible styles. This </a:t>
            </a:r>
            <a:r>
              <a:rPr lang="en-US" dirty="0" err="1" smtClean="0"/>
              <a:t>RNAase</a:t>
            </a:r>
            <a:r>
              <a:rPr lang="en-US" dirty="0" smtClean="0"/>
              <a:t> enters pollen tube cytoplasm and checks the growth of pollen tube.</a:t>
            </a:r>
          </a:p>
          <a:p>
            <a:r>
              <a:rPr lang="en-US" dirty="0" smtClean="0"/>
              <a:t>Incompatible style also shows various types of abnormal </a:t>
            </a:r>
            <a:r>
              <a:rPr lang="en-US" dirty="0" err="1" smtClean="0"/>
              <a:t>behaviour</a:t>
            </a:r>
            <a:r>
              <a:rPr lang="en-US" dirty="0" smtClean="0"/>
              <a:t>, such as branching of tip of the pollen tube, development of </a:t>
            </a:r>
            <a:r>
              <a:rPr lang="en-US" dirty="0" err="1" smtClean="0"/>
              <a:t>callose</a:t>
            </a:r>
            <a:r>
              <a:rPr lang="en-US" dirty="0" smtClean="0"/>
              <a:t> plugs, restricted growth of pollen tube, etc. These also indicate incompatibility due to </a:t>
            </a:r>
            <a:r>
              <a:rPr lang="en-US" dirty="0" err="1" smtClean="0"/>
              <a:t>stylar</a:t>
            </a:r>
            <a:r>
              <a:rPr lang="en-US" dirty="0" smtClean="0"/>
              <a:t> inhibition.</a:t>
            </a:r>
            <a:endParaRPr 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467600" cy="1143000"/>
          </a:xfrm>
        </p:spPr>
        <p:txBody>
          <a:bodyPr/>
          <a:lstStyle/>
          <a:p>
            <a:r>
              <a:rPr lang="en-US" dirty="0" smtClean="0"/>
              <a:t>Post fertilization changes</a:t>
            </a:r>
            <a:endParaRPr lang="en-US" dirty="0"/>
          </a:p>
        </p:txBody>
      </p:sp>
      <p:sp>
        <p:nvSpPr>
          <p:cNvPr id="3" name="Content Placeholder 2"/>
          <p:cNvSpPr>
            <a:spLocks noGrp="1"/>
          </p:cNvSpPr>
          <p:nvPr>
            <p:ph idx="1"/>
          </p:nvPr>
        </p:nvSpPr>
        <p:spPr/>
        <p:txBody>
          <a:bodyPr>
            <a:normAutofit/>
          </a:bodyPr>
          <a:lstStyle/>
          <a:p>
            <a:r>
              <a:rPr lang="en-US" dirty="0" err="1" smtClean="0"/>
              <a:t>Embryogeny</a:t>
            </a:r>
            <a:r>
              <a:rPr lang="en-US" dirty="0" smtClean="0"/>
              <a:t> : Zygote / </a:t>
            </a:r>
            <a:r>
              <a:rPr lang="en-US" dirty="0" err="1" smtClean="0"/>
              <a:t>oospore</a:t>
            </a:r>
            <a:r>
              <a:rPr lang="en-US" dirty="0" smtClean="0"/>
              <a:t> undergoes mitotic divisions and develops to a </a:t>
            </a:r>
            <a:r>
              <a:rPr lang="en-US" dirty="0" err="1" smtClean="0"/>
              <a:t>multicellular</a:t>
            </a:r>
            <a:r>
              <a:rPr lang="en-US" dirty="0" smtClean="0"/>
              <a:t> embryo.</a:t>
            </a:r>
          </a:p>
          <a:p>
            <a:r>
              <a:rPr lang="en-US" dirty="0" smtClean="0"/>
              <a:t>Primary endosperm nucleus divides repeatedly and give rise to the endosperm to supply nourishment to the developing embryo.</a:t>
            </a:r>
          </a:p>
          <a:p>
            <a:r>
              <a:rPr lang="en-US" dirty="0" smtClean="0"/>
              <a:t>Embryo sac expands to accommodate developing embryo and growing endosperm.</a:t>
            </a:r>
          </a:p>
          <a:p>
            <a:r>
              <a:rPr lang="en-US" dirty="0" err="1" smtClean="0"/>
              <a:t>Nucellus</a:t>
            </a:r>
            <a:r>
              <a:rPr lang="en-US" dirty="0" smtClean="0"/>
              <a:t> gets mostly used up by embryo, and its remnant forms </a:t>
            </a:r>
            <a:r>
              <a:rPr lang="en-US" dirty="0" err="1" smtClean="0"/>
              <a:t>perisperm</a:t>
            </a:r>
            <a:r>
              <a:rPr lang="en-US" dirty="0" smtClean="0"/>
              <a:t>. Now, the whole space inside integument becomes filled with endosperm and embryo.</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r>
              <a:rPr lang="en-US" dirty="0" smtClean="0"/>
              <a:t>Outer integument of ovule </a:t>
            </a:r>
            <a:r>
              <a:rPr lang="en-US" dirty="0" err="1" smtClean="0"/>
              <a:t>becmes</a:t>
            </a:r>
            <a:r>
              <a:rPr lang="en-US" dirty="0" smtClean="0"/>
              <a:t> </a:t>
            </a:r>
            <a:r>
              <a:rPr lang="en-US" dirty="0" err="1" smtClean="0"/>
              <a:t>testa</a:t>
            </a:r>
            <a:r>
              <a:rPr lang="en-US" dirty="0" smtClean="0"/>
              <a:t>, and the inner one becomes </a:t>
            </a:r>
            <a:r>
              <a:rPr lang="en-US" dirty="0" err="1" smtClean="0"/>
              <a:t>tegmen</a:t>
            </a:r>
            <a:r>
              <a:rPr lang="en-US" dirty="0" smtClean="0"/>
              <a:t>. Together form seed coat.</a:t>
            </a:r>
          </a:p>
          <a:p>
            <a:r>
              <a:rPr lang="en-US" dirty="0" smtClean="0"/>
              <a:t>Ovule develops to seed, integuments form seed coat, ovary becomes fruit, ovarian walls forms fruit wall/ </a:t>
            </a:r>
            <a:r>
              <a:rPr lang="en-US" dirty="0" err="1" smtClean="0"/>
              <a:t>pericarp</a:t>
            </a:r>
            <a:r>
              <a:rPr lang="en-US" dirty="0" smtClean="0"/>
              <a:t>.</a:t>
            </a:r>
          </a:p>
          <a:p>
            <a:r>
              <a:rPr lang="en-US" dirty="0" err="1" smtClean="0"/>
              <a:t>Funiculus</a:t>
            </a:r>
            <a:r>
              <a:rPr lang="en-US" dirty="0" smtClean="0"/>
              <a:t> persists, or fall off leaving scar on seed, called </a:t>
            </a:r>
            <a:r>
              <a:rPr lang="en-US" dirty="0" err="1" smtClean="0"/>
              <a:t>hilum</a:t>
            </a:r>
            <a:r>
              <a:rPr lang="en-US" dirty="0" smtClean="0"/>
              <a:t>. Sometimes ridge may be formed on seed – </a:t>
            </a:r>
            <a:r>
              <a:rPr lang="en-US" dirty="0" err="1" smtClean="0"/>
              <a:t>raphe</a:t>
            </a:r>
            <a:endParaRPr lang="en-US" dirty="0" smtClean="0"/>
          </a:p>
          <a:p>
            <a:r>
              <a:rPr lang="en-US" dirty="0" smtClean="0"/>
              <a:t>Corolla, stamens, style and stigma fall off.  Calyx may persists or fall off.</a:t>
            </a:r>
          </a:p>
          <a:p>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Related image"/>
          <p:cNvPicPr/>
          <p:nvPr/>
        </p:nvPicPr>
        <p:blipFill>
          <a:blip r:embed="rId2"/>
          <a:srcRect/>
          <a:stretch>
            <a:fillRect/>
          </a:stretch>
        </p:blipFill>
        <p:spPr bwMode="auto">
          <a:xfrm>
            <a:off x="0" y="11430"/>
            <a:ext cx="8915400" cy="683514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Cross pollination</a:t>
            </a:r>
            <a:endParaRPr lang="en-US" dirty="0"/>
          </a:p>
        </p:txBody>
      </p:sp>
      <p:sp>
        <p:nvSpPr>
          <p:cNvPr id="6" name="Content Placeholder 5"/>
          <p:cNvSpPr>
            <a:spLocks noGrp="1"/>
          </p:cNvSpPr>
          <p:nvPr>
            <p:ph sz="quarter" idx="2"/>
          </p:nvPr>
        </p:nvSpPr>
        <p:spPr/>
        <p:style>
          <a:lnRef idx="2">
            <a:schemeClr val="dk1"/>
          </a:lnRef>
          <a:fillRef idx="1">
            <a:schemeClr val="lt1"/>
          </a:fillRef>
          <a:effectRef idx="0">
            <a:schemeClr val="dk1"/>
          </a:effectRef>
          <a:fontRef idx="minor">
            <a:schemeClr val="dk1"/>
          </a:fontRef>
        </p:style>
        <p:txBody>
          <a:bodyPr/>
          <a:lstStyle/>
          <a:p>
            <a:r>
              <a:rPr lang="en-US" dirty="0" smtClean="0"/>
              <a:t>Promotes genetic </a:t>
            </a:r>
            <a:r>
              <a:rPr lang="en-US" dirty="0" err="1" smtClean="0"/>
              <a:t>recombinations</a:t>
            </a:r>
            <a:r>
              <a:rPr lang="en-US" dirty="0" smtClean="0"/>
              <a:t>, variability, adaptability, survival value and evolutionary potentials.</a:t>
            </a:r>
          </a:p>
          <a:p>
            <a:r>
              <a:rPr lang="en-US" dirty="0" smtClean="0"/>
              <a:t>Production of large, healthy, resistant and quickly germinating seeds.</a:t>
            </a:r>
            <a:endParaRPr lang="en-US" dirty="0"/>
          </a:p>
        </p:txBody>
      </p:sp>
      <p:sp>
        <p:nvSpPr>
          <p:cNvPr id="8" name="Content Placeholder 7"/>
          <p:cNvSpPr>
            <a:spLocks noGrp="1"/>
          </p:cNvSpPr>
          <p:nvPr>
            <p:ph sz="quarter" idx="4"/>
          </p:nvPr>
        </p:nvSpPr>
        <p:spPr/>
        <p:style>
          <a:lnRef idx="2">
            <a:schemeClr val="dk1"/>
          </a:lnRef>
          <a:fillRef idx="1">
            <a:schemeClr val="lt1"/>
          </a:fillRef>
          <a:effectRef idx="0">
            <a:schemeClr val="dk1"/>
          </a:effectRef>
          <a:fontRef idx="minor">
            <a:schemeClr val="dk1"/>
          </a:fontRef>
        </p:style>
        <p:txBody>
          <a:bodyPr/>
          <a:lstStyle/>
          <a:p>
            <a:r>
              <a:rPr lang="en-US" dirty="0" smtClean="0"/>
              <a:t>Depends on external agents.</a:t>
            </a:r>
          </a:p>
          <a:p>
            <a:r>
              <a:rPr lang="en-US" dirty="0" smtClean="0"/>
              <a:t>Has higher chance of failure.</a:t>
            </a:r>
          </a:p>
          <a:p>
            <a:r>
              <a:rPr lang="en-US" dirty="0" smtClean="0"/>
              <a:t>Wastage of pollen grains.</a:t>
            </a:r>
            <a:endParaRPr lang="en-US" dirty="0"/>
          </a:p>
        </p:txBody>
      </p:sp>
      <p:sp>
        <p:nvSpPr>
          <p:cNvPr id="5" name="Text Placeholder 4"/>
          <p:cNvSpPr>
            <a:spLocks noGrp="1"/>
          </p:cNvSpPr>
          <p:nvPr>
            <p:ph type="body" sz="quarter" idx="1"/>
          </p:nvPr>
        </p:nvSpPr>
        <p:spPr/>
        <p:style>
          <a:lnRef idx="2">
            <a:schemeClr val="dk1"/>
          </a:lnRef>
          <a:fillRef idx="1">
            <a:schemeClr val="lt1"/>
          </a:fillRef>
          <a:effectRef idx="0">
            <a:schemeClr val="dk1"/>
          </a:effectRef>
          <a:fontRef idx="minor">
            <a:schemeClr val="dk1"/>
          </a:fontRef>
        </p:style>
        <p:txBody>
          <a:bodyPr/>
          <a:lstStyle/>
          <a:p>
            <a:r>
              <a:rPr lang="en-US" dirty="0" smtClean="0">
                <a:solidFill>
                  <a:srgbClr val="7030A0"/>
                </a:solidFill>
              </a:rPr>
              <a:t>Merits </a:t>
            </a:r>
            <a:endParaRPr lang="en-US" dirty="0">
              <a:solidFill>
                <a:srgbClr val="7030A0"/>
              </a:solidFill>
            </a:endParaRPr>
          </a:p>
        </p:txBody>
      </p:sp>
      <p:sp>
        <p:nvSpPr>
          <p:cNvPr id="7" name="Text Placeholder 6"/>
          <p:cNvSpPr>
            <a:spLocks noGrp="1"/>
          </p:cNvSpPr>
          <p:nvPr>
            <p:ph type="body" sz="quarter" idx="3"/>
          </p:nvPr>
        </p:nvSpPr>
        <p:spPr/>
        <p:style>
          <a:lnRef idx="2">
            <a:schemeClr val="dk1"/>
          </a:lnRef>
          <a:fillRef idx="1">
            <a:schemeClr val="lt1"/>
          </a:fillRef>
          <a:effectRef idx="0">
            <a:schemeClr val="dk1"/>
          </a:effectRef>
          <a:fontRef idx="minor">
            <a:schemeClr val="dk1"/>
          </a:fontRef>
        </p:style>
        <p:txBody>
          <a:bodyPr/>
          <a:lstStyle/>
          <a:p>
            <a:r>
              <a:rPr lang="en-US" dirty="0" smtClean="0">
                <a:solidFill>
                  <a:srgbClr val="7030A0"/>
                </a:solidFill>
              </a:rPr>
              <a:t>Demerits </a:t>
            </a:r>
            <a:endParaRPr lang="en-US" dirty="0">
              <a:solidFill>
                <a:srgbClr val="7030A0"/>
              </a:solidFill>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Custom 4">
      <a:dk1>
        <a:sysClr val="windowText" lastClr="000000"/>
      </a:dk1>
      <a:lt1>
        <a:sysClr val="window" lastClr="FFFFFF"/>
      </a:lt1>
      <a:dk2>
        <a:srgbClr val="FF0000"/>
      </a:dk2>
      <a:lt2>
        <a:srgbClr val="E7DEC9"/>
      </a:lt2>
      <a:accent1>
        <a:srgbClr val="7030A0"/>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Custom 4">
      <a:majorFont>
        <a:latin typeface="Cooper Black"/>
        <a:ea typeface=""/>
        <a:cs typeface=""/>
      </a:majorFont>
      <a:minorFont>
        <a:latin typeface="Comic Sans MS"/>
        <a:ea typeface=""/>
        <a:cs typeface=""/>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645</TotalTime>
  <Words>3912</Words>
  <Application>Microsoft Office PowerPoint</Application>
  <PresentationFormat>On-screen Show (4:3)</PresentationFormat>
  <Paragraphs>435</Paragraphs>
  <Slides>86</Slides>
  <Notes>2</Notes>
  <HiddenSlides>0</HiddenSlides>
  <MMClips>0</MMClips>
  <ScaleCrop>false</ScaleCrop>
  <HeadingPairs>
    <vt:vector size="4" baseType="variant">
      <vt:variant>
        <vt:lpstr>Theme</vt:lpstr>
      </vt:variant>
      <vt:variant>
        <vt:i4>1</vt:i4>
      </vt:variant>
      <vt:variant>
        <vt:lpstr>Slide Titles</vt:lpstr>
      </vt:variant>
      <vt:variant>
        <vt:i4>86</vt:i4>
      </vt:variant>
    </vt:vector>
  </HeadingPairs>
  <TitlesOfParts>
    <vt:vector size="87" baseType="lpstr">
      <vt:lpstr>Oriel</vt:lpstr>
      <vt:lpstr>Pollination &amp; Fertilization </vt:lpstr>
      <vt:lpstr>pollination</vt:lpstr>
      <vt:lpstr>Types of pollination</vt:lpstr>
      <vt:lpstr>Self pollination</vt:lpstr>
      <vt:lpstr>Types of self pollination</vt:lpstr>
      <vt:lpstr>Self pollination</vt:lpstr>
      <vt:lpstr>Contrivances for self pollination</vt:lpstr>
      <vt:lpstr>Cross pollination</vt:lpstr>
      <vt:lpstr>Cross pollination</vt:lpstr>
      <vt:lpstr>Contrivances for cross pollination</vt:lpstr>
      <vt:lpstr>Unisexuality/ dicliny</vt:lpstr>
      <vt:lpstr>protogyny</vt:lpstr>
      <vt:lpstr>protandry</vt:lpstr>
      <vt:lpstr>Self sterility/ self incompatibility</vt:lpstr>
      <vt:lpstr>heteromorphism</vt:lpstr>
      <vt:lpstr>Slide 16</vt:lpstr>
      <vt:lpstr>Slide 17</vt:lpstr>
      <vt:lpstr>Slide 18</vt:lpstr>
      <vt:lpstr>Methods of pollen transfer</vt:lpstr>
      <vt:lpstr>Types of pollination</vt:lpstr>
      <vt:lpstr>Anemophilly </vt:lpstr>
      <vt:lpstr>Adaptation of anemophilous flowers</vt:lpstr>
      <vt:lpstr>Slide 23</vt:lpstr>
      <vt:lpstr>Slide 24</vt:lpstr>
      <vt:lpstr>Hydrophily </vt:lpstr>
      <vt:lpstr>Adaptations of hydrophilous flower</vt:lpstr>
      <vt:lpstr>Types of water pollination</vt:lpstr>
      <vt:lpstr>Epihydrphily in Vallisneria spiralis</vt:lpstr>
      <vt:lpstr>Hypohydrophily of Ceratophyllum</vt:lpstr>
      <vt:lpstr>Slide 30</vt:lpstr>
      <vt:lpstr>Entomophily </vt:lpstr>
      <vt:lpstr>Entemophily  pollen transport</vt:lpstr>
      <vt:lpstr>Insect pollinated flowers</vt:lpstr>
      <vt:lpstr>Insect Pollinated Flowers adaptations</vt:lpstr>
      <vt:lpstr>Staminal lever mechanism</vt:lpstr>
      <vt:lpstr>Slide 36</vt:lpstr>
      <vt:lpstr>Slide 37</vt:lpstr>
      <vt:lpstr>Life cycle of fig tree and relation to pollinator (fig wasp)</vt:lpstr>
      <vt:lpstr>Slide 39</vt:lpstr>
      <vt:lpstr>Trap pollination</vt:lpstr>
      <vt:lpstr>Slide 41</vt:lpstr>
      <vt:lpstr>Slide 42</vt:lpstr>
      <vt:lpstr>Sexual Mimics</vt:lpstr>
      <vt:lpstr>Malacophily </vt:lpstr>
      <vt:lpstr>Ornithophily </vt:lpstr>
      <vt:lpstr>Chiropteriphily </vt:lpstr>
      <vt:lpstr>Slide 47</vt:lpstr>
      <vt:lpstr>Significance of pollination</vt:lpstr>
      <vt:lpstr>Pollen viability</vt:lpstr>
      <vt:lpstr>Slide 50</vt:lpstr>
      <vt:lpstr>Short living pollen</vt:lpstr>
      <vt:lpstr>Pollen pistil interaction</vt:lpstr>
      <vt:lpstr>Slide 53</vt:lpstr>
      <vt:lpstr>Significance of pollen pistil interaction</vt:lpstr>
      <vt:lpstr>Slide 55</vt:lpstr>
      <vt:lpstr>Pollen pistil interaction - significance</vt:lpstr>
      <vt:lpstr>Slide 57</vt:lpstr>
      <vt:lpstr>Fertilization </vt:lpstr>
      <vt:lpstr>Slide 59</vt:lpstr>
      <vt:lpstr>Slide 60</vt:lpstr>
      <vt:lpstr>Pollen germination</vt:lpstr>
      <vt:lpstr>Growth of pollen tube</vt:lpstr>
      <vt:lpstr>Slide 63</vt:lpstr>
      <vt:lpstr>Slide 64</vt:lpstr>
      <vt:lpstr>Slide 65</vt:lpstr>
      <vt:lpstr>Entry of pollen tube in to ovule</vt:lpstr>
      <vt:lpstr>Entry of pollen tube into embryo sac</vt:lpstr>
      <vt:lpstr>Slide 68</vt:lpstr>
      <vt:lpstr>Slide 69</vt:lpstr>
      <vt:lpstr>Double fertilization</vt:lpstr>
      <vt:lpstr>X- bodies</vt:lpstr>
      <vt:lpstr>Polyspermy </vt:lpstr>
      <vt:lpstr>Sexual incompatibility</vt:lpstr>
      <vt:lpstr>Intraspecific/ self incompatibility</vt:lpstr>
      <vt:lpstr>Slide 75</vt:lpstr>
      <vt:lpstr>Barriers to fertilization</vt:lpstr>
      <vt:lpstr>Physiology and biochemistry of sexual incompatibility</vt:lpstr>
      <vt:lpstr>Role played by pollen in sexual incompatibility </vt:lpstr>
      <vt:lpstr>Stigma surface inhibition</vt:lpstr>
      <vt:lpstr>Stigmatic surface features </vt:lpstr>
      <vt:lpstr>Slide 81</vt:lpstr>
      <vt:lpstr>Stylar inhibition</vt:lpstr>
      <vt:lpstr>Slide 83</vt:lpstr>
      <vt:lpstr>Post fertilization changes</vt:lpstr>
      <vt:lpstr>Slide 85</vt:lpstr>
      <vt:lpstr>Slide 86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Dell</dc:creator>
  <cp:lastModifiedBy>Windows User</cp:lastModifiedBy>
  <cp:revision>73</cp:revision>
  <dcterms:created xsi:type="dcterms:W3CDTF">2006-08-16T00:00:00Z</dcterms:created>
  <dcterms:modified xsi:type="dcterms:W3CDTF">2021-11-18T14:00:46Z</dcterms:modified>
</cp:coreProperties>
</file>