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2" r:id="rId3"/>
    <p:sldId id="301" r:id="rId4"/>
    <p:sldId id="304" r:id="rId5"/>
    <p:sldId id="309" r:id="rId6"/>
    <p:sldId id="310" r:id="rId7"/>
    <p:sldId id="312" r:id="rId8"/>
    <p:sldId id="316" r:id="rId9"/>
    <p:sldId id="314" r:id="rId10"/>
    <p:sldId id="313" r:id="rId11"/>
    <p:sldId id="320" r:id="rId12"/>
    <p:sldId id="319" r:id="rId13"/>
    <p:sldId id="321" r:id="rId14"/>
    <p:sldId id="327" r:id="rId15"/>
    <p:sldId id="328" r:id="rId16"/>
    <p:sldId id="329" r:id="rId17"/>
    <p:sldId id="330" r:id="rId18"/>
    <p:sldId id="322" r:id="rId19"/>
    <p:sldId id="340" r:id="rId20"/>
    <p:sldId id="341" r:id="rId21"/>
    <p:sldId id="331" r:id="rId22"/>
    <p:sldId id="324" r:id="rId23"/>
    <p:sldId id="325" r:id="rId24"/>
    <p:sldId id="326" r:id="rId25"/>
    <p:sldId id="332" r:id="rId26"/>
    <p:sldId id="333" r:id="rId27"/>
    <p:sldId id="347" r:id="rId28"/>
    <p:sldId id="334" r:id="rId29"/>
    <p:sldId id="342" r:id="rId30"/>
    <p:sldId id="344" r:id="rId31"/>
    <p:sldId id="343" r:id="rId32"/>
    <p:sldId id="34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9"/>
            <a:ext cx="9144000" cy="682828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2971800"/>
            <a:ext cx="6629400" cy="14668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n w="900" cmpd="sng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47000">
                      <a:srgbClr val="FF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hiller" pitchFamily="82" charset="0"/>
              </a:rPr>
              <a:t>Embryo development</a:t>
            </a:r>
            <a:endParaRPr lang="en-US" sz="9600" b="1" dirty="0">
              <a:ln w="900" cmpd="sng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47000">
                    <a:srgbClr val="FF00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hiller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33800" y="5105400"/>
            <a:ext cx="4419600" cy="1752600"/>
          </a:xfrm>
        </p:spPr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Reproductive Botany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67600" y="3276600"/>
            <a:ext cx="1524000" cy="914400"/>
            <a:chOff x="7467600" y="3276600"/>
            <a:chExt cx="1524000" cy="914400"/>
          </a:xfrm>
        </p:grpSpPr>
        <p:sp>
          <p:nvSpPr>
            <p:cNvPr id="6" name="Oval 5"/>
            <p:cNvSpPr/>
            <p:nvPr/>
          </p:nvSpPr>
          <p:spPr>
            <a:xfrm>
              <a:off x="7467600" y="3276600"/>
              <a:ext cx="6096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458200" y="3352800"/>
              <a:ext cx="5334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91200" y="6211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Dr.Sr</a:t>
            </a:r>
            <a:r>
              <a:rPr lang="en-IN" dirty="0" smtClean="0"/>
              <a:t>. </a:t>
            </a:r>
            <a:r>
              <a:rPr lang="en-IN" dirty="0" err="1" smtClean="0"/>
              <a:t>Kochuthressia</a:t>
            </a:r>
            <a:r>
              <a:rPr lang="en-IN" dirty="0" smtClean="0"/>
              <a:t> K P</a:t>
            </a:r>
          </a:p>
          <a:p>
            <a:r>
              <a:rPr lang="en-IN" dirty="0" smtClean="0"/>
              <a:t>PG Department of Botany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371600" y="304800"/>
            <a:ext cx="7315200" cy="6553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Plumule</a:t>
            </a:r>
            <a:r>
              <a:rPr lang="en-US" dirty="0" smtClean="0"/>
              <a:t> : upper tip of </a:t>
            </a:r>
            <a:r>
              <a:rPr lang="en-US" dirty="0" err="1" smtClean="0"/>
              <a:t>epicotyl</a:t>
            </a:r>
            <a:r>
              <a:rPr lang="en-US" dirty="0" smtClean="0"/>
              <a:t>. Shoot </a:t>
            </a:r>
            <a:r>
              <a:rPr lang="en-US" dirty="0" err="1" smtClean="0"/>
              <a:t>primodium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Radicle</a:t>
            </a:r>
            <a:r>
              <a:rPr lang="en-US" dirty="0" smtClean="0"/>
              <a:t> :lower tip of </a:t>
            </a:r>
            <a:r>
              <a:rPr lang="en-US" dirty="0" err="1" smtClean="0"/>
              <a:t>hypocotyl</a:t>
            </a:r>
            <a:r>
              <a:rPr lang="en-US" dirty="0" smtClean="0"/>
              <a:t>. Root </a:t>
            </a:r>
            <a:r>
              <a:rPr lang="en-US" dirty="0" err="1" smtClean="0"/>
              <a:t>primodium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The developing </a:t>
            </a:r>
            <a:r>
              <a:rPr lang="en-US" dirty="0" err="1" smtClean="0"/>
              <a:t>emryo</a:t>
            </a:r>
            <a:r>
              <a:rPr lang="en-US" dirty="0" smtClean="0"/>
              <a:t> remains embedded in growing endosperm, and both this remains within </a:t>
            </a:r>
            <a:r>
              <a:rPr lang="en-US" dirty="0" err="1" smtClean="0"/>
              <a:t>nucellus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Exalbuminous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err="1" smtClean="0">
                <a:solidFill>
                  <a:srgbClr val="FF0000"/>
                </a:solidFill>
              </a:rPr>
              <a:t>exendospermous</a:t>
            </a:r>
            <a:r>
              <a:rPr lang="en-US" dirty="0" smtClean="0">
                <a:solidFill>
                  <a:srgbClr val="FF0000"/>
                </a:solidFill>
              </a:rPr>
              <a:t> seeds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seeds without endosperm. Pea, gram, groundnut, mustard etc.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Albuminous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err="1" smtClean="0">
                <a:solidFill>
                  <a:srgbClr val="FF0000"/>
                </a:solidFill>
              </a:rPr>
              <a:t>endospermous</a:t>
            </a:r>
            <a:r>
              <a:rPr lang="en-US" dirty="0" smtClean="0">
                <a:solidFill>
                  <a:srgbClr val="FF0000"/>
                </a:solidFill>
              </a:rPr>
              <a:t> seeds</a:t>
            </a:r>
            <a:r>
              <a:rPr lang="en-US" dirty="0" smtClean="0"/>
              <a:t>: seeds with endosperm. Castor, coconut, rubber, cereals, etc. 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Perisperm</a:t>
            </a:r>
            <a:r>
              <a:rPr lang="en-US" dirty="0" smtClean="0"/>
              <a:t> : unused </a:t>
            </a:r>
            <a:r>
              <a:rPr lang="en-US" dirty="0" err="1" smtClean="0"/>
              <a:t>nucellus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Embryo development in </a:t>
            </a:r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dicotyledons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467600" cy="5029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Changes in 2- celled pro-embryo </a:t>
            </a:r>
            <a:r>
              <a:rPr lang="en-US" dirty="0" smtClean="0"/>
              <a:t>Apical cell of pro-embryo divides transversely/ longitudinally. Basal cell may remain undivided/ divide transversely.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On the basis of cellular changes in embryo at 4- celled configuration differ.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Types of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embryogeny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reported by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Maheswari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(1950)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696200" cy="5029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Crucifer/ </a:t>
            </a:r>
            <a:r>
              <a:rPr lang="en-US" dirty="0" err="1" smtClean="0">
                <a:solidFill>
                  <a:srgbClr val="FF0000"/>
                </a:solidFill>
              </a:rPr>
              <a:t>onagard</a:t>
            </a:r>
            <a:r>
              <a:rPr lang="en-US" dirty="0" smtClean="0">
                <a:solidFill>
                  <a:srgbClr val="FF0000"/>
                </a:solidFill>
              </a:rPr>
              <a:t> type </a:t>
            </a:r>
            <a:r>
              <a:rPr lang="en-US" dirty="0" smtClean="0"/>
              <a:t>: </a:t>
            </a:r>
            <a:r>
              <a:rPr lang="en-US" dirty="0" err="1" smtClean="0"/>
              <a:t>brassicaceae</a:t>
            </a:r>
            <a:r>
              <a:rPr lang="en-US" dirty="0" smtClean="0"/>
              <a:t>, </a:t>
            </a:r>
            <a:r>
              <a:rPr lang="en-US" dirty="0" err="1" smtClean="0"/>
              <a:t>srophulariaceae</a:t>
            </a:r>
            <a:r>
              <a:rPr lang="en-US" dirty="0" smtClean="0"/>
              <a:t>, </a:t>
            </a:r>
            <a:r>
              <a:rPr lang="en-US" dirty="0" err="1" smtClean="0"/>
              <a:t>ranunculaceae</a:t>
            </a:r>
            <a:r>
              <a:rPr lang="en-US" dirty="0" smtClean="0"/>
              <a:t>, </a:t>
            </a:r>
            <a:r>
              <a:rPr lang="en-US" dirty="0" err="1" smtClean="0"/>
              <a:t>annonaceae</a:t>
            </a:r>
            <a:r>
              <a:rPr lang="en-US" dirty="0" smtClean="0"/>
              <a:t>, </a:t>
            </a:r>
            <a:r>
              <a:rPr lang="en-US" dirty="0" err="1" smtClean="0"/>
              <a:t>onagraceae</a:t>
            </a:r>
            <a:r>
              <a:rPr lang="en-US" dirty="0" smtClean="0"/>
              <a:t>, etc.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Asterad</a:t>
            </a:r>
            <a:r>
              <a:rPr lang="en-US" dirty="0" smtClean="0">
                <a:solidFill>
                  <a:srgbClr val="FF0000"/>
                </a:solidFill>
              </a:rPr>
              <a:t> type</a:t>
            </a:r>
            <a:r>
              <a:rPr lang="en-US" dirty="0" smtClean="0"/>
              <a:t> : </a:t>
            </a:r>
            <a:r>
              <a:rPr lang="en-US" dirty="0" err="1" smtClean="0"/>
              <a:t>asteraceae</a:t>
            </a:r>
            <a:r>
              <a:rPr lang="en-US" dirty="0" smtClean="0"/>
              <a:t>, </a:t>
            </a:r>
            <a:r>
              <a:rPr lang="en-US" dirty="0" err="1" smtClean="0"/>
              <a:t>balsaminaceae</a:t>
            </a:r>
            <a:r>
              <a:rPr lang="en-US" dirty="0" smtClean="0"/>
              <a:t>, </a:t>
            </a:r>
            <a:r>
              <a:rPr lang="en-US" dirty="0" err="1" smtClean="0"/>
              <a:t>vitaceae</a:t>
            </a:r>
            <a:r>
              <a:rPr lang="en-US" dirty="0" smtClean="0"/>
              <a:t>, etc.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Solanad</a:t>
            </a:r>
            <a:r>
              <a:rPr lang="en-US" dirty="0" smtClean="0">
                <a:solidFill>
                  <a:srgbClr val="FF0000"/>
                </a:solidFill>
              </a:rPr>
              <a:t> type </a:t>
            </a:r>
            <a:r>
              <a:rPr lang="en-US" dirty="0" smtClean="0"/>
              <a:t>: </a:t>
            </a:r>
            <a:r>
              <a:rPr lang="en-US" dirty="0" err="1" smtClean="0"/>
              <a:t>solanaceae</a:t>
            </a:r>
            <a:r>
              <a:rPr lang="en-US" dirty="0" smtClean="0"/>
              <a:t>, </a:t>
            </a:r>
            <a:r>
              <a:rPr lang="en-US" dirty="0" err="1" smtClean="0"/>
              <a:t>companulaceae</a:t>
            </a:r>
            <a:r>
              <a:rPr lang="en-US" dirty="0" smtClean="0"/>
              <a:t>, </a:t>
            </a:r>
            <a:r>
              <a:rPr lang="en-US" dirty="0" err="1" smtClean="0"/>
              <a:t>linaceae</a:t>
            </a:r>
            <a:r>
              <a:rPr lang="en-US" dirty="0" smtClean="0"/>
              <a:t>, etc.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Caryophyllad</a:t>
            </a:r>
            <a:r>
              <a:rPr lang="en-US" dirty="0" smtClean="0">
                <a:solidFill>
                  <a:srgbClr val="FF0000"/>
                </a:solidFill>
              </a:rPr>
              <a:t> type </a:t>
            </a:r>
            <a:r>
              <a:rPr lang="en-US" dirty="0" smtClean="0"/>
              <a:t>: </a:t>
            </a:r>
            <a:r>
              <a:rPr lang="en-US" dirty="0" err="1" smtClean="0"/>
              <a:t>crassulaceae</a:t>
            </a:r>
            <a:r>
              <a:rPr lang="en-US" dirty="0" smtClean="0"/>
              <a:t>, </a:t>
            </a:r>
            <a:r>
              <a:rPr lang="en-US" dirty="0" err="1" smtClean="0"/>
              <a:t>caryophyllaceae</a:t>
            </a:r>
            <a:r>
              <a:rPr lang="en-US" dirty="0" smtClean="0"/>
              <a:t>, </a:t>
            </a:r>
            <a:r>
              <a:rPr lang="en-US" dirty="0" err="1" smtClean="0"/>
              <a:t>fumariaceae</a:t>
            </a:r>
            <a:r>
              <a:rPr lang="en-US" dirty="0" smtClean="0"/>
              <a:t>, etc.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Chenopodiad</a:t>
            </a:r>
            <a:r>
              <a:rPr lang="en-US" dirty="0" smtClean="0">
                <a:solidFill>
                  <a:srgbClr val="FF0000"/>
                </a:solidFill>
              </a:rPr>
              <a:t> type </a:t>
            </a:r>
            <a:r>
              <a:rPr lang="en-US" dirty="0" smtClean="0"/>
              <a:t>: </a:t>
            </a:r>
            <a:r>
              <a:rPr lang="en-US" dirty="0" err="1" smtClean="0"/>
              <a:t>chenopodiaceae</a:t>
            </a:r>
            <a:r>
              <a:rPr lang="en-US" dirty="0" smtClean="0"/>
              <a:t>, </a:t>
            </a:r>
            <a:r>
              <a:rPr lang="en-US" dirty="0" err="1" smtClean="0"/>
              <a:t>boraginaceae</a:t>
            </a:r>
            <a:r>
              <a:rPr lang="en-US" dirty="0" smtClean="0"/>
              <a:t>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pic>
        <p:nvPicPr>
          <p:cNvPr id="78850" name="Picture 2" descr="Image result for capsella bursa-pastor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86802">
            <a:off x="7368323" y="-194663"/>
            <a:ext cx="1685925" cy="2714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Development of </a:t>
            </a:r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dicot</a:t>
            </a:r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embyo</a:t>
            </a:r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</a:t>
            </a:r>
            <a:r>
              <a:rPr lang="en-US" i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Capsella</a:t>
            </a:r>
            <a:r>
              <a:rPr lang="en-US" i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type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91400" cy="5029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Zygote</a:t>
            </a:r>
            <a:r>
              <a:rPr lang="en-US" dirty="0" smtClean="0"/>
              <a:t> divides in a transverse plane to form terminal cell and basal cell 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2- celled pro-embryo </a:t>
            </a:r>
            <a:r>
              <a:rPr lang="en-US" dirty="0" smtClean="0"/>
              <a:t>formed.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Basal cell divides transversely to form two longitudinal cells.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Terminal cell divides vertically to form longitudinal cells.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4- celled pro-embryo </a:t>
            </a:r>
            <a:r>
              <a:rPr lang="en-US" dirty="0" smtClean="0"/>
              <a:t>formed.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Quadrant stage </a:t>
            </a:r>
            <a:r>
              <a:rPr lang="en-US" dirty="0" smtClean="0"/>
              <a:t>: Two terminal cells then divide vertically to first division, resulting 4 cells.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914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Hanstein</a:t>
            </a:r>
            <a:r>
              <a:rPr lang="en-US" dirty="0" smtClean="0"/>
              <a:t> and </a:t>
            </a:r>
            <a:r>
              <a:rPr lang="en-US" dirty="0" err="1" smtClean="0"/>
              <a:t>Famintzin</a:t>
            </a:r>
            <a:r>
              <a:rPr lang="en-US" dirty="0" smtClean="0"/>
              <a:t>(1870)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"/>
            <a:ext cx="73914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4-cells divide to form 8-celled </a:t>
            </a:r>
            <a:r>
              <a:rPr lang="en-US" dirty="0" smtClean="0">
                <a:solidFill>
                  <a:srgbClr val="FF0000"/>
                </a:solidFill>
              </a:rPr>
              <a:t>octant stage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4 upper </a:t>
            </a:r>
            <a:r>
              <a:rPr lang="en-US" dirty="0" err="1" smtClean="0"/>
              <a:t>epibasal</a:t>
            </a:r>
            <a:r>
              <a:rPr lang="en-US" dirty="0" smtClean="0"/>
              <a:t>/ anterior octants &amp; 4 lower </a:t>
            </a:r>
            <a:r>
              <a:rPr lang="en-US" dirty="0" err="1" smtClean="0"/>
              <a:t>hypobasal</a:t>
            </a:r>
            <a:r>
              <a:rPr lang="en-US" dirty="0" smtClean="0"/>
              <a:t>/ posterior octants.</a:t>
            </a:r>
          </a:p>
          <a:p>
            <a:r>
              <a:rPr lang="en-US" dirty="0" smtClean="0"/>
              <a:t>Octants become </a:t>
            </a:r>
            <a:r>
              <a:rPr lang="en-US" dirty="0" smtClean="0">
                <a:solidFill>
                  <a:srgbClr val="FF0000"/>
                </a:solidFill>
              </a:rPr>
              <a:t>16- celled stage </a:t>
            </a:r>
            <a:r>
              <a:rPr lang="en-US" dirty="0" smtClean="0"/>
              <a:t>through </a:t>
            </a:r>
            <a:r>
              <a:rPr lang="en-US" dirty="0" err="1" smtClean="0"/>
              <a:t>periclinal</a:t>
            </a:r>
            <a:r>
              <a:rPr lang="en-US" dirty="0" smtClean="0"/>
              <a:t> division.</a:t>
            </a:r>
          </a:p>
          <a:p>
            <a:r>
              <a:rPr lang="en-US" dirty="0" smtClean="0"/>
              <a:t>8 outer cell &gt;&gt;&gt; </a:t>
            </a:r>
            <a:r>
              <a:rPr lang="en-US" dirty="0" err="1" smtClean="0">
                <a:solidFill>
                  <a:srgbClr val="FF0000"/>
                </a:solidFill>
              </a:rPr>
              <a:t>dermatogen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8 inner cell &gt;&gt;&gt; outer </a:t>
            </a:r>
            <a:r>
              <a:rPr lang="en-US" dirty="0" err="1" smtClean="0">
                <a:solidFill>
                  <a:srgbClr val="FF0000"/>
                </a:solidFill>
              </a:rPr>
              <a:t>periblem</a:t>
            </a:r>
            <a:r>
              <a:rPr lang="en-US" dirty="0" smtClean="0"/>
              <a:t> and central </a:t>
            </a:r>
            <a:r>
              <a:rPr lang="en-US" dirty="0" err="1" smtClean="0">
                <a:solidFill>
                  <a:srgbClr val="FF0000"/>
                </a:solidFill>
              </a:rPr>
              <a:t>plerome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err="1" smtClean="0"/>
              <a:t>Periblem</a:t>
            </a:r>
            <a:r>
              <a:rPr lang="en-US" dirty="0" smtClean="0"/>
              <a:t> &gt;&gt;&gt;</a:t>
            </a:r>
            <a:r>
              <a:rPr lang="en-US" dirty="0" smtClean="0">
                <a:solidFill>
                  <a:srgbClr val="FF0000"/>
                </a:solidFill>
              </a:rPr>
              <a:t>cortex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</a:t>
            </a:r>
            <a:r>
              <a:rPr lang="en-US" dirty="0" err="1" smtClean="0"/>
              <a:t>plerome</a:t>
            </a:r>
            <a:r>
              <a:rPr lang="en-US" dirty="0" smtClean="0"/>
              <a:t> &gt;&gt;&gt;</a:t>
            </a:r>
            <a:r>
              <a:rPr lang="en-US" dirty="0" smtClean="0">
                <a:solidFill>
                  <a:srgbClr val="FF0000"/>
                </a:solidFill>
              </a:rPr>
              <a:t>stele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38400" y="4267200"/>
            <a:ext cx="6172200" cy="2590800"/>
            <a:chOff x="3124200" y="1066800"/>
            <a:chExt cx="6172200" cy="2362200"/>
          </a:xfrm>
        </p:grpSpPr>
        <p:pic>
          <p:nvPicPr>
            <p:cNvPr id="6" name="Picture 6" descr="http://cdn.yourarticlelibrary.com/wp-content/uploads/2014/02/clip_image002193.jpg"/>
            <p:cNvPicPr>
              <a:picLocks noChangeAspect="1" noChangeArrowheads="1"/>
            </p:cNvPicPr>
            <p:nvPr/>
          </p:nvPicPr>
          <p:blipFill>
            <a:blip r:embed="rId3"/>
            <a:srcRect b="54412"/>
            <a:stretch>
              <a:fillRect/>
            </a:stretch>
          </p:blipFill>
          <p:spPr bwMode="auto">
            <a:xfrm>
              <a:off x="3124200" y="1066800"/>
              <a:ext cx="6172200" cy="23622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3276600" y="2667000"/>
              <a:ext cx="28956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772400" cy="3733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Basal cells &gt;&gt;&gt; </a:t>
            </a:r>
            <a:r>
              <a:rPr lang="en-US" dirty="0" smtClean="0">
                <a:solidFill>
                  <a:srgbClr val="FF0000"/>
                </a:solidFill>
              </a:rPr>
              <a:t>suspensor</a:t>
            </a:r>
          </a:p>
          <a:p>
            <a:r>
              <a:rPr lang="en-US" dirty="0" smtClean="0"/>
              <a:t>Suspensor pushes embryo to endosperm.</a:t>
            </a:r>
          </a:p>
          <a:p>
            <a:r>
              <a:rPr lang="en-US" dirty="0" smtClean="0"/>
              <a:t>Upper cell of suspensor &gt;&gt;&gt; </a:t>
            </a:r>
            <a:r>
              <a:rPr lang="en-US" dirty="0" err="1" smtClean="0">
                <a:solidFill>
                  <a:srgbClr val="FF0000"/>
                </a:solidFill>
              </a:rPr>
              <a:t>haustorium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Lower cell is known as </a:t>
            </a:r>
            <a:r>
              <a:rPr lang="en-US" dirty="0" err="1" smtClean="0">
                <a:solidFill>
                  <a:srgbClr val="FF0000"/>
                </a:solidFill>
              </a:rPr>
              <a:t>hypophysis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Upper and lower initial cells divides  to form root cap, root epidermis, cortex and </a:t>
            </a:r>
            <a:r>
              <a:rPr lang="en-US" dirty="0" err="1" smtClean="0"/>
              <a:t>radicle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81200" y="4114800"/>
            <a:ext cx="6172200" cy="2438399"/>
            <a:chOff x="1828800" y="2362200"/>
            <a:chExt cx="6172200" cy="3657599"/>
          </a:xfrm>
        </p:grpSpPr>
        <p:pic>
          <p:nvPicPr>
            <p:cNvPr id="6" name="Picture 6" descr="http://cdn.yourarticlelibrary.com/wp-content/uploads/2014/02/clip_image002193.jpg"/>
            <p:cNvPicPr>
              <a:picLocks noChangeAspect="1" noChangeArrowheads="1"/>
            </p:cNvPicPr>
            <p:nvPr/>
          </p:nvPicPr>
          <p:blipFill>
            <a:blip r:embed="rId3"/>
            <a:srcRect t="29412"/>
            <a:stretch>
              <a:fillRect/>
            </a:stretch>
          </p:blipFill>
          <p:spPr bwMode="auto">
            <a:xfrm>
              <a:off x="1828800" y="2362200"/>
              <a:ext cx="6172200" cy="3657599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4800600" y="2362200"/>
              <a:ext cx="2819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53200" y="2590800"/>
              <a:ext cx="1066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04800"/>
            <a:ext cx="7162800" cy="6400800"/>
          </a:xfrm>
        </p:spPr>
        <p:txBody>
          <a:bodyPr/>
          <a:lstStyle/>
          <a:p>
            <a:r>
              <a:rPr lang="en-US" dirty="0" smtClean="0"/>
              <a:t>Globular embryo &gt;&gt;&gt; </a:t>
            </a:r>
            <a:r>
              <a:rPr lang="en-US" dirty="0" err="1" smtClean="0"/>
              <a:t>cordate</a:t>
            </a:r>
            <a:r>
              <a:rPr lang="en-US" dirty="0" smtClean="0"/>
              <a:t>  heart shaped embryo &gt;&gt;&gt; horse shoe shaped embryo</a:t>
            </a:r>
            <a:endParaRPr lang="en-US" dirty="0"/>
          </a:p>
        </p:txBody>
      </p:sp>
      <p:pic>
        <p:nvPicPr>
          <p:cNvPr id="5" name="Picture 9" descr="C:\Users\Dell\Desktop\unfolding-angiospe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81200"/>
            <a:ext cx="6781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heart shaped dicot embryo within ovu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6629400" cy="6677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Monocot embryogenesis </a:t>
            </a:r>
            <a:r>
              <a:rPr lang="en-US" i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Sagittaria</a:t>
            </a:r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type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7826" name="AutoShape 2" descr="Image result for sagitt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30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09800" cy="206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010400" cy="5029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Embryonal</a:t>
            </a:r>
            <a:r>
              <a:rPr lang="en-US" dirty="0" smtClean="0"/>
              <a:t> axis has 1 lateral cotyledon.</a:t>
            </a:r>
          </a:p>
          <a:p>
            <a:r>
              <a:rPr lang="en-US" dirty="0" smtClean="0"/>
              <a:t>Development is similar in </a:t>
            </a:r>
            <a:r>
              <a:rPr lang="en-US" dirty="0" err="1" smtClean="0"/>
              <a:t>dicot</a:t>
            </a:r>
            <a:r>
              <a:rPr lang="en-US" dirty="0" smtClean="0"/>
              <a:t> and monocot up to globular stage.</a:t>
            </a:r>
          </a:p>
          <a:p>
            <a:r>
              <a:rPr lang="en-US" dirty="0" smtClean="0"/>
              <a:t>Then number of cotyledons differentiate both.</a:t>
            </a:r>
          </a:p>
          <a:p>
            <a:r>
              <a:rPr lang="en-US" dirty="0" smtClean="0"/>
              <a:t>A few </a:t>
            </a:r>
            <a:r>
              <a:rPr lang="en-US" dirty="0" err="1" smtClean="0"/>
              <a:t>dicotyledons</a:t>
            </a:r>
            <a:r>
              <a:rPr lang="en-US" dirty="0" smtClean="0"/>
              <a:t> such as </a:t>
            </a:r>
            <a:r>
              <a:rPr lang="en-US" i="1" dirty="0" smtClean="0"/>
              <a:t>Ranunculus </a:t>
            </a:r>
            <a:r>
              <a:rPr lang="en-US" i="1" dirty="0" err="1" smtClean="0"/>
              <a:t>ficaria</a:t>
            </a:r>
            <a:r>
              <a:rPr lang="en-US" i="1" dirty="0" smtClean="0"/>
              <a:t> </a:t>
            </a:r>
            <a:r>
              <a:rPr lang="en-US" dirty="0" smtClean="0"/>
              <a:t>and some members of </a:t>
            </a:r>
            <a:r>
              <a:rPr lang="en-US" dirty="0" err="1" smtClean="0"/>
              <a:t>Apiaceae</a:t>
            </a:r>
            <a:r>
              <a:rPr lang="en-US" dirty="0" smtClean="0"/>
              <a:t>, have single cotyledon.</a:t>
            </a:r>
          </a:p>
          <a:p>
            <a:endParaRPr lang="en-US" dirty="0"/>
          </a:p>
        </p:txBody>
      </p:sp>
      <p:pic>
        <p:nvPicPr>
          <p:cNvPr id="1026" name="Picture 2" descr="C:\Users\Dell\Desktop\New folder\IMG_20190726_201605.jpg"/>
          <p:cNvPicPr>
            <a:picLocks noChangeAspect="1" noChangeArrowheads="1"/>
          </p:cNvPicPr>
          <p:nvPr/>
        </p:nvPicPr>
        <p:blipFill>
          <a:blip r:embed="rId4" cstate="print"/>
          <a:srcRect l="51975" t="10000" r="6543" b="62222"/>
          <a:stretch>
            <a:fillRect/>
          </a:stretch>
        </p:blipFill>
        <p:spPr bwMode="auto">
          <a:xfrm>
            <a:off x="6705600" y="3962400"/>
            <a:ext cx="224028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monocot embryo scutellum"/>
          <p:cNvPicPr>
            <a:picLocks noChangeAspect="1" noChangeArrowheads="1"/>
          </p:cNvPicPr>
          <p:nvPr/>
        </p:nvPicPr>
        <p:blipFill>
          <a:blip r:embed="rId2"/>
          <a:srcRect l="1316" t="2941" r="2530" b="1277"/>
          <a:stretch>
            <a:fillRect/>
          </a:stretch>
        </p:blipFill>
        <p:spPr bwMode="auto">
          <a:xfrm>
            <a:off x="5791200" y="1371600"/>
            <a:ext cx="3061677" cy="4038601"/>
          </a:xfrm>
          <a:prstGeom prst="rect">
            <a:avLst/>
          </a:prstGeom>
          <a:noFill/>
        </p:spPr>
      </p:pic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5943600" cy="6324600"/>
          </a:xfrm>
        </p:spPr>
        <p:txBody>
          <a:bodyPr/>
          <a:lstStyle/>
          <a:p>
            <a:r>
              <a:rPr lang="en-US" dirty="0" smtClean="0"/>
              <a:t>Structure of monocot embryo in the mature seed is complex than mature </a:t>
            </a:r>
            <a:r>
              <a:rPr lang="en-US" dirty="0" err="1" smtClean="0"/>
              <a:t>dicot</a:t>
            </a:r>
            <a:r>
              <a:rPr lang="en-US" dirty="0" smtClean="0"/>
              <a:t> embryo.</a:t>
            </a:r>
          </a:p>
          <a:p>
            <a:r>
              <a:rPr lang="en-US" dirty="0" smtClean="0"/>
              <a:t>There are 4 stages in monocot embryogenesis.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Pro-embryo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Globular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Scutellar</a:t>
            </a:r>
            <a:r>
              <a:rPr lang="en-US" dirty="0" smtClean="0"/>
              <a:t>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Coleoptile</a:t>
            </a:r>
            <a:r>
              <a:rPr lang="en-US" dirty="0" smtClean="0"/>
              <a:t>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900" cmpd="sng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47000">
                      <a:srgbClr val="FF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hiller" pitchFamily="82" charset="0"/>
              </a:rPr>
              <a:t>Embryo development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6400800" cy="50292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Embryogeny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dirty="0" smtClean="0"/>
              <a:t>		Predetermined, genetically programmed and metabolically regulated development of the embryo from the zygote.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152400"/>
            <a:ext cx="94448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Zygote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8800" y="533400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transverse division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0" y="914400"/>
            <a:ext cx="2308645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apical/terminal cell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2600" y="914400"/>
            <a:ext cx="1781257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large basal cell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372894" y="7231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86600" y="1295400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Enlarges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48400" y="1676400"/>
            <a:ext cx="1569660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vesicular cell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820694" y="14851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52600" y="1295400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Divide transversely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001294" y="14851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24200" y="1676400"/>
            <a:ext cx="2371162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3-celled pro-embryo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90600" y="3505200"/>
            <a:ext cx="1946367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Quadrant stage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43000" y="2743200"/>
            <a:ext cx="1600200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lower cells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15294" y="24757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096294" y="33139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973094" y="24757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991894" y="24757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05000" y="2286000"/>
            <a:ext cx="525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077494" y="2170906"/>
            <a:ext cx="228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0" y="3124200"/>
            <a:ext cx="193995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vertical division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3886200"/>
            <a:ext cx="2286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Transverse division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24000" y="4267200"/>
            <a:ext cx="1608133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octant stage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4648200"/>
            <a:ext cx="208903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periclinal</a:t>
            </a:r>
            <a:r>
              <a:rPr lang="en-US" dirty="0" smtClean="0"/>
              <a:t> division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5029200"/>
            <a:ext cx="1603324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8 outer cells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057400" y="5029200"/>
            <a:ext cx="1556836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8 inner cells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2172494" y="40759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2096294" y="48379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28600" y="5791200"/>
            <a:ext cx="1455848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dermatogen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09800" y="5791200"/>
            <a:ext cx="1114408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periblem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52800" y="5791200"/>
            <a:ext cx="1035861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plerome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1029494" y="55999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086894" y="55999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495800" y="2667000"/>
            <a:ext cx="1422184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Middle cell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971800" y="2971800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transverse division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886200" y="3352800"/>
            <a:ext cx="1297150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upper cell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05400" y="3352800"/>
            <a:ext cx="1273105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lower cell 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352800" y="4114800"/>
            <a:ext cx="182880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hypocotyl</a:t>
            </a:r>
            <a:r>
              <a:rPr lang="en-US" dirty="0" smtClean="0"/>
              <a:t>, root tip, suspensor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5257800" y="4114800"/>
            <a:ext cx="160020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lateral shoot apex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4" idx="2"/>
          </p:cNvCxnSpPr>
          <p:nvPr/>
        </p:nvCxnSpPr>
        <p:spPr>
          <a:xfrm rot="5400000">
            <a:off x="5035218" y="3181920"/>
            <a:ext cx="317262" cy="260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306094" y="39235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5525294" y="39235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477000" y="2667000"/>
            <a:ext cx="1297150" cy="36933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upper cell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pic>
        <p:nvPicPr>
          <p:cNvPr id="5" name="Picture 2" descr="Image result for Monocot embryogenesis Sagittaria ty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943600" cy="5067300"/>
          </a:xfrm>
          <a:prstGeom prst="rect">
            <a:avLst/>
          </a:prstGeom>
          <a:noFill/>
        </p:spPr>
      </p:pic>
      <p:pic>
        <p:nvPicPr>
          <p:cNvPr id="1026" name="Picture 2" descr="C:\Users\Dell\Desktop\New folder\IMG_20190726_201605.jpg"/>
          <p:cNvPicPr>
            <a:picLocks noChangeAspect="1" noChangeArrowheads="1"/>
          </p:cNvPicPr>
          <p:nvPr/>
        </p:nvPicPr>
        <p:blipFill>
          <a:blip r:embed="rId4" cstate="print"/>
          <a:srcRect l="61852" t="56667" b="24444"/>
          <a:stretch>
            <a:fillRect/>
          </a:stretch>
        </p:blipFill>
        <p:spPr bwMode="auto">
          <a:xfrm>
            <a:off x="7239000" y="2286000"/>
            <a:ext cx="1752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Differences between </a:t>
            </a:r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dicot</a:t>
            </a:r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and monocot embryos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Dicot</a:t>
            </a: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embryo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2 lateral cotyledons</a:t>
            </a:r>
          </a:p>
          <a:p>
            <a:r>
              <a:rPr lang="en-US" dirty="0" err="1" smtClean="0"/>
              <a:t>Plumule</a:t>
            </a:r>
            <a:r>
              <a:rPr lang="en-US" dirty="0" smtClean="0"/>
              <a:t> is distal and located symmetrically between cotyledons.</a:t>
            </a:r>
          </a:p>
          <a:p>
            <a:r>
              <a:rPr lang="en-US" dirty="0" smtClean="0"/>
              <a:t>2 diagonally opposite cells of terminal quadrant give rise to cotyledons</a:t>
            </a:r>
          </a:p>
          <a:p>
            <a:r>
              <a:rPr lang="en-US" dirty="0" err="1" smtClean="0"/>
              <a:t>Plumule</a:t>
            </a:r>
            <a:r>
              <a:rPr lang="en-US" dirty="0" smtClean="0"/>
              <a:t> is terminal and </a:t>
            </a:r>
            <a:r>
              <a:rPr lang="en-US" dirty="0" err="1" smtClean="0"/>
              <a:t>coleoptile</a:t>
            </a:r>
            <a:r>
              <a:rPr lang="en-US" dirty="0" smtClean="0"/>
              <a:t> and </a:t>
            </a:r>
            <a:r>
              <a:rPr lang="en-US" dirty="0" err="1" smtClean="0"/>
              <a:t>coleorrhiza</a:t>
            </a:r>
            <a:r>
              <a:rPr lang="en-US" dirty="0" smtClean="0"/>
              <a:t> are absent.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monocot embryo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1 terminal cotyledon</a:t>
            </a:r>
          </a:p>
          <a:p>
            <a:r>
              <a:rPr lang="en-US" dirty="0" smtClean="0"/>
              <a:t>Shoot apex occupies laterally, </a:t>
            </a:r>
            <a:r>
              <a:rPr lang="en-US" dirty="0" err="1" smtClean="0"/>
              <a:t>cyllindrical</a:t>
            </a:r>
            <a:r>
              <a:rPr lang="en-US" dirty="0" smtClean="0"/>
              <a:t> embryo and cotyledon is terminal.</a:t>
            </a:r>
          </a:p>
          <a:p>
            <a:r>
              <a:rPr lang="en-US" dirty="0" smtClean="0"/>
              <a:t>Cotyledon formed by 2, 3, or all 4 cells of terminal quadrant.</a:t>
            </a:r>
          </a:p>
          <a:p>
            <a:r>
              <a:rPr lang="en-US" dirty="0" err="1" smtClean="0"/>
              <a:t>Plumule</a:t>
            </a:r>
            <a:r>
              <a:rPr lang="en-US" dirty="0" smtClean="0"/>
              <a:t> is lateral surrounded by </a:t>
            </a:r>
            <a:r>
              <a:rPr lang="en-US" dirty="0" err="1" smtClean="0"/>
              <a:t>coleoptile</a:t>
            </a:r>
            <a:r>
              <a:rPr lang="en-US" dirty="0" smtClean="0"/>
              <a:t>, </a:t>
            </a:r>
            <a:r>
              <a:rPr lang="en-US" dirty="0" err="1" smtClean="0"/>
              <a:t>radicle</a:t>
            </a:r>
            <a:r>
              <a:rPr lang="en-US" dirty="0" smtClean="0"/>
              <a:t> by </a:t>
            </a:r>
            <a:r>
              <a:rPr lang="en-US" dirty="0" err="1" smtClean="0"/>
              <a:t>coleorrhiza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Polyembryony</a:t>
            </a:r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91400" cy="5029200"/>
          </a:xfrm>
        </p:spPr>
        <p:txBody>
          <a:bodyPr/>
          <a:lstStyle/>
          <a:p>
            <a:r>
              <a:rPr lang="en-US" dirty="0" smtClean="0"/>
              <a:t>Development of more than one embryo inside an embryo sac. It is common among gymnosperms.</a:t>
            </a:r>
          </a:p>
          <a:p>
            <a:r>
              <a:rPr lang="en-US" dirty="0" smtClean="0"/>
              <a:t>In normal development additional embryos will degenerate sooner or later.</a:t>
            </a:r>
          </a:p>
          <a:p>
            <a:r>
              <a:rPr lang="en-US" dirty="0" smtClean="0"/>
              <a:t>In some plants it persists. </a:t>
            </a:r>
          </a:p>
          <a:p>
            <a:pPr>
              <a:buNone/>
            </a:pPr>
            <a:r>
              <a:rPr lang="en-US" dirty="0" smtClean="0"/>
              <a:t>	citrus, mango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Classification of </a:t>
            </a:r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polyembryony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01000" cy="53340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True </a:t>
            </a:r>
            <a:r>
              <a:rPr lang="en-US" dirty="0" err="1" smtClean="0">
                <a:solidFill>
                  <a:srgbClr val="FF0000"/>
                </a:solidFill>
              </a:rPr>
              <a:t>polyembryony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multiple </a:t>
            </a:r>
            <a:r>
              <a:rPr lang="en-US" dirty="0" err="1" smtClean="0"/>
              <a:t>embyos</a:t>
            </a:r>
            <a:r>
              <a:rPr lang="en-US" dirty="0" smtClean="0"/>
              <a:t> are formed in the same embryo sac. 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False </a:t>
            </a:r>
            <a:r>
              <a:rPr lang="en-US" dirty="0" err="1" smtClean="0">
                <a:solidFill>
                  <a:srgbClr val="FF0000"/>
                </a:solidFill>
              </a:rPr>
              <a:t>polyembryony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multiple </a:t>
            </a:r>
            <a:r>
              <a:rPr lang="en-US" dirty="0" err="1" smtClean="0"/>
              <a:t>embyos</a:t>
            </a:r>
            <a:r>
              <a:rPr lang="en-US" dirty="0" smtClean="0"/>
              <a:t> are formed in different embryo sac in same ovule.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Cleavage </a:t>
            </a:r>
            <a:r>
              <a:rPr lang="en-US" dirty="0" err="1" smtClean="0">
                <a:solidFill>
                  <a:srgbClr val="FF0000"/>
                </a:solidFill>
              </a:rPr>
              <a:t>polyembryony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multiple </a:t>
            </a:r>
            <a:r>
              <a:rPr lang="en-US" dirty="0" err="1" smtClean="0"/>
              <a:t>embyos</a:t>
            </a:r>
            <a:r>
              <a:rPr lang="en-US" dirty="0" smtClean="0"/>
              <a:t> are formed by cleavage of zygote or zygotic embryo.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Adventive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polyembryony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multiple </a:t>
            </a:r>
            <a:r>
              <a:rPr lang="en-US" dirty="0" err="1" smtClean="0"/>
              <a:t>embyos</a:t>
            </a:r>
            <a:r>
              <a:rPr lang="en-US" dirty="0" smtClean="0"/>
              <a:t> are formed asexually from somatic tissues out side embryo sac along with sexual embryos.</a:t>
            </a:r>
          </a:p>
          <a:p>
            <a:pPr>
              <a:buClr>
                <a:schemeClr val="tx1"/>
              </a:buClr>
            </a:pPr>
            <a:r>
              <a:rPr lang="en-US" dirty="0" err="1" smtClean="0"/>
              <a:t>Polyembryony</a:t>
            </a:r>
            <a:r>
              <a:rPr lang="en-US" dirty="0" smtClean="0"/>
              <a:t> in which multiple </a:t>
            </a:r>
            <a:r>
              <a:rPr lang="en-US" dirty="0" err="1" smtClean="0"/>
              <a:t>embyos</a:t>
            </a:r>
            <a:r>
              <a:rPr lang="en-US" dirty="0" smtClean="0"/>
              <a:t> are formed from the embryo sac cells, other than egg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Cleavage </a:t>
            </a:r>
            <a:r>
              <a:rPr lang="en-US" dirty="0" err="1" smtClean="0">
                <a:solidFill>
                  <a:srgbClr val="FF0000"/>
                </a:solidFill>
              </a:rPr>
              <a:t>polyembryony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391400" cy="5029200"/>
          </a:xfrm>
        </p:spPr>
        <p:txBody>
          <a:bodyPr/>
          <a:lstStyle/>
          <a:p>
            <a:r>
              <a:rPr lang="en-US" dirty="0" smtClean="0"/>
              <a:t>Zygote divides irregularly to form a mass of cells. The cells are at </a:t>
            </a:r>
            <a:r>
              <a:rPr lang="en-US" dirty="0" err="1" smtClean="0"/>
              <a:t>chalazal</a:t>
            </a:r>
            <a:r>
              <a:rPr lang="en-US" dirty="0" smtClean="0"/>
              <a:t> end  grows to form multiple embryo</a:t>
            </a:r>
          </a:p>
          <a:p>
            <a:r>
              <a:rPr lang="en-US" dirty="0" smtClean="0"/>
              <a:t>Pro-embryo gives out small buds  which functions as embryos.</a:t>
            </a:r>
          </a:p>
          <a:p>
            <a:r>
              <a:rPr lang="en-US" dirty="0" smtClean="0"/>
              <a:t>Filamentous embryos become branched and each branch becomes embryo.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10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Development of </a:t>
            </a:r>
            <a:r>
              <a:rPr lang="en-US" sz="3600" dirty="0" err="1" smtClean="0">
                <a:solidFill>
                  <a:srgbClr val="FF0000"/>
                </a:solidFill>
              </a:rPr>
              <a:t>embyos</a:t>
            </a:r>
            <a:r>
              <a:rPr lang="en-US" sz="3600" dirty="0" smtClean="0">
                <a:solidFill>
                  <a:srgbClr val="FF0000"/>
                </a:solidFill>
              </a:rPr>
              <a:t> from the embryo sac cells, other than egg cells</a:t>
            </a:r>
            <a:endParaRPr lang="en-US" sz="3600" b="1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2057400"/>
            <a:ext cx="6858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Emryos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develops in 3 ways.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Develops from </a:t>
            </a:r>
            <a:r>
              <a:rPr lang="en-US" sz="3200" dirty="0" err="1" smtClean="0"/>
              <a:t>synergid</a:t>
            </a:r>
            <a:r>
              <a:rPr lang="en-US" sz="3200" dirty="0" smtClean="0"/>
              <a:t> cells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Develops from antipodal cells.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Develops from endosperms.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False </a:t>
            </a:r>
            <a:r>
              <a:rPr lang="en-US" sz="3600" dirty="0" err="1" smtClean="0">
                <a:solidFill>
                  <a:srgbClr val="FF0000"/>
                </a:solidFill>
              </a:rPr>
              <a:t>polyembryony</a:t>
            </a:r>
            <a:endParaRPr lang="en-US" sz="3600" b="1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858000" cy="5105400"/>
          </a:xfrm>
        </p:spPr>
        <p:txBody>
          <a:bodyPr/>
          <a:lstStyle/>
          <a:p>
            <a:r>
              <a:rPr lang="en-US" dirty="0" err="1" smtClean="0"/>
              <a:t>Emryos</a:t>
            </a:r>
            <a:r>
              <a:rPr lang="en-US" dirty="0" smtClean="0"/>
              <a:t> develops in 3 ways.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 the derivatives of same megaspore mother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 the derivatives of 2 or more </a:t>
            </a:r>
            <a:r>
              <a:rPr lang="en-US" dirty="0" err="1" smtClean="0"/>
              <a:t>megasporic</a:t>
            </a:r>
            <a:r>
              <a:rPr lang="en-US" dirty="0" smtClean="0"/>
              <a:t> mother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 the derivatives of </a:t>
            </a:r>
            <a:r>
              <a:rPr lang="en-US" dirty="0" err="1" smtClean="0"/>
              <a:t>nucellar</a:t>
            </a:r>
            <a:r>
              <a:rPr lang="en-US" dirty="0" smtClean="0"/>
              <a:t> cells : </a:t>
            </a:r>
            <a:r>
              <a:rPr lang="en-US" dirty="0" err="1" smtClean="0">
                <a:solidFill>
                  <a:srgbClr val="FF0000"/>
                </a:solidFill>
              </a:rPr>
              <a:t>apospory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4572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 </a:t>
            </a:r>
            <a:r>
              <a:rPr lang="en-US" dirty="0" err="1" smtClean="0"/>
              <a:t>embyos</a:t>
            </a:r>
            <a:r>
              <a:rPr lang="en-US" dirty="0" smtClean="0"/>
              <a:t> are formed in different embryo sac in same ovule.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Adventive</a:t>
            </a:r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polyembryony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91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Development of embryos from extra- embryo sac tissue, out side embryo sac.</a:t>
            </a:r>
          </a:p>
          <a:p>
            <a:r>
              <a:rPr lang="en-US" dirty="0" smtClean="0"/>
              <a:t>It can develop from maternal </a:t>
            </a:r>
            <a:r>
              <a:rPr lang="en-US" dirty="0" err="1" smtClean="0"/>
              <a:t>sporophytic</a:t>
            </a:r>
            <a:r>
              <a:rPr lang="en-US" dirty="0" smtClean="0"/>
              <a:t> tissues: </a:t>
            </a:r>
            <a:r>
              <a:rPr lang="en-US" dirty="0" err="1" smtClean="0"/>
              <a:t>nucellus</a:t>
            </a:r>
            <a:r>
              <a:rPr lang="en-US" dirty="0" smtClean="0"/>
              <a:t> &amp; integument.</a:t>
            </a:r>
          </a:p>
          <a:p>
            <a:r>
              <a:rPr lang="en-US" dirty="0" smtClean="0"/>
              <a:t>Common in </a:t>
            </a:r>
            <a:r>
              <a:rPr lang="en-US" i="1" dirty="0" smtClean="0"/>
              <a:t>Citrus &amp; </a:t>
            </a:r>
            <a:r>
              <a:rPr lang="en-US" i="1" dirty="0" err="1" smtClean="0"/>
              <a:t>Mangifera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i="1" dirty="0" smtClean="0"/>
              <a:t>Citrus</a:t>
            </a:r>
            <a:r>
              <a:rPr lang="en-US" dirty="0" smtClean="0"/>
              <a:t>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Adventive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polyembryony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results from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proleferation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of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nucellar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cells.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Nucellar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embryos then pushed in to embryo sac.</a:t>
            </a:r>
          </a:p>
          <a:p>
            <a:r>
              <a:rPr lang="en-US" dirty="0" smtClean="0">
                <a:ln w="31550" cmpd="sng">
                  <a:noFill/>
                  <a:prstDash val="solid"/>
                </a:ln>
              </a:rPr>
              <a:t>Presence of endosperm promote development in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micropylar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end, but represses in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chalazal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end.</a:t>
            </a:r>
          </a:p>
          <a:p>
            <a:endParaRPr lang="en-US" dirty="0">
              <a:ln w="31550" cmpd="sng">
                <a:noFill/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Causes of </a:t>
            </a:r>
            <a:r>
              <a:rPr lang="en-US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polyembryony</a:t>
            </a:r>
            <a:endParaRPr lang="en-US" dirty="0">
              <a:ln w="31550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91400" cy="5029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Necrohormone</a:t>
            </a:r>
            <a:r>
              <a:rPr lang="en-US" dirty="0" smtClean="0">
                <a:solidFill>
                  <a:srgbClr val="FF0000"/>
                </a:solidFill>
              </a:rPr>
              <a:t> theory</a:t>
            </a:r>
            <a:r>
              <a:rPr lang="en-US" dirty="0" smtClean="0"/>
              <a:t>: (</a:t>
            </a:r>
            <a:r>
              <a:rPr lang="en-US" i="1" dirty="0" smtClean="0"/>
              <a:t>Haberlandt-1922) </a:t>
            </a:r>
            <a:r>
              <a:rPr lang="en-US" dirty="0" smtClean="0"/>
              <a:t> hormone released by degenerating cells of </a:t>
            </a:r>
            <a:r>
              <a:rPr lang="en-US" dirty="0" err="1" smtClean="0"/>
              <a:t>nucellus</a:t>
            </a:r>
            <a:r>
              <a:rPr lang="en-US" dirty="0" smtClean="0"/>
              <a:t> stimulate development of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Adventive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polyembryony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Recessive gene theory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: (Leory-1946)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monoembryonic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condition is due to dominant gene, whereas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polyembryony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due to recessive gene.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Hybridization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: (Baker-1960) 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polyembryony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 due to Hybridization.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Age, nutritional state, fruit set&amp; branching pattern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:(</a:t>
            </a:r>
            <a:r>
              <a:rPr lang="en-US" dirty="0" err="1" smtClean="0">
                <a:ln w="31550" cmpd="sng">
                  <a:noFill/>
                  <a:prstDash val="solid"/>
                </a:ln>
              </a:rPr>
              <a:t>Frusato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Hormone</a:t>
            </a:r>
            <a:r>
              <a:rPr lang="en-US" dirty="0" smtClean="0">
                <a:ln w="31550" cmpd="sng">
                  <a:noFill/>
                  <a:prstDash val="solid"/>
                </a:ln>
              </a:rPr>
              <a:t>: ethanol, IAA, ABA &amp;GA influence in  citrus.</a:t>
            </a:r>
            <a:endParaRPr lang="en-US" dirty="0">
              <a:ln w="31550" cmpd="sng">
                <a:noFill/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Embryogeny</a:t>
            </a:r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in Angiosperms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90600"/>
            <a:ext cx="4191000" cy="5867400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2057400" y="1295400"/>
            <a:ext cx="2692051" cy="4800600"/>
            <a:chOff x="1828800" y="1143000"/>
            <a:chExt cx="2692051" cy="3264932"/>
          </a:xfrm>
        </p:grpSpPr>
        <p:sp>
          <p:nvSpPr>
            <p:cNvPr id="7" name="Rectangle 6"/>
            <p:cNvSpPr/>
            <p:nvPr/>
          </p:nvSpPr>
          <p:spPr>
            <a:xfrm>
              <a:off x="2438400" y="1143000"/>
              <a:ext cx="151355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Zygote (2n)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1905000"/>
              <a:ext cx="2667000" cy="3657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dirty="0" smtClean="0"/>
                <a:t> 2 celled pro-embryo </a:t>
              </a:r>
            </a:p>
          </p:txBody>
        </p:sp>
        <p:cxnSp>
          <p:nvCxnSpPr>
            <p:cNvPr id="10" name="Straight Arrow Connector 9"/>
            <p:cNvCxnSpPr>
              <a:stCxn id="7" idx="2"/>
            </p:cNvCxnSpPr>
            <p:nvPr/>
          </p:nvCxnSpPr>
          <p:spPr>
            <a:xfrm rot="16200000" flipH="1">
              <a:off x="3039555" y="1667955"/>
              <a:ext cx="316468" cy="52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276600" y="2285999"/>
              <a:ext cx="1219200" cy="2682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 smtClean="0"/>
                <a:t>Basal cell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28800" y="2286000"/>
              <a:ext cx="1515158" cy="2682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terminal cell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2282777" y="2822623"/>
              <a:ext cx="316468" cy="52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276600" y="3048000"/>
              <a:ext cx="124425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suspensor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3048000"/>
              <a:ext cx="97975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embryo</a:t>
              </a:r>
              <a:endParaRPr lang="en-US" dirty="0"/>
            </a:p>
          </p:txBody>
        </p:sp>
        <p:sp>
          <p:nvSpPr>
            <p:cNvPr id="22" name="Isosceles Triangle 21"/>
            <p:cNvSpPr/>
            <p:nvPr/>
          </p:nvSpPr>
          <p:spPr>
            <a:xfrm rot="10800000">
              <a:off x="2133600" y="3429000"/>
              <a:ext cx="2057400" cy="3048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H="1">
              <a:off x="3578177" y="2822623"/>
              <a:ext cx="316468" cy="52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044777" y="3889423"/>
              <a:ext cx="316468" cy="52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209800" y="4038600"/>
              <a:ext cx="198002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err="1" smtClean="0"/>
                <a:t>Cordate</a:t>
              </a:r>
              <a:r>
                <a:rPr lang="en-US" dirty="0" smtClean="0"/>
                <a:t> embryo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Parthenocarpy</a:t>
            </a:r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305800" cy="54102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Means virgin fruit 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Natural/ artificial production of </a:t>
            </a:r>
            <a:r>
              <a:rPr lang="en-US" dirty="0" smtClean="0">
                <a:solidFill>
                  <a:srgbClr val="FF0000"/>
                </a:solidFill>
              </a:rPr>
              <a:t>seedless fruits </a:t>
            </a:r>
            <a:r>
              <a:rPr lang="en-US" dirty="0" smtClean="0"/>
              <a:t>with or without pollination and fertilization.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FF0000"/>
                </a:solidFill>
              </a:rPr>
              <a:t>Stenospermacarpy</a:t>
            </a:r>
            <a:r>
              <a:rPr lang="en-US" dirty="0" smtClean="0"/>
              <a:t>: seeds are actually produced, but are soon aborted at early stage of development.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Natural </a:t>
            </a:r>
            <a:r>
              <a:rPr lang="en-US" dirty="0" err="1" smtClean="0">
                <a:solidFill>
                  <a:srgbClr val="FF0000"/>
                </a:solidFill>
              </a:rPr>
              <a:t>parthenocarpy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occurs as mutation, pollination by other species without fertilization. Banana, </a:t>
            </a:r>
            <a:r>
              <a:rPr lang="en-US" dirty="0" err="1" smtClean="0"/>
              <a:t>guvava</a:t>
            </a:r>
            <a:r>
              <a:rPr lang="en-US" dirty="0" smtClean="0"/>
              <a:t>, papaya, tomato, etc.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Artificial </a:t>
            </a:r>
            <a:r>
              <a:rPr lang="en-US" dirty="0" err="1" smtClean="0">
                <a:solidFill>
                  <a:srgbClr val="FF0000"/>
                </a:solidFill>
              </a:rPr>
              <a:t>parthenocarpy</a:t>
            </a:r>
            <a:r>
              <a:rPr lang="en-US" dirty="0" smtClean="0"/>
              <a:t>: gene manipulation, application of low Con. Of synthetic growth – promoting substances: </a:t>
            </a:r>
            <a:r>
              <a:rPr lang="en-US" dirty="0" err="1" smtClean="0"/>
              <a:t>auxins</a:t>
            </a:r>
            <a:r>
              <a:rPr lang="en-US" dirty="0" smtClean="0"/>
              <a:t> gibberellins, </a:t>
            </a:r>
            <a:r>
              <a:rPr lang="en-US" dirty="0" err="1" smtClean="0"/>
              <a:t>cytokinins,NAA</a:t>
            </a:r>
            <a:r>
              <a:rPr lang="en-US" dirty="0" smtClean="0"/>
              <a:t>, etc. . Grapes, orange, water melons, etc.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5029200"/>
          </a:xfrm>
        </p:spPr>
        <p:txBody>
          <a:bodyPr/>
          <a:lstStyle/>
          <a:p>
            <a:r>
              <a:rPr lang="en-US" dirty="0" smtClean="0"/>
              <a:t>Based on natural stimulation </a:t>
            </a:r>
            <a:r>
              <a:rPr lang="en-US" dirty="0" err="1" smtClean="0"/>
              <a:t>parthenocarpy</a:t>
            </a:r>
            <a:r>
              <a:rPr lang="en-US" dirty="0" smtClean="0"/>
              <a:t> is 2 types.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Stimulative</a:t>
            </a:r>
            <a:r>
              <a:rPr lang="en-US" dirty="0" smtClean="0"/>
              <a:t> : requires pollination/ natural stimulations.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Vegetative</a:t>
            </a:r>
            <a:r>
              <a:rPr lang="en-US" dirty="0" smtClean="0"/>
              <a:t> : no requirement of stimulation. Seedless cucumber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Significance of </a:t>
            </a:r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parthenocarpy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848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</a:t>
            </a:r>
            <a:r>
              <a:rPr lang="en-US" dirty="0" err="1" smtClean="0"/>
              <a:t>fungivorous</a:t>
            </a:r>
            <a:r>
              <a:rPr lang="en-US" dirty="0" smtClean="0"/>
              <a:t> birds and </a:t>
            </a:r>
            <a:r>
              <a:rPr lang="en-US" dirty="0" err="1" smtClean="0"/>
              <a:t>mamals</a:t>
            </a:r>
            <a:r>
              <a:rPr lang="en-US" dirty="0" smtClean="0"/>
              <a:t> prefer seedless fruits. This serves as </a:t>
            </a:r>
            <a:r>
              <a:rPr lang="en-US" dirty="0" smtClean="0">
                <a:solidFill>
                  <a:srgbClr val="FF0000"/>
                </a:solidFill>
              </a:rPr>
              <a:t>decoy </a:t>
            </a:r>
            <a:r>
              <a:rPr lang="en-US" dirty="0" err="1" smtClean="0">
                <a:solidFill>
                  <a:srgbClr val="FF0000"/>
                </a:solidFill>
              </a:rPr>
              <a:t>defence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against seed predation.</a:t>
            </a:r>
          </a:p>
          <a:p>
            <a:r>
              <a:rPr lang="en-US" dirty="0" smtClean="0"/>
              <a:t>The ability of plants to produce seedless fruits, when pollination is unsuccessful, is advantageous in that it can provide food for seed-dispersers. In absence of a fruit crop, seed dispersing animals may starve, or may migrate to other place. This adversely affect seed dispersal.</a:t>
            </a:r>
          </a:p>
          <a:p>
            <a:r>
              <a:rPr lang="en-US" dirty="0" smtClean="0"/>
              <a:t>Desirable trait of edible fruit. Commercially important.</a:t>
            </a:r>
          </a:p>
          <a:p>
            <a:r>
              <a:rPr lang="en-US" dirty="0" smtClean="0"/>
              <a:t>Advantageous to crops in which pollination and fertilization are difficult.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70104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Function of suspensor </a:t>
            </a:r>
            <a:r>
              <a:rPr lang="en-US" dirty="0" smtClean="0"/>
              <a:t>: to push embryo in to endosperm for absorbing nutrients.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Polyembryony</a:t>
            </a:r>
            <a:r>
              <a:rPr lang="en-US" dirty="0" smtClean="0"/>
              <a:t> : development of more than one embryo inside an embryo sac. It is common among gymnosperms.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Changes in zygote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9248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Embryonic development starts from </a:t>
            </a:r>
            <a:r>
              <a:rPr lang="en-US" dirty="0" err="1" smtClean="0"/>
              <a:t>syngamy</a:t>
            </a:r>
            <a:r>
              <a:rPr lang="en-US" dirty="0" smtClean="0"/>
              <a:t>.</a:t>
            </a:r>
          </a:p>
          <a:p>
            <a:r>
              <a:rPr lang="en-US" dirty="0" smtClean="0"/>
              <a:t>Zygote then enter in to a state of dormancy.</a:t>
            </a:r>
          </a:p>
          <a:p>
            <a:r>
              <a:rPr lang="en-US" dirty="0" smtClean="0"/>
              <a:t>Length of dormancy varies with species.</a:t>
            </a:r>
          </a:p>
          <a:p>
            <a:r>
              <a:rPr lang="en-US" dirty="0" smtClean="0"/>
              <a:t>Large vacuole in zygote starts shrinking.</a:t>
            </a:r>
          </a:p>
          <a:p>
            <a:r>
              <a:rPr lang="en-US" dirty="0" smtClean="0"/>
              <a:t>Zygote decreases in size.</a:t>
            </a:r>
          </a:p>
          <a:p>
            <a:r>
              <a:rPr lang="en-US" dirty="0" smtClean="0"/>
              <a:t>It cause accumulation of cytoplasm at </a:t>
            </a:r>
            <a:r>
              <a:rPr lang="en-US" dirty="0" err="1" smtClean="0"/>
              <a:t>chalazal</a:t>
            </a:r>
            <a:r>
              <a:rPr lang="en-US" dirty="0" smtClean="0"/>
              <a:t> end. First division of zygote occur there.</a:t>
            </a:r>
          </a:p>
          <a:p>
            <a:r>
              <a:rPr lang="en-US" dirty="0" smtClean="0"/>
              <a:t>Towards the end of dormancy, number of ribosome, </a:t>
            </a:r>
            <a:r>
              <a:rPr lang="en-US" dirty="0" err="1" smtClean="0"/>
              <a:t>dictyosome</a:t>
            </a:r>
            <a:r>
              <a:rPr lang="en-US" dirty="0" smtClean="0"/>
              <a:t>, </a:t>
            </a:r>
            <a:r>
              <a:rPr lang="en-US" dirty="0" err="1" smtClean="0"/>
              <a:t>polysomes</a:t>
            </a:r>
            <a:r>
              <a:rPr lang="en-US" dirty="0" smtClean="0"/>
              <a:t> get increased.</a:t>
            </a:r>
          </a:p>
          <a:p>
            <a:r>
              <a:rPr lang="en-US" dirty="0" err="1" smtClean="0"/>
              <a:t>Dictyosome</a:t>
            </a:r>
            <a:r>
              <a:rPr lang="en-US" dirty="0" smtClean="0"/>
              <a:t> helps for wall formation.</a:t>
            </a:r>
          </a:p>
          <a:p>
            <a:r>
              <a:rPr lang="en-US" dirty="0" err="1" smtClean="0"/>
              <a:t>Polysome</a:t>
            </a:r>
            <a:r>
              <a:rPr lang="en-US" dirty="0" smtClean="0"/>
              <a:t> helps for protein synthesis and metabolism.</a:t>
            </a:r>
          </a:p>
          <a:p>
            <a:r>
              <a:rPr lang="en-US" dirty="0" smtClean="0"/>
              <a:t>After dormancy zygote is ready to divide.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Changes in zygote after dormancy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Zygote is highly </a:t>
            </a:r>
            <a:r>
              <a:rPr lang="en-US" dirty="0" err="1" smtClean="0"/>
              <a:t>polarised</a:t>
            </a:r>
            <a:r>
              <a:rPr lang="en-US" dirty="0" smtClean="0"/>
              <a:t> and isolated cell.</a:t>
            </a:r>
          </a:p>
          <a:p>
            <a:r>
              <a:rPr lang="en-US" dirty="0" smtClean="0"/>
              <a:t>Completely enveloped by zygote wall.</a:t>
            </a:r>
          </a:p>
          <a:p>
            <a:r>
              <a:rPr lang="en-US" dirty="0" err="1" smtClean="0"/>
              <a:t>Plasmodesmatal</a:t>
            </a:r>
            <a:r>
              <a:rPr lang="en-US" dirty="0" smtClean="0"/>
              <a:t> connection with </a:t>
            </a:r>
            <a:r>
              <a:rPr lang="en-US" dirty="0" err="1" smtClean="0"/>
              <a:t>neighbouring</a:t>
            </a:r>
            <a:r>
              <a:rPr lang="en-US" dirty="0" smtClean="0"/>
              <a:t> cells become blocked.</a:t>
            </a:r>
          </a:p>
          <a:p>
            <a:r>
              <a:rPr lang="en-US" dirty="0" smtClean="0"/>
              <a:t>Nucleus is surrounded by plastids and mitochondria.</a:t>
            </a:r>
          </a:p>
          <a:p>
            <a:r>
              <a:rPr lang="en-US" dirty="0" smtClean="0"/>
              <a:t>The nucleus occupies the </a:t>
            </a:r>
            <a:r>
              <a:rPr lang="en-US" dirty="0" err="1" smtClean="0"/>
              <a:t>chalazal</a:t>
            </a:r>
            <a:r>
              <a:rPr lang="en-US" dirty="0" smtClean="0"/>
              <a:t> end.</a:t>
            </a:r>
          </a:p>
          <a:p>
            <a:r>
              <a:rPr lang="en-US" dirty="0" err="1" smtClean="0"/>
              <a:t>Micropylar</a:t>
            </a:r>
            <a:r>
              <a:rPr lang="en-US" dirty="0" smtClean="0"/>
              <a:t> region gets occupied by vacuoles.</a:t>
            </a:r>
          </a:p>
          <a:p>
            <a:r>
              <a:rPr lang="en-US" dirty="0" smtClean="0"/>
              <a:t>Cell organelles are very few.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Embyogenesis</a:t>
            </a:r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division of zygote is transverse and unequal.</a:t>
            </a:r>
          </a:p>
          <a:p>
            <a:r>
              <a:rPr lang="en-US" dirty="0" smtClean="0"/>
              <a:t>It results small </a:t>
            </a:r>
            <a:r>
              <a:rPr lang="en-US" dirty="0" smtClean="0">
                <a:solidFill>
                  <a:srgbClr val="FF0000"/>
                </a:solidFill>
              </a:rPr>
              <a:t>apical cell </a:t>
            </a:r>
            <a:r>
              <a:rPr lang="en-US" dirty="0" smtClean="0"/>
              <a:t>and large </a:t>
            </a:r>
            <a:r>
              <a:rPr lang="en-US" dirty="0" smtClean="0">
                <a:solidFill>
                  <a:srgbClr val="FF0000"/>
                </a:solidFill>
              </a:rPr>
              <a:t>basal cell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Apical cell projects into the </a:t>
            </a:r>
            <a:r>
              <a:rPr lang="en-US" dirty="0" err="1" smtClean="0"/>
              <a:t>emryo</a:t>
            </a:r>
            <a:r>
              <a:rPr lang="en-US" dirty="0" smtClean="0"/>
              <a:t> sac.</a:t>
            </a:r>
          </a:p>
          <a:p>
            <a:r>
              <a:rPr lang="en-US" dirty="0" smtClean="0"/>
              <a:t>Basal cell lies close to </a:t>
            </a:r>
            <a:r>
              <a:rPr lang="en-US" dirty="0" err="1" smtClean="0"/>
              <a:t>micropyle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loranthaceae</a:t>
            </a:r>
            <a:r>
              <a:rPr lang="en-US" dirty="0" smtClean="0"/>
              <a:t> first division is longitudinal.</a:t>
            </a:r>
          </a:p>
          <a:p>
            <a:r>
              <a:rPr lang="en-US" dirty="0" smtClean="0"/>
              <a:t>In some first division is oblique.</a:t>
            </a:r>
          </a:p>
          <a:p>
            <a:r>
              <a:rPr lang="en-US" dirty="0" smtClean="0"/>
              <a:t>From this stage to differentiation of organs it is called </a:t>
            </a:r>
            <a:r>
              <a:rPr lang="en-US" dirty="0" smtClean="0">
                <a:solidFill>
                  <a:srgbClr val="FF0000"/>
                </a:solidFill>
              </a:rPr>
              <a:t>pro-embryo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7620000" y="3124200"/>
            <a:ext cx="1066800" cy="1386840"/>
            <a:chOff x="7848600" y="1508760"/>
            <a:chExt cx="1066800" cy="1386840"/>
          </a:xfrm>
        </p:grpSpPr>
        <p:pic>
          <p:nvPicPr>
            <p:cNvPr id="5" name="Picture 6" descr="http://cdn.yourarticlelibrary.com/wp-content/uploads/2014/02/clip_image002193.jpg"/>
            <p:cNvPicPr>
              <a:picLocks noChangeAspect="1" noChangeArrowheads="1"/>
            </p:cNvPicPr>
            <p:nvPr/>
          </p:nvPicPr>
          <p:blipFill>
            <a:blip r:embed="rId3"/>
            <a:srcRect r="82417" b="78379"/>
            <a:stretch>
              <a:fillRect/>
            </a:stretch>
          </p:blipFill>
          <p:spPr bwMode="auto">
            <a:xfrm>
              <a:off x="7848600" y="1508760"/>
              <a:ext cx="1066800" cy="1386840"/>
            </a:xfrm>
            <a:prstGeom prst="rect">
              <a:avLst/>
            </a:prstGeom>
            <a:noFill/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8305800" y="2286000"/>
              <a:ext cx="2286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543800" y="5410200"/>
            <a:ext cx="1600200" cy="1447800"/>
            <a:chOff x="7086600" y="5410200"/>
            <a:chExt cx="1600200" cy="1447800"/>
          </a:xfrm>
        </p:grpSpPr>
        <p:pic>
          <p:nvPicPr>
            <p:cNvPr id="6" name="Picture 6" descr="http://cdn.yourarticlelibrary.com/wp-content/uploads/2014/02/clip_image002193.jpg"/>
            <p:cNvPicPr>
              <a:picLocks noChangeAspect="1" noChangeArrowheads="1"/>
            </p:cNvPicPr>
            <p:nvPr/>
          </p:nvPicPr>
          <p:blipFill>
            <a:blip r:embed="rId3"/>
            <a:srcRect l="8791" r="75385" b="75052"/>
            <a:stretch>
              <a:fillRect/>
            </a:stretch>
          </p:blipFill>
          <p:spPr bwMode="auto">
            <a:xfrm>
              <a:off x="7086600" y="5410200"/>
              <a:ext cx="1600200" cy="1447800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7848600" y="6019800"/>
              <a:ext cx="22860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371599"/>
            <a:ext cx="2667000" cy="4217195"/>
          </a:xfrm>
          <a:prstGeom prst="rect">
            <a:avLst/>
          </a:prstGeom>
          <a:noFill/>
        </p:spPr>
      </p:pic>
      <p:pic>
        <p:nvPicPr>
          <p:cNvPr id="1026" name="Picture 2" descr="C:\Users\Dell\Desktop\New folder\IMG_20190726_201542.jpg"/>
          <p:cNvPicPr>
            <a:picLocks noChangeAspect="1" noChangeArrowheads="1"/>
          </p:cNvPicPr>
          <p:nvPr/>
        </p:nvPicPr>
        <p:blipFill>
          <a:blip r:embed="rId4" cstate="print"/>
          <a:srcRect t="5556" r="1234" b="18889"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6294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Fully formed embryo </a:t>
            </a:r>
            <a:endParaRPr lang="en-US" b="1" dirty="0">
              <a:ln w="31550" cmpd="sng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800" y="990601"/>
            <a:ext cx="6172200" cy="5562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 formed embryo consists of  elongated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embryonal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axis and 1 or 2 cotyledons.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Scutellum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:The cotyledon of monocots is shield like.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Cotyledons : acts as food depots.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They grow using endosperms.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Endosperm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disappear.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</a:rPr>
              <a:t>Cotyledonary</a:t>
            </a:r>
            <a:r>
              <a:rPr lang="en-US" sz="3200" dirty="0" smtClean="0">
                <a:solidFill>
                  <a:srgbClr val="FF0000"/>
                </a:solidFill>
              </a:rPr>
              <a:t> node </a:t>
            </a:r>
            <a:r>
              <a:rPr lang="en-US" sz="3200" dirty="0" smtClean="0"/>
              <a:t>: point of attachment of cotyledon to </a:t>
            </a:r>
            <a:r>
              <a:rPr lang="en-US" sz="3200" dirty="0" err="1" smtClean="0"/>
              <a:t>embyonal</a:t>
            </a:r>
            <a:r>
              <a:rPr lang="en-US" sz="3200" dirty="0" smtClean="0"/>
              <a:t> axis.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</a:rPr>
              <a:t>Epi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cotyle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portion of axis above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cotyledonary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node.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</a:rPr>
              <a:t>Hypocotyle</a:t>
            </a:r>
            <a:r>
              <a:rPr lang="en-US" sz="3200" dirty="0" smtClean="0"/>
              <a:t> : portion of axis below </a:t>
            </a:r>
            <a:r>
              <a:rPr lang="en-US" sz="3200" dirty="0" err="1" smtClean="0"/>
              <a:t>cotyledonary</a:t>
            </a:r>
            <a:r>
              <a:rPr lang="en-US" sz="3200" dirty="0" smtClean="0"/>
              <a:t> node.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image"/>
          <p:cNvPicPr>
            <a:picLocks noChangeAspect="1" noChangeArrowheads="1"/>
          </p:cNvPicPr>
          <p:nvPr/>
        </p:nvPicPr>
        <p:blipFill>
          <a:blip r:embed="rId3"/>
          <a:srcRect l="5085" r="10847" b="6189"/>
          <a:stretch>
            <a:fillRect/>
          </a:stretch>
        </p:blipFill>
        <p:spPr bwMode="auto">
          <a:xfrm>
            <a:off x="6781800" y="3429000"/>
            <a:ext cx="2362200" cy="3429000"/>
          </a:xfrm>
          <a:prstGeom prst="rect">
            <a:avLst/>
          </a:prstGeom>
          <a:noFill/>
        </p:spPr>
      </p:pic>
      <p:pic>
        <p:nvPicPr>
          <p:cNvPr id="3074" name="Picture 2" descr="Image result for monocot embryo scutellum"/>
          <p:cNvPicPr>
            <a:picLocks noChangeAspect="1" noChangeArrowheads="1"/>
          </p:cNvPicPr>
          <p:nvPr/>
        </p:nvPicPr>
        <p:blipFill>
          <a:blip r:embed="rId4"/>
          <a:srcRect l="1316" t="2941" r="2530" b="1277"/>
          <a:stretch>
            <a:fillRect/>
          </a:stretch>
        </p:blipFill>
        <p:spPr bwMode="auto">
          <a:xfrm>
            <a:off x="6615722" y="838199"/>
            <a:ext cx="2375877" cy="24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1516</Words>
  <Application>Microsoft Office PowerPoint</Application>
  <PresentationFormat>On-screen Show (4:3)</PresentationFormat>
  <Paragraphs>191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Embryo development</vt:lpstr>
      <vt:lpstr>Embryo development</vt:lpstr>
      <vt:lpstr>Embryogeny in Angiosperms</vt:lpstr>
      <vt:lpstr>Slide 4</vt:lpstr>
      <vt:lpstr>Changes in zygote</vt:lpstr>
      <vt:lpstr>Changes in zygote after dormancy</vt:lpstr>
      <vt:lpstr>Embyogenesis </vt:lpstr>
      <vt:lpstr>Slide 8</vt:lpstr>
      <vt:lpstr>Fully formed embryo </vt:lpstr>
      <vt:lpstr> </vt:lpstr>
      <vt:lpstr>Embryo development in dicotyledons</vt:lpstr>
      <vt:lpstr>Types of embryogeny reported by Maheswari(1950)</vt:lpstr>
      <vt:lpstr>Development of dicot embyo -Capsella type</vt:lpstr>
      <vt:lpstr>Slide 14</vt:lpstr>
      <vt:lpstr>Slide 15</vt:lpstr>
      <vt:lpstr>Slide 16</vt:lpstr>
      <vt:lpstr>Slide 17</vt:lpstr>
      <vt:lpstr>Monocot embryogenesis Sagittaria type</vt:lpstr>
      <vt:lpstr>Slide 19</vt:lpstr>
      <vt:lpstr>Slide 20</vt:lpstr>
      <vt:lpstr>Slide 21</vt:lpstr>
      <vt:lpstr>Differences between dicot and monocot embryos</vt:lpstr>
      <vt:lpstr>Polyembryony </vt:lpstr>
      <vt:lpstr>Classification of polyembryony</vt:lpstr>
      <vt:lpstr>Cleavage polyembryony</vt:lpstr>
      <vt:lpstr>Development of embyos from the embryo sac cells, other than egg cells</vt:lpstr>
      <vt:lpstr>False polyembryony</vt:lpstr>
      <vt:lpstr>Adventive polyembryony</vt:lpstr>
      <vt:lpstr>Causes of polyembryony</vt:lpstr>
      <vt:lpstr>Parthenocarpy </vt:lpstr>
      <vt:lpstr>Slide 31</vt:lpstr>
      <vt:lpstr>Significance of parthenocarpy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 development</dc:title>
  <dc:creator>Dell</dc:creator>
  <cp:lastModifiedBy>Windows User</cp:lastModifiedBy>
  <cp:revision>70</cp:revision>
  <dcterms:created xsi:type="dcterms:W3CDTF">2006-08-16T00:00:00Z</dcterms:created>
  <dcterms:modified xsi:type="dcterms:W3CDTF">2021-11-18T13:59:35Z</dcterms:modified>
</cp:coreProperties>
</file>