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3" r:id="rId4"/>
  </p:sldMasterIdLst>
  <p:notesMasterIdLst>
    <p:notesMasterId r:id="rId60"/>
  </p:notesMasterIdLst>
  <p:sldIdLst>
    <p:sldId id="256" r:id="rId5"/>
    <p:sldId id="257" r:id="rId6"/>
    <p:sldId id="259" r:id="rId7"/>
    <p:sldId id="260" r:id="rId8"/>
    <p:sldId id="261" r:id="rId9"/>
    <p:sldId id="364" r:id="rId10"/>
    <p:sldId id="366" r:id="rId11"/>
    <p:sldId id="367" r:id="rId12"/>
    <p:sldId id="368" r:id="rId13"/>
    <p:sldId id="369" r:id="rId14"/>
    <p:sldId id="397" r:id="rId15"/>
    <p:sldId id="370" r:id="rId16"/>
    <p:sldId id="372" r:id="rId17"/>
    <p:sldId id="377" r:id="rId18"/>
    <p:sldId id="373" r:id="rId19"/>
    <p:sldId id="375" r:id="rId20"/>
    <p:sldId id="376" r:id="rId21"/>
    <p:sldId id="378" r:id="rId22"/>
    <p:sldId id="387" r:id="rId23"/>
    <p:sldId id="379" r:id="rId24"/>
    <p:sldId id="383" r:id="rId25"/>
    <p:sldId id="381" r:id="rId26"/>
    <p:sldId id="289" r:id="rId27"/>
    <p:sldId id="382" r:id="rId28"/>
    <p:sldId id="386" r:id="rId29"/>
    <p:sldId id="288" r:id="rId30"/>
    <p:sldId id="269" r:id="rId31"/>
    <p:sldId id="385" r:id="rId32"/>
    <p:sldId id="384" r:id="rId33"/>
    <p:sldId id="394" r:id="rId34"/>
    <p:sldId id="388" r:id="rId35"/>
    <p:sldId id="389" r:id="rId36"/>
    <p:sldId id="391" r:id="rId37"/>
    <p:sldId id="395" r:id="rId38"/>
    <p:sldId id="392" r:id="rId39"/>
    <p:sldId id="393" r:id="rId40"/>
    <p:sldId id="396" r:id="rId41"/>
    <p:sldId id="407" r:id="rId42"/>
    <p:sldId id="398" r:id="rId43"/>
    <p:sldId id="400" r:id="rId44"/>
    <p:sldId id="401" r:id="rId45"/>
    <p:sldId id="402" r:id="rId46"/>
    <p:sldId id="403" r:id="rId47"/>
    <p:sldId id="404" r:id="rId48"/>
    <p:sldId id="335" r:id="rId49"/>
    <p:sldId id="408" r:id="rId50"/>
    <p:sldId id="409" r:id="rId51"/>
    <p:sldId id="336" r:id="rId52"/>
    <p:sldId id="339" r:id="rId53"/>
    <p:sldId id="410" r:id="rId54"/>
    <p:sldId id="411" r:id="rId55"/>
    <p:sldId id="413" r:id="rId56"/>
    <p:sldId id="414" r:id="rId57"/>
    <p:sldId id="415" r:id="rId58"/>
    <p:sldId id="416" r:id="rId59"/>
  </p:sldIdLst>
  <p:sldSz cx="9144000" cy="6858000" type="screen4x3"/>
  <p:notesSz cx="6858000" cy="9144000"/>
  <p:defaultTextStyle>
    <a:defPPr>
      <a:defRPr lang="ar-SA"/>
    </a:defPPr>
    <a:lvl1pPr algn="ct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ct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ct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ct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ct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3300"/>
    <a:srgbClr val="000000"/>
    <a:srgbClr val="FFFF00"/>
    <a:srgbClr val="FF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42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7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noProof="0"/>
              <a:t>انقر لتحرير أنماط النص الرئيسي</a:t>
            </a:r>
            <a:endParaRPr lang="en-US" noProof="0"/>
          </a:p>
          <a:p>
            <a:pPr lvl="1"/>
            <a:r>
              <a:rPr lang="ar-SA" noProof="0"/>
              <a:t>المستوى الثاني</a:t>
            </a:r>
            <a:endParaRPr lang="en-US" noProof="0"/>
          </a:p>
          <a:p>
            <a:pPr lvl="2"/>
            <a:r>
              <a:rPr lang="ar-SA" noProof="0"/>
              <a:t>المستوى الثالث</a:t>
            </a:r>
            <a:endParaRPr lang="en-US" noProof="0"/>
          </a:p>
          <a:p>
            <a:pPr lvl="3"/>
            <a:r>
              <a:rPr lang="ar-SA" noProof="0"/>
              <a:t>المستوى الرابع</a:t>
            </a:r>
            <a:endParaRPr lang="en-US" noProof="0"/>
          </a:p>
          <a:p>
            <a:pPr lvl="4"/>
            <a:r>
              <a:rPr lang="ar-SA" noProof="0"/>
              <a:t>المستوى الخامس</a:t>
            </a:r>
            <a:endParaRPr lang="en-US" noProof="0"/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fld id="{5D8F9071-D07D-4F7B-9DB1-E20596340E8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E93A10-768A-4FC0-AD23-AAC8F4E3BF73}" type="slidenum">
              <a:rPr lang="ar-SA" smtClean="0"/>
              <a:pPr/>
              <a:t>3</a:t>
            </a:fld>
            <a:endParaRPr lang="en-US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9213" y="877888"/>
            <a:ext cx="4219575" cy="3165475"/>
          </a:xfrm>
          <a:solidFill>
            <a:srgbClr val="FFFFFF"/>
          </a:solidFill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2038" y="4349750"/>
            <a:ext cx="4740275" cy="3514725"/>
          </a:xfrm>
          <a:noFill/>
          <a:ln/>
        </p:spPr>
        <p:txBody>
          <a:bodyPr wrap="none" anchor="ctr"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8F9071-D07D-4F7B-9DB1-E20596340E82}" type="slidenum">
              <a:rPr lang="ar-SA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30741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0742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23" name="Rectangle 2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25A47-2455-4788-8DF4-214C0B8473C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DEB8C3-DBE4-46F6-A5E2-C21E151914B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5B141A-5ECF-473D-BFA2-66471473672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A1D413-6280-4D17-B7DB-41EBBB417CF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F45B16-5B9E-4895-B302-61B7E93E5AF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67C8F5-29BB-4ADB-AE6E-4F8506DAAC7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E42DD3-66AC-45BF-A44B-CA1F1D77D5A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EB7161-47C7-417C-8EE1-8BA2779076B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26AD30-7921-41CD-874D-742537C46FA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2EBD7E-737A-4936-8C06-C97CA050736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42930F-9F44-4416-8FAF-73000A7759D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01B6AF-3D16-4A1D-9505-209A6719671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FFF810-815E-4A6E-8249-7A0026A7DF5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D709F3-39FF-47E7-8626-A3A6A4EC378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6F7FDC-E84E-40EB-B6CC-C414548E315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1F17B9-0D17-46F6-9D80-62D6C657CAF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29699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9700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9701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9702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9703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9704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9705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9706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9707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9708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9709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9710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9711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9712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9713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9714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9715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9716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9717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/>
              <a:t>انقر لتحرير نمط العنوان الرئيسي</a:t>
            </a:r>
          </a:p>
        </p:txBody>
      </p:sp>
      <p:sp>
        <p:nvSpPr>
          <p:cNvPr id="29718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29719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>
              <a:defRPr sz="14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20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0">
              <a:defRPr sz="14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21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>
              <a:defRPr sz="14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fld id="{150310E5-E54E-4149-9650-DF153548748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cs typeface="Arial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cs typeface="Arial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cs typeface="Arial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cs typeface="Arial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cs typeface="Arial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cs typeface="Arial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cs typeface="Arial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cs typeface="Arial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2.xml"/><Relationship Id="rId1" Type="http://schemas.openxmlformats.org/officeDocument/2006/relationships/video" Target="file:///C:\Users\Princy\Desktop\chromatography\adsorption%20chromatography%20-%20YouTube%20(360p).mp4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Princy\Desktop\chromatography\Paper%20Chromatography%20-%20YouTube%20(360p).mp4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Princy\Desktop\chromatography\adsorption%20chromatography%20-%20YouTube%20(360p).mp4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Princy\Desktop\chromatography\Principles%20of%20Ion%20Exchange%20Chromatography%20-%20YouTube%20(360p).mp4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Princy\Desktop\chromatography\Gas%20chromatography%20_%20Chemical%20processes%20_%20MCAT%20_%20Khan%20Academy%20-%20YouTube%20(360p).mp4" TargetMode="Externa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Princy\Desktop\chromatography\Gel%20Filtration%20Chromatography%20-%20YouTube%20(360p).mp4" TargetMode="Externa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0">
                <a:solidFill>
                  <a:srgbClr val="000000"/>
                </a:solidFill>
              </a:rPr>
              <a:t>Chromatography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N" b="1" dirty="0" smtClean="0"/>
              <a:t>Dr. </a:t>
            </a:r>
            <a:r>
              <a:rPr lang="en-IN" b="1" dirty="0" err="1" smtClean="0"/>
              <a:t>Vidya</a:t>
            </a:r>
            <a:r>
              <a:rPr lang="en-IN" b="1" dirty="0" smtClean="0"/>
              <a:t> Francis</a:t>
            </a:r>
          </a:p>
          <a:p>
            <a:r>
              <a:rPr lang="en-IN" b="1" dirty="0" smtClean="0"/>
              <a:t>PG Department of Chemistry</a:t>
            </a:r>
            <a:endParaRPr lang="en-US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Column Chromatography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76225" y="2209800"/>
            <a:ext cx="3143250" cy="3740150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/>
              <a:t>Column chromatography</a:t>
            </a:r>
          </a:p>
          <a:p>
            <a:pPr lvl="1" algn="l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/>
              <a:t>Stationary phase is held in a narrow tube through which the mobile phase is forced under pressure or under the effect of gravity</a:t>
            </a:r>
          </a:p>
          <a:p>
            <a:pPr algn="l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800"/>
          </a:p>
        </p:txBody>
      </p:sp>
      <p:pic>
        <p:nvPicPr>
          <p:cNvPr id="6" name="Content Placeholder 5" descr="27-Oct-16 3-09-30 PM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786050" y="1785926"/>
            <a:ext cx="6143668" cy="4857784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0" grpId="0"/>
      <p:bldP spid="10957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dsorption chromatography - YouTube (360p).mp4">
            <a:hlinkClick r:id="" action="ppaction://media"/>
          </p:cNvPr>
          <p:cNvPicPr>
            <a:picLocks noGrp="1" noRot="1" noChangeAspect="1"/>
          </p:cNvPicPr>
          <p:nvPr>
            <p:ph sz="half" idx="2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714612" y="2143116"/>
            <a:ext cx="30480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357158" y="428604"/>
            <a:ext cx="8101042" cy="1143008"/>
          </a:xfrm>
        </p:spPr>
        <p:txBody>
          <a:bodyPr/>
          <a:lstStyle/>
          <a:p>
            <a:r>
              <a:rPr lang="en-US" dirty="0"/>
              <a:t>Applications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sz="quarter" idx="1"/>
          </p:nvPr>
        </p:nvSpPr>
        <p:spPr>
          <a:xfrm>
            <a:off x="357158" y="1714488"/>
            <a:ext cx="8072494" cy="4929222"/>
          </a:xfrm>
        </p:spPr>
        <p:txBody>
          <a:bodyPr/>
          <a:lstStyle/>
          <a:p>
            <a:r>
              <a:rPr lang="en-US" dirty="0"/>
              <a:t>1. Separation of organic components                  a. Separation of position isomers</a:t>
            </a:r>
          </a:p>
          <a:p>
            <a:r>
              <a:rPr lang="en-US" dirty="0"/>
              <a:t>       b. Separation of geometrical isomers. </a:t>
            </a:r>
          </a:p>
          <a:p>
            <a:r>
              <a:rPr lang="en-US" dirty="0"/>
              <a:t>c. Separation of </a:t>
            </a:r>
            <a:r>
              <a:rPr lang="en-US" dirty="0" err="1"/>
              <a:t>enantiomers</a:t>
            </a:r>
            <a:r>
              <a:rPr lang="en-US" dirty="0"/>
              <a:t>  .</a:t>
            </a:r>
          </a:p>
          <a:p>
            <a:r>
              <a:rPr lang="en-US" dirty="0"/>
              <a:t>       2. Identification and purification of natural compounds.</a:t>
            </a:r>
          </a:p>
          <a:p>
            <a:r>
              <a:rPr lang="en-US" dirty="0"/>
              <a:t>3. Purifying individual proteins.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sz="quarter"/>
          </p:nvPr>
        </p:nvSpPr>
        <p:spPr>
          <a:xfrm>
            <a:off x="685800" y="214291"/>
            <a:ext cx="7772400" cy="1714511"/>
          </a:xfrm>
        </p:spPr>
        <p:txBody>
          <a:bodyPr/>
          <a:lstStyle/>
          <a:p>
            <a:r>
              <a:rPr lang="en-US" sz="4400" dirty="0"/>
              <a:t>Partition chromatography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sz="quarter" idx="1"/>
          </p:nvPr>
        </p:nvSpPr>
        <p:spPr>
          <a:xfrm>
            <a:off x="714348" y="1857364"/>
            <a:ext cx="7715304" cy="4429156"/>
          </a:xfrm>
        </p:spPr>
        <p:txBody>
          <a:bodyPr/>
          <a:lstStyle/>
          <a:p>
            <a:pPr algn="l"/>
            <a:r>
              <a:rPr lang="en-US" dirty="0"/>
              <a:t>Solid phase is liquid bonded on the surface of inert solid like cellulose , silica gel , etc.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Mobile phase is liquid immiscible with the      stationary liquid    </a:t>
            </a:r>
          </a:p>
          <a:p>
            <a:pPr algn="l"/>
            <a:r>
              <a:rPr lang="en-US" dirty="0"/>
              <a:t> 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main-qimg-a71ece5d92341ce37874431509c572fb-c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28" y="928670"/>
            <a:ext cx="6215105" cy="5143536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sz="quarter" idx="1"/>
          </p:nvPr>
        </p:nvSpPr>
        <p:spPr>
          <a:xfrm>
            <a:off x="857224" y="500042"/>
            <a:ext cx="7215238" cy="5500726"/>
          </a:xfrm>
        </p:spPr>
        <p:txBody>
          <a:bodyPr/>
          <a:lstStyle/>
          <a:p>
            <a:r>
              <a:rPr lang="en-US" dirty="0"/>
              <a:t>Partition coefficient</a:t>
            </a:r>
          </a:p>
          <a:p>
            <a:endParaRPr lang="en-US" dirty="0"/>
          </a:p>
          <a:p>
            <a:r>
              <a:rPr lang="en-US" dirty="0"/>
              <a:t>K = C</a:t>
            </a:r>
            <a:r>
              <a:rPr lang="en-US" sz="1100" dirty="0"/>
              <a:t>s </a:t>
            </a:r>
            <a:r>
              <a:rPr lang="en-US" sz="2400" dirty="0"/>
              <a:t>  /  </a:t>
            </a:r>
            <a:r>
              <a:rPr lang="en-US" dirty="0"/>
              <a:t>C</a:t>
            </a:r>
            <a:r>
              <a:rPr lang="en-US" sz="1100" dirty="0"/>
              <a:t>m   </a:t>
            </a:r>
          </a:p>
          <a:p>
            <a:r>
              <a:rPr lang="en-US" dirty="0"/>
              <a:t>C</a:t>
            </a:r>
            <a:r>
              <a:rPr lang="en-US" baseline="-25000" dirty="0"/>
              <a:t>s </a:t>
            </a:r>
            <a:r>
              <a:rPr lang="en-US" dirty="0"/>
              <a:t>= </a:t>
            </a:r>
            <a:r>
              <a:rPr lang="en-US" dirty="0" err="1"/>
              <a:t>con.in</a:t>
            </a:r>
            <a:r>
              <a:rPr lang="en-US" dirty="0"/>
              <a:t> the stationary phase</a:t>
            </a:r>
          </a:p>
          <a:p>
            <a:r>
              <a:rPr lang="en-US" dirty="0"/>
              <a:t>C</a:t>
            </a:r>
            <a:r>
              <a:rPr lang="en-US" baseline="-25000" dirty="0"/>
              <a:t>m </a:t>
            </a:r>
            <a:r>
              <a:rPr lang="en-US" dirty="0"/>
              <a:t>=</a:t>
            </a:r>
            <a:r>
              <a:rPr lang="en-US" dirty="0" err="1"/>
              <a:t>con.in</a:t>
            </a:r>
            <a:r>
              <a:rPr lang="en-US" dirty="0"/>
              <a:t> the mobile phase</a:t>
            </a:r>
          </a:p>
          <a:p>
            <a:r>
              <a:rPr lang="en-US" dirty="0">
                <a:solidFill>
                  <a:srgbClr val="7030A0"/>
                </a:solidFill>
              </a:rPr>
              <a:t>Compound with the highest K value is retarded most by the stationary phase while that with the least K carried out most quickly.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sz="quarter" idx="1"/>
          </p:nvPr>
        </p:nvSpPr>
        <p:spPr>
          <a:xfrm>
            <a:off x="714348" y="285728"/>
            <a:ext cx="7786742" cy="5353072"/>
          </a:xfrm>
        </p:spPr>
        <p:txBody>
          <a:bodyPr/>
          <a:lstStyle/>
          <a:p>
            <a:r>
              <a:rPr lang="en-US" dirty="0"/>
              <a:t> </a:t>
            </a:r>
          </a:p>
          <a:p>
            <a:r>
              <a:rPr lang="en-US" dirty="0"/>
              <a:t> 1. Separation of mixture of acetylated </a:t>
            </a:r>
            <a:r>
              <a:rPr lang="en-US" dirty="0" err="1"/>
              <a:t>aminoacids</a:t>
            </a:r>
            <a:r>
              <a:rPr lang="en-US" dirty="0"/>
              <a:t>.</a:t>
            </a:r>
          </a:p>
          <a:p>
            <a:r>
              <a:rPr lang="en-US" dirty="0"/>
              <a:t>S.P – water on silica gel</a:t>
            </a:r>
          </a:p>
          <a:p>
            <a:r>
              <a:rPr lang="en-US" dirty="0"/>
              <a:t>M.P – chloroform with little </a:t>
            </a:r>
            <a:r>
              <a:rPr lang="en-US" dirty="0" err="1"/>
              <a:t>butanol</a:t>
            </a:r>
            <a:r>
              <a:rPr lang="en-US" dirty="0"/>
              <a:t>.</a:t>
            </a:r>
          </a:p>
          <a:p>
            <a:r>
              <a:rPr lang="en-US" dirty="0"/>
              <a:t>2. Separation of mixture of cobalt and nickel</a:t>
            </a:r>
          </a:p>
          <a:p>
            <a:r>
              <a:rPr lang="en-US" dirty="0"/>
              <a:t>S.P – water on cellulose</a:t>
            </a:r>
          </a:p>
          <a:p>
            <a:r>
              <a:rPr lang="en-US" dirty="0"/>
              <a:t>M.P – acetone with little </a:t>
            </a:r>
            <a:r>
              <a:rPr lang="en-US" dirty="0" err="1"/>
              <a:t>HCl</a:t>
            </a:r>
            <a:endParaRPr lang="en-US" dirty="0"/>
          </a:p>
          <a:p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sz="quarter" idx="1"/>
          </p:nvPr>
        </p:nvSpPr>
        <p:spPr>
          <a:xfrm>
            <a:off x="500034" y="642918"/>
            <a:ext cx="8001056" cy="5643602"/>
          </a:xfrm>
        </p:spPr>
        <p:txBody>
          <a:bodyPr/>
          <a:lstStyle/>
          <a:p>
            <a:r>
              <a:rPr lang="en-US" dirty="0"/>
              <a:t>Applications </a:t>
            </a:r>
          </a:p>
          <a:p>
            <a:endParaRPr lang="en-US" dirty="0"/>
          </a:p>
          <a:p>
            <a:r>
              <a:rPr lang="en-US" dirty="0"/>
              <a:t>1. Quantitative separation of mixture of organic </a:t>
            </a:r>
          </a:p>
          <a:p>
            <a:pPr algn="l"/>
            <a:r>
              <a:rPr lang="en-US" dirty="0"/>
              <a:t>  and inorganic substances.</a:t>
            </a:r>
          </a:p>
          <a:p>
            <a:pPr algn="l"/>
            <a:r>
              <a:rPr lang="en-US" dirty="0"/>
              <a:t>2. Purification of products of reaction in the laboratories and industries.</a:t>
            </a:r>
          </a:p>
          <a:p>
            <a:pPr algn="l"/>
            <a:r>
              <a:rPr lang="en-US" dirty="0"/>
              <a:t>3. Identification of organic and inorganic compounds of </a:t>
            </a:r>
            <a:r>
              <a:rPr lang="en-US"/>
              <a:t>a mixture.</a:t>
            </a:r>
          </a:p>
          <a:p>
            <a:r>
              <a:rPr lang="en-US" dirty="0"/>
              <a:t>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7570788" cy="5588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/>
              <a:t>Paper Chromatography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08050"/>
            <a:ext cx="8435975" cy="5761038"/>
          </a:xfrm>
        </p:spPr>
        <p:txBody>
          <a:bodyPr/>
          <a:lstStyle/>
          <a:p>
            <a:pPr algn="l" eaLnBrk="1" hangingPunct="1">
              <a:buFont typeface="Wingdings" pitchFamily="2" charset="2"/>
              <a:buNone/>
              <a:defRPr/>
            </a:pPr>
            <a:r>
              <a:rPr lang="en-US" sz="2800" b="1"/>
              <a:t>A method of partition chromatography using filter paper strips as carrier or inert support.</a:t>
            </a:r>
          </a:p>
          <a:p>
            <a:pPr algn="l" eaLnBrk="1" hangingPunct="1">
              <a:buFont typeface="Wingdings" pitchFamily="2" charset="2"/>
              <a:buNone/>
              <a:defRPr/>
            </a:pPr>
            <a:endParaRPr lang="en-US" sz="2800" b="1"/>
          </a:p>
          <a:p>
            <a:pPr algn="l" eaLnBrk="1" hangingPunct="1">
              <a:buFont typeface="Wingdings" pitchFamily="2" charset="2"/>
              <a:buNone/>
              <a:defRPr/>
            </a:pPr>
            <a:r>
              <a:rPr lang="en-US" sz="2800" b="1"/>
              <a:t>The factor governing separation of mixtures of solutes on filter paper is the </a:t>
            </a:r>
            <a:r>
              <a:rPr lang="en-US" sz="2800" b="1">
                <a:solidFill>
                  <a:srgbClr val="FF3300"/>
                </a:solidFill>
              </a:rPr>
              <a:t>partition between two immiscible phases.</a:t>
            </a:r>
          </a:p>
          <a:p>
            <a:pPr algn="l" eaLnBrk="1" hangingPunct="1">
              <a:buFont typeface="Wingdings" pitchFamily="2" charset="2"/>
              <a:buNone/>
              <a:defRPr/>
            </a:pPr>
            <a:endParaRPr lang="en-US" sz="2800" b="1">
              <a:solidFill>
                <a:srgbClr val="FF3300"/>
              </a:solidFill>
            </a:endParaRPr>
          </a:p>
          <a:p>
            <a:pPr algn="l" eaLnBrk="1" hangingPunct="1">
              <a:buFont typeface="Wingdings" pitchFamily="2" charset="2"/>
              <a:buNone/>
              <a:defRPr/>
            </a:pPr>
            <a:r>
              <a:rPr lang="en-US" sz="2800" b="1"/>
              <a:t>One is usually water adsorbed on cellulose fibres in the paper (stationary phase).</a:t>
            </a:r>
          </a:p>
          <a:p>
            <a:pPr algn="l" eaLnBrk="1" hangingPunct="1">
              <a:buFont typeface="Wingdings" pitchFamily="2" charset="2"/>
              <a:buNone/>
              <a:defRPr/>
            </a:pPr>
            <a:endParaRPr lang="en-US" sz="2800" b="1"/>
          </a:p>
          <a:p>
            <a:pPr algn="l" eaLnBrk="1" hangingPunct="1">
              <a:buFont typeface="Wingdings" pitchFamily="2" charset="2"/>
              <a:buNone/>
              <a:defRPr/>
            </a:pPr>
            <a:r>
              <a:rPr lang="en-US" sz="2800" b="1"/>
              <a:t>The second is the organic solvent flows past the sample on the paper (stationary phase).</a:t>
            </a:r>
          </a:p>
          <a:p>
            <a:pPr algn="l" eaLnBrk="1" hangingPunct="1">
              <a:buFont typeface="Wingdings" pitchFamily="2" charset="2"/>
              <a:buNone/>
              <a:defRPr/>
            </a:pPr>
            <a:endParaRPr lang="en-US" sz="28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7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97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97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2" grpId="0"/>
      <p:bldP spid="9728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aper Chromatography - YouTube (360p)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048000" y="2722563"/>
            <a:ext cx="30480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76250"/>
            <a:ext cx="8229600" cy="5654675"/>
          </a:xfrm>
        </p:spPr>
        <p:txBody>
          <a:bodyPr/>
          <a:lstStyle/>
          <a:p>
            <a:pPr algn="l" eaLnBrk="1" hangingPunct="1">
              <a:buFont typeface="Wingdings" pitchFamily="2" charset="2"/>
              <a:buNone/>
              <a:defRPr/>
            </a:pPr>
            <a:r>
              <a:rPr lang="en-US" b="1">
                <a:solidFill>
                  <a:srgbClr val="000000"/>
                </a:solidFill>
              </a:rPr>
              <a:t>Chromatography is a physical method of separation in which the components to be separated are distributed between two phases</a:t>
            </a:r>
          </a:p>
          <a:p>
            <a:pPr algn="l" eaLnBrk="1" hangingPunct="1">
              <a:buFont typeface="Wingdings" pitchFamily="2" charset="2"/>
              <a:buNone/>
              <a:defRPr/>
            </a:pPr>
            <a:r>
              <a:rPr lang="en-US" b="1">
                <a:solidFill>
                  <a:srgbClr val="000000"/>
                </a:solidFill>
              </a:rPr>
              <a:t>one of which is stationary (</a:t>
            </a:r>
            <a:r>
              <a:rPr lang="en-US" b="1">
                <a:solidFill>
                  <a:srgbClr val="FF3300"/>
                </a:solidFill>
              </a:rPr>
              <a:t>stationary phase</a:t>
            </a:r>
            <a:r>
              <a:rPr lang="en-US" b="1">
                <a:solidFill>
                  <a:srgbClr val="000000"/>
                </a:solidFill>
              </a:rPr>
              <a:t>) while the other (the </a:t>
            </a:r>
            <a:r>
              <a:rPr lang="en-US" b="1">
                <a:solidFill>
                  <a:srgbClr val="FF3300"/>
                </a:solidFill>
              </a:rPr>
              <a:t>mobile phase</a:t>
            </a:r>
            <a:r>
              <a:rPr lang="en-US" b="1">
                <a:solidFill>
                  <a:srgbClr val="000000"/>
                </a:solidFill>
              </a:rPr>
              <a:t>) moves through it in a definite direction.</a:t>
            </a:r>
          </a:p>
          <a:p>
            <a:pPr algn="l" eaLnBrk="1" hangingPunct="1">
              <a:buFont typeface="Wingdings" pitchFamily="2" charset="2"/>
              <a:buNone/>
              <a:defRPr/>
            </a:pPr>
            <a:r>
              <a:rPr lang="en-US" b="1">
                <a:solidFill>
                  <a:srgbClr val="000000"/>
                </a:solidFill>
              </a:rPr>
              <a:t> The chromatographic process occurs due to differences in the </a:t>
            </a:r>
            <a:r>
              <a:rPr lang="en-US" b="1">
                <a:solidFill>
                  <a:srgbClr val="FFFF00"/>
                </a:solidFill>
              </a:rPr>
              <a:t>distribution constant</a:t>
            </a:r>
            <a:r>
              <a:rPr lang="en-US" b="1">
                <a:solidFill>
                  <a:srgbClr val="000000"/>
                </a:solidFill>
              </a:rPr>
              <a:t> of the individual sample components.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tography_lab_non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642918"/>
            <a:ext cx="8001056" cy="5500726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50" name="Picture 6" descr="rf"/>
          <p:cNvPicPr>
            <a:picLocks noGrp="1" noChangeAspect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188913"/>
            <a:ext cx="8353425" cy="1873250"/>
          </a:xfrm>
          <a:noFill/>
        </p:spPr>
      </p:pic>
      <p:pic>
        <p:nvPicPr>
          <p:cNvPr id="82951" name="Picture 7" descr="rfcalc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419350" y="2349500"/>
            <a:ext cx="3241675" cy="43195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29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29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2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2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 sz="quarter"/>
          </p:nvPr>
        </p:nvSpPr>
        <p:spPr>
          <a:xfrm>
            <a:off x="857224" y="357165"/>
            <a:ext cx="7772400" cy="1428761"/>
          </a:xfrm>
        </p:spPr>
        <p:txBody>
          <a:bodyPr/>
          <a:lstStyle/>
          <a:p>
            <a:r>
              <a:rPr lang="en-US" sz="3600" dirty="0"/>
              <a:t>APPLICATIONS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sz="quarter" idx="1"/>
          </p:nvPr>
        </p:nvSpPr>
        <p:spPr>
          <a:xfrm>
            <a:off x="928662" y="1643050"/>
            <a:ext cx="7572428" cy="4643470"/>
          </a:xfrm>
        </p:spPr>
        <p:txBody>
          <a:bodyPr/>
          <a:lstStyle/>
          <a:p>
            <a:pPr algn="l"/>
            <a:r>
              <a:rPr lang="en-US" sz="2400" dirty="0">
                <a:effectLst/>
              </a:rPr>
              <a:t>1. To separate a mixture of dyes</a:t>
            </a:r>
          </a:p>
          <a:p>
            <a:pPr algn="l"/>
            <a:r>
              <a:rPr lang="en-US" sz="2400" dirty="0">
                <a:effectLst/>
              </a:rPr>
              <a:t>     eg: congo red , phenol red ,bromophenol blue</a:t>
            </a:r>
          </a:p>
          <a:p>
            <a:pPr algn="l"/>
            <a:r>
              <a:rPr lang="en-US" sz="2400" dirty="0">
                <a:effectLst/>
              </a:rPr>
              <a:t>           using butanol-ethanol-ammonium hydroxide mixture             as solvent </a:t>
            </a:r>
          </a:p>
          <a:p>
            <a:pPr algn="l"/>
            <a:r>
              <a:rPr lang="en-US" sz="2400" dirty="0">
                <a:effectLst/>
              </a:rPr>
              <a:t>2.To separate components which are closely related     chemically</a:t>
            </a:r>
          </a:p>
          <a:p>
            <a:pPr algn="l"/>
            <a:r>
              <a:rPr lang="en-US" sz="2400" dirty="0">
                <a:effectLst/>
              </a:rPr>
              <a:t>     eg: mixture of amino acids using butanol-ethanol –water 3.to control the purity of food products</a:t>
            </a:r>
          </a:p>
          <a:p>
            <a:pPr algn="l"/>
            <a:r>
              <a:rPr lang="en-US" sz="2400" dirty="0">
                <a:effectLst/>
              </a:rPr>
              <a:t>4. For the separation and identification of metallic cations present in a solution.      </a:t>
            </a:r>
          </a:p>
          <a:p>
            <a:pPr algn="l"/>
            <a:r>
              <a:rPr lang="en-US" sz="2400" dirty="0">
                <a:effectLst/>
              </a:rPr>
              <a:t>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/>
              <a:t>Thin layer chromatography (TLC)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214974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  <a:buNone/>
              <a:defRPr/>
            </a:pPr>
            <a:endParaRPr lang="en-US" b="1" dirty="0">
              <a:solidFill>
                <a:srgbClr val="FF3300"/>
              </a:solidFill>
            </a:endParaRPr>
          </a:p>
          <a:p>
            <a:pPr algn="l" eaLnBrk="1" hangingPunct="1">
              <a:lnSpc>
                <a:spcPct val="80000"/>
              </a:lnSpc>
              <a:buNone/>
              <a:defRPr/>
            </a:pPr>
            <a:r>
              <a:rPr lang="en-US" b="1" dirty="0">
                <a:solidFill>
                  <a:srgbClr val="FF3300"/>
                </a:solidFill>
              </a:rPr>
              <a:t>The stationary phase:</a:t>
            </a:r>
          </a:p>
          <a:p>
            <a:pPr algn="l" eaLnBrk="1" hangingPunct="1">
              <a:lnSpc>
                <a:spcPct val="80000"/>
              </a:lnSpc>
              <a:buNone/>
              <a:defRPr/>
            </a:pPr>
            <a:r>
              <a:rPr lang="en-US" b="1" dirty="0"/>
              <a:t> is a thin layer of adsorbent (usually silica gel or alumina) coated on a plate. </a:t>
            </a:r>
          </a:p>
          <a:p>
            <a:pPr algn="l" eaLnBrk="1" hangingPunct="1">
              <a:lnSpc>
                <a:spcPct val="80000"/>
              </a:lnSpc>
              <a:buNone/>
              <a:defRPr/>
            </a:pPr>
            <a:endParaRPr lang="en-US" b="1" dirty="0">
              <a:solidFill>
                <a:srgbClr val="FF3300"/>
              </a:solidFill>
            </a:endParaRPr>
          </a:p>
          <a:p>
            <a:pPr algn="l" eaLnBrk="1" hangingPunct="1">
              <a:lnSpc>
                <a:spcPct val="80000"/>
              </a:lnSpc>
              <a:buNone/>
              <a:defRPr/>
            </a:pPr>
            <a:r>
              <a:rPr lang="en-US" b="1" dirty="0">
                <a:solidFill>
                  <a:srgbClr val="FF3300"/>
                </a:solidFill>
              </a:rPr>
              <a:t>The mobile phase:</a:t>
            </a:r>
            <a:r>
              <a:rPr lang="en-US" b="1" dirty="0"/>
              <a:t> </a:t>
            </a:r>
          </a:p>
          <a:p>
            <a:pPr algn="l" eaLnBrk="1" hangingPunct="1">
              <a:lnSpc>
                <a:spcPct val="80000"/>
              </a:lnSpc>
              <a:buNone/>
              <a:defRPr/>
            </a:pPr>
            <a:r>
              <a:rPr lang="en-US" b="1" dirty="0"/>
              <a:t>is a developing liquid which travels up the stationary phase, carrying the samples with it. </a:t>
            </a:r>
          </a:p>
          <a:p>
            <a:pPr algn="l" eaLnBrk="1" hangingPunct="1">
              <a:lnSpc>
                <a:spcPct val="80000"/>
              </a:lnSpc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eaLnBrk="1" hangingPunct="1">
              <a:lnSpc>
                <a:spcPct val="80000"/>
              </a:lnSpc>
              <a:buNone/>
              <a:defRPr/>
            </a:pPr>
            <a:r>
              <a:rPr lang="en-US" b="1" dirty="0"/>
              <a:t>Components of the samples will separate on the stationary phase according to</a:t>
            </a:r>
          </a:p>
          <a:p>
            <a:pPr algn="l" eaLnBrk="1" hangingPunct="1">
              <a:lnSpc>
                <a:spcPct val="80000"/>
              </a:lnSpc>
              <a:buNone/>
              <a:defRPr/>
            </a:pPr>
            <a:r>
              <a:rPr lang="en-US" b="1" dirty="0"/>
              <a:t> </a:t>
            </a:r>
          </a:p>
          <a:p>
            <a:pPr algn="l" eaLnBrk="1" hangingPunct="1">
              <a:lnSpc>
                <a:spcPct val="80000"/>
              </a:lnSpc>
              <a:buNone/>
              <a:defRPr/>
            </a:pPr>
            <a:endParaRPr lang="en-US" b="1" dirty="0">
              <a:solidFill>
                <a:srgbClr val="FF9900"/>
              </a:solidFill>
            </a:endParaRPr>
          </a:p>
          <a:p>
            <a:pPr algn="l" eaLnBrk="1" hangingPunct="1">
              <a:lnSpc>
                <a:spcPct val="80000"/>
              </a:lnSpc>
              <a:buNone/>
              <a:defRPr/>
            </a:pPr>
            <a:r>
              <a:rPr lang="en-US" b="1" dirty="0">
                <a:solidFill>
                  <a:srgbClr val="FF9900"/>
                </a:solidFill>
              </a:rPr>
              <a:t>how much they adsorb on the stationary phase versus how much they dissolve in the mobile phase.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adsorption chromatography - YouTube (360p)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048000" y="2722563"/>
            <a:ext cx="30480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/>
              <a:t>Thin Layer Chromatography (TLC)</a:t>
            </a:r>
          </a:p>
        </p:txBody>
      </p:sp>
      <p:pic>
        <p:nvPicPr>
          <p:cNvPr id="69636" name="Picture 4" descr="004634st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148263" y="2492375"/>
            <a:ext cx="3048000" cy="2286000"/>
          </a:xfrm>
          <a:noFill/>
        </p:spPr>
      </p:pic>
      <p:pic>
        <p:nvPicPr>
          <p:cNvPr id="69639" name="Picture 7" descr="tlc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1557338"/>
            <a:ext cx="4343400" cy="407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96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2716213" y="277813"/>
            <a:ext cx="354965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b="0"/>
              <a:t>TLC</a:t>
            </a:r>
            <a:endParaRPr lang="en-US"/>
          </a:p>
        </p:txBody>
      </p:sp>
      <p:pic>
        <p:nvPicPr>
          <p:cNvPr id="46083" name="Picture 3" descr="tlc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855788"/>
            <a:ext cx="4343400" cy="407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4" name="Picture 4" descr="tlcplate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855788"/>
            <a:ext cx="4038600" cy="375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50" name="Picture 6" descr="rf"/>
          <p:cNvPicPr>
            <a:picLocks noGrp="1" noChangeAspect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188913"/>
            <a:ext cx="8353425" cy="1873250"/>
          </a:xfrm>
          <a:noFill/>
        </p:spPr>
      </p:pic>
      <p:pic>
        <p:nvPicPr>
          <p:cNvPr id="82951" name="Picture 7" descr="rfcalc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419350" y="2349500"/>
            <a:ext cx="3241675" cy="43195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29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29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2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2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 sz="quarter"/>
          </p:nvPr>
        </p:nvSpPr>
        <p:spPr>
          <a:xfrm>
            <a:off x="785786" y="214291"/>
            <a:ext cx="7772400" cy="1214446"/>
          </a:xfrm>
        </p:spPr>
        <p:txBody>
          <a:bodyPr/>
          <a:lstStyle/>
          <a:p>
            <a:r>
              <a:rPr lang="en-US" dirty="0"/>
              <a:t>Applications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sz="quarter" idx="1"/>
          </p:nvPr>
        </p:nvSpPr>
        <p:spPr>
          <a:xfrm>
            <a:off x="857224" y="1357298"/>
            <a:ext cx="7572428" cy="5000660"/>
          </a:xfrm>
        </p:spPr>
        <p:txBody>
          <a:bodyPr/>
          <a:lstStyle/>
          <a:p>
            <a:pPr algn="l"/>
            <a:r>
              <a:rPr lang="en-US" dirty="0"/>
              <a:t>1. To separate components which  are      </a:t>
            </a:r>
          </a:p>
          <a:p>
            <a:pPr algn="l"/>
            <a:r>
              <a:rPr lang="en-US" dirty="0"/>
              <a:t>closely related chemically</a:t>
            </a:r>
          </a:p>
          <a:p>
            <a:pPr algn="l"/>
            <a:r>
              <a:rPr lang="en-US" dirty="0"/>
              <a:t>2. Identification and separation of drugs.</a:t>
            </a:r>
          </a:p>
          <a:p>
            <a:pPr algn="l"/>
            <a:r>
              <a:rPr lang="en-US" dirty="0"/>
              <a:t>      eg: mixture of paracetamol ,aspirin , caffeine and ibuprofen spoted on TLC Pplate of silica gel using ethyl acetate as solvent.</a:t>
            </a:r>
          </a:p>
          <a:p>
            <a:pPr algn="l"/>
            <a:r>
              <a:rPr lang="en-US" dirty="0"/>
              <a:t>3. Identification and separation of plant extracts.</a:t>
            </a:r>
          </a:p>
          <a:p>
            <a:pPr algn="l"/>
            <a:r>
              <a:rPr lang="en-US" dirty="0"/>
              <a:t>4. To check the purity of samples.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31188" cy="1146175"/>
          </a:xfrm>
        </p:spPr>
        <p:txBody>
          <a:bodyPr lIns="0" tIns="0" rIns="0" bIns="0"/>
          <a:lstStyle/>
          <a:p>
            <a:pPr defTabSz="449263"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GB">
                <a:solidFill>
                  <a:srgbClr val="FF0000"/>
                </a:solidFill>
              </a:rPr>
              <a:t>Ch</a:t>
            </a:r>
            <a:r>
              <a:rPr lang="en-GB">
                <a:solidFill>
                  <a:srgbClr val="FFFF00"/>
                </a:solidFill>
              </a:rPr>
              <a:t>rom</a:t>
            </a:r>
            <a:r>
              <a:rPr lang="en-GB">
                <a:solidFill>
                  <a:srgbClr val="00FF00"/>
                </a:solidFill>
              </a:rPr>
              <a:t>ato</a:t>
            </a:r>
            <a:r>
              <a:rPr lang="en-GB">
                <a:solidFill>
                  <a:srgbClr val="0000FF"/>
                </a:solidFill>
              </a:rPr>
              <a:t>gra</a:t>
            </a:r>
            <a:r>
              <a:rPr lang="en-GB">
                <a:solidFill>
                  <a:srgbClr val="FF00FF"/>
                </a:solidFill>
              </a:rPr>
              <a:t>phy</a:t>
            </a: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1692275" y="1773238"/>
            <a:ext cx="5875338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828675" rtl="0" hangingPunct="0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</a:tabLst>
            </a:pPr>
            <a:r>
              <a:rPr lang="en-GB" sz="2800" b="1">
                <a:solidFill>
                  <a:srgbClr val="000000"/>
                </a:solidFill>
                <a:latin typeface="Arial" charset="0"/>
              </a:rPr>
              <a:t>Is a technique used to separate and identify the components of a mixture.</a:t>
            </a: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395288" y="3429000"/>
            <a:ext cx="82804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828675" rtl="0" hangingPunct="0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</a:pPr>
            <a:r>
              <a:rPr lang="en-GB" sz="2800" b="1">
                <a:solidFill>
                  <a:srgbClr val="000000"/>
                </a:solidFill>
                <a:latin typeface="Arial" charset="0"/>
              </a:rPr>
              <a:t>Works by allowing the molecules present in the mixture to distribute themselves between a stationary and  a mobile medium. </a:t>
            </a: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1476375" y="5229225"/>
            <a:ext cx="65436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828675" rtl="0" hangingPunct="0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</a:pPr>
            <a:r>
              <a:rPr lang="en-GB" sz="2800" b="1">
                <a:solidFill>
                  <a:srgbClr val="000000"/>
                </a:solidFill>
                <a:latin typeface="Arial" charset="0"/>
              </a:rPr>
              <a:t>Molecules that spend most of their time in the mobile phase are carried along  faster.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  <p:bldP spid="33795" grpId="0" autoUpdateAnimBg="0"/>
      <p:bldP spid="33796" grpId="0" autoUpdateAnimBg="0"/>
      <p:bldP spid="33797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Ion Exchange Chromatography</a:t>
            </a:r>
          </a:p>
        </p:txBody>
      </p:sp>
      <p:pic>
        <p:nvPicPr>
          <p:cNvPr id="4" name="Content Placeholder 3" descr="ion exchang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1357298"/>
            <a:ext cx="7858180" cy="5143536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77813"/>
            <a:ext cx="7488238" cy="414337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/>
              <a:t>Ion Exchange Chromatography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81075"/>
            <a:ext cx="8964613" cy="5876925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b="1" dirty="0"/>
              <a:t>Principle</a:t>
            </a:r>
            <a:endParaRPr lang="en-US" sz="2400" dirty="0"/>
          </a:p>
          <a:p>
            <a:pPr algn="l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dirty="0"/>
              <a:t>Process by which</a:t>
            </a:r>
            <a:r>
              <a:rPr lang="en-US" sz="2400" b="1" dirty="0"/>
              <a:t> ions</a:t>
            </a:r>
            <a:r>
              <a:rPr lang="en-US" sz="2400" dirty="0"/>
              <a:t> of an </a:t>
            </a:r>
            <a:r>
              <a:rPr lang="en-US" sz="2400" b="1" dirty="0"/>
              <a:t>electrolyte solution</a:t>
            </a:r>
            <a:r>
              <a:rPr lang="en-US" sz="2400" dirty="0"/>
              <a:t> are brought into contact with an </a:t>
            </a:r>
            <a:r>
              <a:rPr lang="en-US" sz="2400" b="1" dirty="0"/>
              <a:t>ion exchange resin</a:t>
            </a:r>
            <a:r>
              <a:rPr lang="en-US" sz="2400" dirty="0"/>
              <a:t>.</a:t>
            </a:r>
          </a:p>
          <a:p>
            <a:pPr algn="l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400" dirty="0"/>
          </a:p>
          <a:p>
            <a:pPr algn="l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dirty="0"/>
              <a:t>The</a:t>
            </a:r>
            <a:r>
              <a:rPr lang="en-US" sz="2400" b="1" dirty="0"/>
              <a:t> ion exchange resin</a:t>
            </a:r>
            <a:r>
              <a:rPr lang="en-US" sz="2400" dirty="0"/>
              <a:t> are insoluble cross-linked long chain organic polymers having functional groups suitable for the ion-exchange purpose.</a:t>
            </a:r>
          </a:p>
          <a:p>
            <a:pPr algn="l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dirty="0"/>
              <a:t>In </a:t>
            </a:r>
            <a:r>
              <a:rPr lang="en-US" sz="2400" b="1" dirty="0"/>
              <a:t>water, </a:t>
            </a:r>
            <a:r>
              <a:rPr lang="en-US" sz="2400" dirty="0"/>
              <a:t>the </a:t>
            </a:r>
            <a:r>
              <a:rPr lang="en-US" sz="2400" b="1" dirty="0"/>
              <a:t>counter-ions</a:t>
            </a:r>
            <a:r>
              <a:rPr lang="en-US" sz="2400" dirty="0"/>
              <a:t> </a:t>
            </a:r>
            <a:r>
              <a:rPr lang="en-US" sz="2400" b="1" dirty="0"/>
              <a:t>move more or less freely in the framework</a:t>
            </a:r>
            <a:r>
              <a:rPr lang="en-US" sz="2400" dirty="0"/>
              <a:t> </a:t>
            </a:r>
            <a:r>
              <a:rPr lang="en-US" sz="2400" b="1" dirty="0"/>
              <a:t>&amp;</a:t>
            </a:r>
            <a:r>
              <a:rPr lang="en-US" sz="2400" dirty="0"/>
              <a:t> can be</a:t>
            </a:r>
            <a:r>
              <a:rPr lang="en-US" sz="2400" b="1" dirty="0"/>
              <a:t> replaced by ions of the same sign present in the surrounding solution</a:t>
            </a:r>
            <a:r>
              <a:rPr lang="en-US" sz="2400" dirty="0"/>
              <a:t>.</a:t>
            </a:r>
          </a:p>
          <a:p>
            <a:pPr algn="l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400" dirty="0"/>
          </a:p>
          <a:p>
            <a:pPr algn="l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dirty="0"/>
              <a:t>The </a:t>
            </a:r>
            <a:r>
              <a:rPr lang="en-US" sz="2400" b="1" dirty="0"/>
              <a:t>"matrix"</a:t>
            </a:r>
            <a:r>
              <a:rPr lang="en-US" sz="2400" dirty="0"/>
              <a:t> (framework) </a:t>
            </a:r>
            <a:r>
              <a:rPr lang="en-US" sz="2400" b="1" dirty="0"/>
              <a:t>of a "cation exchanger"</a:t>
            </a:r>
            <a:r>
              <a:rPr lang="en-US" sz="2400" dirty="0"/>
              <a:t> is considered as a crystalline non-ionized "</a:t>
            </a:r>
            <a:r>
              <a:rPr lang="en-US" sz="2400" b="1" dirty="0"/>
              <a:t>polyanion</a:t>
            </a:r>
            <a:r>
              <a:rPr lang="en-US" sz="2400" dirty="0"/>
              <a:t>" &amp; the </a:t>
            </a:r>
            <a:r>
              <a:rPr lang="en-US" sz="2400" b="1" dirty="0"/>
              <a:t>matrix of an "anion exchanger"</a:t>
            </a:r>
            <a:r>
              <a:rPr lang="en-US" sz="2400" dirty="0"/>
              <a:t> as a non-ionized "</a:t>
            </a:r>
            <a:r>
              <a:rPr lang="en-US" sz="2400" b="1" dirty="0"/>
              <a:t>polycation</a:t>
            </a:r>
            <a:r>
              <a:rPr lang="en-US" sz="2400" dirty="0"/>
              <a:t>".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6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6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6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6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6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6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6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6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4" grpId="0"/>
      <p:bldP spid="136195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813" y="277813"/>
            <a:ext cx="5903912" cy="414337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/>
              <a:t>Cation Exchangers</a:t>
            </a:r>
          </a:p>
        </p:txBody>
      </p:sp>
      <p:sp>
        <p:nvSpPr>
          <p:cNvPr id="13722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981075"/>
            <a:ext cx="8229600" cy="2663825"/>
          </a:xfrm>
        </p:spPr>
        <p:txBody>
          <a:bodyPr/>
          <a:lstStyle/>
          <a:p>
            <a:pPr algn="l" eaLnBrk="1" hangingPunct="1">
              <a:buFont typeface="Wingdings" pitchFamily="2" charset="2"/>
              <a:buNone/>
              <a:defRPr/>
            </a:pPr>
            <a:r>
              <a:rPr lang="en-US" sz="2800" b="1"/>
              <a:t>Active ions (counter ions) are cations</a:t>
            </a:r>
            <a:r>
              <a:rPr lang="en-US" sz="2800"/>
              <a:t>. </a:t>
            </a:r>
          </a:p>
          <a:p>
            <a:pPr algn="l" eaLnBrk="1" hangingPunct="1">
              <a:buFont typeface="Wingdings" pitchFamily="2" charset="2"/>
              <a:buNone/>
              <a:defRPr/>
            </a:pPr>
            <a:r>
              <a:rPr lang="en-US" sz="2800"/>
              <a:t>The </a:t>
            </a:r>
            <a:r>
              <a:rPr lang="en-US" sz="2800" b="1"/>
              <a:t>polar groups</a:t>
            </a:r>
            <a:r>
              <a:rPr lang="en-US" sz="2800"/>
              <a:t> </a:t>
            </a:r>
            <a:r>
              <a:rPr lang="en-US" sz="2800" b="1"/>
              <a:t>attached to the</a:t>
            </a:r>
            <a:r>
              <a:rPr lang="en-US" sz="2800"/>
              <a:t> </a:t>
            </a:r>
            <a:r>
              <a:rPr lang="en-US" sz="2800" b="1"/>
              <a:t>matrix are acidic</a:t>
            </a:r>
            <a:r>
              <a:rPr lang="en-US" sz="2800"/>
              <a:t> (sulphonic acids, carboxylic acids, phenols, phosphoric acids) e.g. a cation exchanger in the free carboxylic acid form:</a:t>
            </a:r>
          </a:p>
        </p:txBody>
      </p:sp>
      <p:sp>
        <p:nvSpPr>
          <p:cNvPr id="137221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250825" y="3789363"/>
            <a:ext cx="8302625" cy="2808287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2800" b="1"/>
              <a:t>X-COO</a:t>
            </a:r>
            <a:r>
              <a:rPr lang="en-US" sz="2800" b="1" baseline="30000"/>
              <a:t>-</a:t>
            </a:r>
            <a:r>
              <a:rPr lang="en-US" sz="2800" b="1"/>
              <a:t> H</a:t>
            </a:r>
            <a:r>
              <a:rPr lang="en-US" sz="2800" b="1" baseline="30000"/>
              <a:t>+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2800" b="1"/>
              <a:t>X =  Frame work (matrix)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2800" b="1"/>
              <a:t>-COO</a:t>
            </a:r>
            <a:r>
              <a:rPr lang="en-US" sz="2800" b="1" baseline="30000"/>
              <a:t>-</a:t>
            </a:r>
            <a:r>
              <a:rPr lang="en-US" sz="2800" b="1"/>
              <a:t> = Fixed charge (anionic),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2800" b="1"/>
              <a:t>           Non-exchangeable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2800" b="1"/>
              <a:t>H</a:t>
            </a:r>
            <a:r>
              <a:rPr lang="en-US" sz="2800" b="1" baseline="30000"/>
              <a:t>+</a:t>
            </a:r>
            <a:r>
              <a:rPr lang="en-US" sz="2800" b="1"/>
              <a:t> = Counter ion (cation), Exchangeable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7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7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7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7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18" grpId="0"/>
      <p:bldP spid="137220" grpId="0" build="p"/>
      <p:bldP spid="13722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813" y="277813"/>
            <a:ext cx="5545137" cy="3429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/>
              <a:t>Anion Exchangers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125538"/>
            <a:ext cx="8496300" cy="5327650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b="1" dirty="0"/>
              <a:t>Active ions (counter ions) are anions</a:t>
            </a:r>
            <a:r>
              <a:rPr lang="en-US" dirty="0"/>
              <a:t>.</a:t>
            </a:r>
          </a:p>
          <a:p>
            <a:pPr algn="l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/>
              <a:t>The polar groups attached to the matrix are tertiary or quaternary ammonium groups (basic).</a:t>
            </a:r>
          </a:p>
          <a:p>
            <a:pPr algn="l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/>
              <a:t>e.g. Anion exchanger in the quaternary ammonium form: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b="1" dirty="0"/>
              <a:t>X. NR3</a:t>
            </a:r>
            <a:r>
              <a:rPr lang="en-US" baseline="30000" dirty="0"/>
              <a:t>+</a:t>
            </a:r>
            <a:r>
              <a:rPr lang="en-US" b="1" dirty="0"/>
              <a:t>OH</a:t>
            </a:r>
            <a:r>
              <a:rPr lang="en-US" dirty="0"/>
              <a:t> </a:t>
            </a:r>
            <a:r>
              <a:rPr lang="en-US" b="1" baseline="30000" dirty="0">
                <a:latin typeface="Arial"/>
              </a:rPr>
              <a:t>–</a:t>
            </a:r>
            <a:endParaRPr lang="en-US" b="1" baseline="30000" dirty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b="1" dirty="0"/>
              <a:t>X =  Framework (matrix)    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b="1" dirty="0"/>
              <a:t>-NR3 </a:t>
            </a:r>
            <a:r>
              <a:rPr lang="en-US" baseline="30000" dirty="0"/>
              <a:t>+</a:t>
            </a:r>
            <a:r>
              <a:rPr lang="en-US" b="1" dirty="0"/>
              <a:t> =  Fixed charge (cationic)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b="1" dirty="0"/>
              <a:t>        Non exchangeable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b="1" dirty="0"/>
              <a:t>-OH</a:t>
            </a:r>
            <a:r>
              <a:rPr lang="en-US" b="1" baseline="30000" dirty="0">
                <a:latin typeface="Arial"/>
              </a:rPr>
              <a:t>–</a:t>
            </a:r>
            <a:r>
              <a:rPr lang="en-US" b="1" dirty="0"/>
              <a:t> =  counter ion (anion), Exchangeable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1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1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1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41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41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41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41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41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41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41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41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41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41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41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41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41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41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41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41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4" grpId="0"/>
      <p:bldP spid="141315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rinciples of Ion Exchange Chromatography - YouTube (360p)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048000" y="2722563"/>
            <a:ext cx="30480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 sz="quarter"/>
          </p:nvPr>
        </p:nvSpPr>
        <p:spPr>
          <a:xfrm>
            <a:off x="785786" y="214291"/>
            <a:ext cx="7772400" cy="1071570"/>
          </a:xfrm>
        </p:spPr>
        <p:txBody>
          <a:bodyPr/>
          <a:lstStyle/>
          <a:p>
            <a:r>
              <a:rPr lang="en-US" dirty="0"/>
              <a:t>Applications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sz="quarter" idx="1"/>
          </p:nvPr>
        </p:nvSpPr>
        <p:spPr>
          <a:xfrm>
            <a:off x="785786" y="1428736"/>
            <a:ext cx="7572428" cy="4786346"/>
          </a:xfrm>
        </p:spPr>
        <p:txBody>
          <a:bodyPr/>
          <a:lstStyle/>
          <a:p>
            <a:pPr algn="l"/>
            <a:r>
              <a:rPr lang="en-US" dirty="0"/>
              <a:t>1. Separation of lanthanide ions</a:t>
            </a:r>
          </a:p>
          <a:p>
            <a:pPr algn="l"/>
            <a:r>
              <a:rPr lang="en-US" dirty="0"/>
              <a:t>    </a:t>
            </a:r>
          </a:p>
          <a:p>
            <a:pPr algn="l"/>
            <a:r>
              <a:rPr lang="en-US" dirty="0"/>
              <a:t>2. Separation of anions like chloride, thiocyanide, sulphate and phosphate</a:t>
            </a:r>
          </a:p>
          <a:p>
            <a:pPr algn="l"/>
            <a:r>
              <a:rPr lang="en-US" dirty="0"/>
              <a:t> </a:t>
            </a:r>
          </a:p>
          <a:p>
            <a:pPr algn="l"/>
            <a:r>
              <a:rPr lang="en-US" dirty="0"/>
              <a:t>3. Amphoteric metal ions like aluminium and zinc can be separated from other metal ions in a mixture .</a:t>
            </a:r>
          </a:p>
          <a:p>
            <a:pPr algn="l"/>
            <a:endParaRPr lang="en-US" dirty="0"/>
          </a:p>
        </p:txBody>
      </p:sp>
      <p:pic>
        <p:nvPicPr>
          <p:cNvPr id="4" name="Content Placeholder 3" descr="eq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214414" y="1928802"/>
            <a:ext cx="7572428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Content Placeholder 5" descr="eq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14348" y="3643314"/>
            <a:ext cx="8072494" cy="568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r>
              <a:rPr lang="en-US" dirty="0"/>
              <a:t>4.To separate aminoacids obtained by the hydrolysis of proteins.</a:t>
            </a:r>
          </a:p>
          <a:p>
            <a:pPr algn="l">
              <a:buNone/>
            </a:pPr>
            <a:r>
              <a:rPr lang="en-US" dirty="0"/>
              <a:t>5. Cations causing interferance in the estimation of anions can be removed.   </a:t>
            </a:r>
          </a:p>
          <a:p>
            <a:pPr algn="l">
              <a:buNone/>
            </a:pPr>
            <a:r>
              <a:rPr lang="en-US" dirty="0"/>
              <a:t>6.concentration of traces of an ion in adilute solution can be acheived by the intelligent application of ion-exchange chromatography.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GAS LIQUID CHROMATOGRAPHY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r>
              <a:rPr lang="en-US" dirty="0"/>
              <a:t>Principle </a:t>
            </a:r>
          </a:p>
          <a:p>
            <a:pPr algn="l">
              <a:buNone/>
            </a:pPr>
            <a:r>
              <a:rPr lang="en-US" dirty="0">
                <a:solidFill>
                  <a:srgbClr val="FF0000"/>
                </a:solidFill>
              </a:rPr>
              <a:t>Mobile phase </a:t>
            </a:r>
            <a:r>
              <a:rPr lang="en-US" dirty="0"/>
              <a:t>: gas like helium ,argon, nitrogen or carbon dioxide (carrier gas)  </a:t>
            </a:r>
          </a:p>
          <a:p>
            <a:pPr algn="l">
              <a:buNone/>
            </a:pPr>
            <a:r>
              <a:rPr lang="en-US" dirty="0">
                <a:solidFill>
                  <a:srgbClr val="FF0000"/>
                </a:solidFill>
              </a:rPr>
              <a:t>Stationary phase </a:t>
            </a:r>
            <a:r>
              <a:rPr lang="en-US" dirty="0"/>
              <a:t>: liquid immobilized on the  surface of an inert solid support.eg: methyl silicone or polyethylene glycol on solid like diatomaceous earth or coated on a glass or in a fused silica column. 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as chromatography _ Chemical processes _ MCAT _ Khan Academy - YouTube (360p)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048000" y="2722563"/>
            <a:ext cx="30480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gl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428604"/>
            <a:ext cx="8229600" cy="607223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eaLnBrk="1" hangingPunct="1">
              <a:buFont typeface="Wingdings" pitchFamily="2" charset="2"/>
              <a:buNone/>
              <a:defRPr/>
            </a:pPr>
            <a:r>
              <a:rPr lang="en-US" b="1"/>
              <a:t>Classification of chromatography according to mobile phase:</a:t>
            </a:r>
          </a:p>
          <a:p>
            <a:pPr algn="l" eaLnBrk="1" hangingPunct="1">
              <a:buFont typeface="Wingdings" pitchFamily="2" charset="2"/>
              <a:buNone/>
              <a:defRPr/>
            </a:pPr>
            <a:r>
              <a:rPr lang="en-US" b="1"/>
              <a:t>1- Liquid chromatography: mobile phase is a liquid. (LLC, LSC).</a:t>
            </a:r>
          </a:p>
          <a:p>
            <a:pPr algn="l" eaLnBrk="1" hangingPunct="1">
              <a:buFont typeface="Wingdings" pitchFamily="2" charset="2"/>
              <a:buNone/>
              <a:defRPr/>
            </a:pPr>
            <a:r>
              <a:rPr lang="en-US" b="1"/>
              <a:t>2- Gas chromatography : mobile phase is a gas. (GSC, GLC).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0107"/>
            <a:ext cx="8229600" cy="4929223"/>
          </a:xfrm>
        </p:spPr>
        <p:txBody>
          <a:bodyPr/>
          <a:lstStyle/>
          <a:p>
            <a:pPr algn="l">
              <a:buNone/>
            </a:pPr>
            <a:r>
              <a:rPr lang="en-US" dirty="0"/>
              <a:t>1. Number of peaks correlates with the number of components </a:t>
            </a:r>
          </a:p>
          <a:p>
            <a:pPr algn="l">
              <a:buNone/>
            </a:pPr>
            <a:r>
              <a:rPr lang="en-US" dirty="0"/>
              <a:t>2. Area under each peak correlates with the relative concentration of that component in the sample.</a:t>
            </a:r>
          </a:p>
          <a:p>
            <a:pPr algn="l">
              <a:buNone/>
            </a:pPr>
            <a:r>
              <a:rPr lang="en-US" dirty="0"/>
              <a:t>3. If standard information is available , the retention time under different conditions can be used to identify each component.  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eak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500042"/>
            <a:ext cx="8229600" cy="585791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rop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85728"/>
            <a:ext cx="8929718" cy="657227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r>
              <a:rPr lang="en-US" dirty="0"/>
              <a:t>1. As an efficient separation technique</a:t>
            </a:r>
          </a:p>
          <a:p>
            <a:pPr algn="l">
              <a:buNone/>
            </a:pPr>
            <a:r>
              <a:rPr lang="en-US" dirty="0"/>
              <a:t>    to separate the components in complex organic ,organometallic and biochemical systems.</a:t>
            </a:r>
          </a:p>
          <a:p>
            <a:pPr algn="l">
              <a:buNone/>
            </a:pPr>
            <a:r>
              <a:rPr lang="en-US" dirty="0"/>
              <a:t>2. Qualitative analysis of mixture of organic compounds such as natural products.</a:t>
            </a:r>
          </a:p>
          <a:p>
            <a:pPr algn="l">
              <a:buNone/>
            </a:pPr>
            <a:r>
              <a:rPr lang="en-US" dirty="0"/>
              <a:t>3. Used to confirm the presence or absence of a suspected compound in a mixture of organic compounds.</a:t>
            </a:r>
          </a:p>
          <a:p>
            <a:pPr algn="l">
              <a:buNone/>
            </a:pPr>
            <a:r>
              <a:rPr lang="en-US" dirty="0"/>
              <a:t>   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30883"/>
          </a:xfrm>
        </p:spPr>
        <p:txBody>
          <a:bodyPr/>
          <a:lstStyle/>
          <a:p>
            <a:pPr algn="l">
              <a:buNone/>
            </a:pPr>
            <a:endParaRPr lang="en-US" dirty="0"/>
          </a:p>
          <a:p>
            <a:pPr algn="l">
              <a:buNone/>
            </a:pPr>
            <a:endParaRPr lang="en-US" dirty="0"/>
          </a:p>
          <a:p>
            <a:pPr algn="l">
              <a:buNone/>
            </a:pPr>
            <a:r>
              <a:rPr lang="en-US" dirty="0"/>
              <a:t>4. Peak areas are proportional to the concentration of the concerned components and thereby reveal quantitative informaton.</a:t>
            </a:r>
          </a:p>
          <a:p>
            <a:pPr algn="l">
              <a:buNone/>
            </a:pPr>
            <a:r>
              <a:rPr lang="en-US" dirty="0"/>
              <a:t>5.To check the criteria of putiry of organic compounds.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/>
              <a:t>Gel Permeation Chromatography (GPC)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eaLnBrk="1" hangingPunct="1">
              <a:buFont typeface="Wingdings" pitchFamily="2" charset="2"/>
              <a:buNone/>
              <a:defRPr/>
            </a:pPr>
            <a:r>
              <a:rPr lang="en-US"/>
              <a:t>This type is also known as:</a:t>
            </a:r>
            <a:endParaRPr lang="en-US" b="1"/>
          </a:p>
          <a:p>
            <a:pPr algn="l" eaLnBrk="1" hangingPunct="1">
              <a:buFont typeface="Wingdings" pitchFamily="2" charset="2"/>
              <a:buNone/>
              <a:defRPr/>
            </a:pPr>
            <a:r>
              <a:rPr lang="en-US" b="1"/>
              <a:t>Size Exclusion Chromatography (SEC)</a:t>
            </a:r>
          </a:p>
          <a:p>
            <a:pPr algn="l" eaLnBrk="1" hangingPunct="1">
              <a:buFont typeface="Wingdings" pitchFamily="2" charset="2"/>
              <a:buNone/>
              <a:defRPr/>
            </a:pPr>
            <a:r>
              <a:rPr lang="en-US" b="1"/>
              <a:t>Molecular Exclusion Chromatography (MEC)</a:t>
            </a:r>
          </a:p>
          <a:p>
            <a:pPr algn="l" eaLnBrk="1" hangingPunct="1">
              <a:buFont typeface="Wingdings" pitchFamily="2" charset="2"/>
              <a:buNone/>
              <a:defRPr/>
            </a:pPr>
            <a:r>
              <a:rPr lang="en-US" b="1"/>
              <a:t>Molecular Sieve Chromatography (MSC)</a:t>
            </a:r>
          </a:p>
          <a:p>
            <a:pPr algn="l" eaLnBrk="1" hangingPunct="1">
              <a:buFont typeface="Wingdings" pitchFamily="2" charset="2"/>
              <a:buNone/>
              <a:defRPr/>
            </a:pPr>
            <a:r>
              <a:rPr lang="en-US" b="1"/>
              <a:t>Gel Filtration Chromatography (GFC) </a:t>
            </a:r>
          </a:p>
          <a:p>
            <a:pPr algn="l" eaLnBrk="1" hangingPunct="1">
              <a:buFont typeface="Wingdings" pitchFamily="2" charset="2"/>
              <a:buNone/>
              <a:defRPr/>
            </a:pPr>
            <a:r>
              <a:rPr lang="en-US" b="1"/>
              <a:t>Gel Chromatography</a:t>
            </a:r>
            <a:r>
              <a:rPr lang="en-US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1000"/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000"/>
                                        <p:tgtEl>
                                          <p:spTgt spid="126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1000"/>
                                        <p:tgtEl>
                                          <p:spTgt spid="126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1000"/>
                                        <p:tgtEl>
                                          <p:spTgt spid="126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1000"/>
                                        <p:tgtEl>
                                          <p:spTgt spid="126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1000"/>
                                        <p:tgtEl>
                                          <p:spTgt spid="126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78" grpId="0"/>
      <p:bldP spid="126979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el Filtration Chromatography - YouTube (360p)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71604" y="1500174"/>
            <a:ext cx="609600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gr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214290"/>
            <a:ext cx="8643998" cy="664371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277813"/>
            <a:ext cx="7786687" cy="414337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/>
              <a:t>Stationary phase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908050"/>
            <a:ext cx="7416800" cy="5689600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b="1"/>
              <a:t>Porous polymeric matrix:</a:t>
            </a:r>
            <a:r>
              <a:rPr lang="en-US" sz="2400"/>
              <a:t> formed of spongy particles, with pores completely filled with the  liquid mobile phase </a:t>
            </a:r>
            <a:r>
              <a:rPr lang="en-US" sz="2400" b="1"/>
              <a:t>(gel)</a:t>
            </a:r>
            <a:r>
              <a:rPr lang="en-US" sz="2400"/>
              <a:t>.</a:t>
            </a:r>
          </a:p>
          <a:p>
            <a:pPr algn="l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/>
              <a:t> </a:t>
            </a:r>
          </a:p>
          <a:p>
            <a:pPr algn="l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/>
              <a:t>The gels (polymers) consist of </a:t>
            </a:r>
            <a:r>
              <a:rPr lang="en-US" sz="2400" b="1"/>
              <a:t>open</a:t>
            </a:r>
            <a:r>
              <a:rPr lang="en-US" sz="2400"/>
              <a:t>, </a:t>
            </a:r>
            <a:r>
              <a:rPr lang="en-US" sz="2400" b="1"/>
              <a:t>three-dimensional networks</a:t>
            </a:r>
            <a:r>
              <a:rPr lang="en-US" sz="2400"/>
              <a:t> formed by cross-linking of  long polymeric chains. </a:t>
            </a:r>
          </a:p>
          <a:p>
            <a:pPr algn="l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/>
          </a:p>
          <a:p>
            <a:pPr algn="l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/>
              <a:t>The </a:t>
            </a:r>
            <a:r>
              <a:rPr lang="en-US" sz="2400" b="1"/>
              <a:t>pore size</a:t>
            </a:r>
            <a:r>
              <a:rPr lang="en-US" sz="2400"/>
              <a:t> varies with the degree of cross-linking.</a:t>
            </a:r>
          </a:p>
          <a:p>
            <a:pPr algn="l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/>
              <a:t> </a:t>
            </a:r>
          </a:p>
          <a:p>
            <a:pPr algn="l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/>
              <a:t>The </a:t>
            </a:r>
            <a:r>
              <a:rPr lang="en-US" sz="2400" b="1"/>
              <a:t>diameter of the pores</a:t>
            </a:r>
            <a:r>
              <a:rPr lang="en-US" sz="2400"/>
              <a:t> </a:t>
            </a:r>
            <a:r>
              <a:rPr lang="en-US" sz="2400" b="1"/>
              <a:t>is critical as</a:t>
            </a:r>
            <a:r>
              <a:rPr lang="en-US" sz="2400"/>
              <a:t> separation is based on that </a:t>
            </a:r>
            <a:r>
              <a:rPr lang="en-US" sz="2400" b="1"/>
              <a:t>molecules above certain size are totally excluded from the pores</a:t>
            </a:r>
            <a:r>
              <a:rPr lang="en-US" sz="2400"/>
              <a:t> </a:t>
            </a:r>
            <a:r>
              <a:rPr lang="en-US" sz="2400" b="1"/>
              <a:t>because they can not enter the gel</a:t>
            </a:r>
            <a:r>
              <a:rPr lang="en-US" sz="2400"/>
              <a:t>.</a:t>
            </a:r>
          </a:p>
          <a:p>
            <a:pPr algn="l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/>
          </a:p>
          <a:p>
            <a:pPr algn="l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/>
              <a:t> The </a:t>
            </a:r>
            <a:r>
              <a:rPr lang="en-US" sz="2400" b="1"/>
              <a:t>interior of the pores</a:t>
            </a:r>
            <a:r>
              <a:rPr lang="en-US" sz="2400"/>
              <a:t> </a:t>
            </a:r>
            <a:r>
              <a:rPr lang="en-US" sz="2400" b="1"/>
              <a:t>is reached</a:t>
            </a:r>
            <a:r>
              <a:rPr lang="en-US" sz="2400"/>
              <a:t>, partially or wholly, </a:t>
            </a:r>
            <a:r>
              <a:rPr lang="en-US" sz="2400" b="1"/>
              <a:t>by smaller molecules</a:t>
            </a:r>
            <a:r>
              <a:rPr lang="en-US" sz="2400"/>
              <a:t>. </a:t>
            </a:r>
          </a:p>
        </p:txBody>
      </p:sp>
      <p:pic>
        <p:nvPicPr>
          <p:cNvPr id="128004" name="Picture 4" descr="ExclusionChr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27988" y="1196975"/>
            <a:ext cx="89535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80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80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80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28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28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28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28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28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28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28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28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28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28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280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280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280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280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2" grpId="0"/>
      <p:bldP spid="12800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277813"/>
            <a:ext cx="7715250" cy="5588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/>
              <a:t>Applications of GPC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7941"/>
          </a:xfrm>
        </p:spPr>
        <p:txBody>
          <a:bodyPr/>
          <a:lstStyle/>
          <a:p>
            <a:pPr algn="l">
              <a:buNone/>
            </a:pPr>
            <a:r>
              <a:rPr lang="en-US" dirty="0"/>
              <a:t>1. In the analysis, characterization and development of synthetic polymers.</a:t>
            </a:r>
          </a:p>
          <a:p>
            <a:pPr algn="l">
              <a:buNone/>
            </a:pPr>
            <a:r>
              <a:rPr lang="en-US" dirty="0"/>
              <a:t>2. In the analysis and characterization of natural polymers.</a:t>
            </a:r>
          </a:p>
          <a:p>
            <a:pPr algn="l">
              <a:buNone/>
            </a:pPr>
            <a:r>
              <a:rPr lang="en-US" dirty="0"/>
              <a:t>3. In clinical ,biochemical and pharmaceutical research.</a:t>
            </a:r>
          </a:p>
          <a:p>
            <a:pPr algn="l">
              <a:buNone/>
            </a:pPr>
            <a:r>
              <a:rPr lang="en-US" dirty="0"/>
              <a:t>4.In toxicological studies.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500174"/>
            <a:ext cx="8229600" cy="4143404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b="1" dirty="0"/>
              <a:t>Classification based on the mechanism of phase </a:t>
            </a:r>
          </a:p>
          <a:p>
            <a:pPr algn="l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b="1" dirty="0"/>
              <a:t>distribution:</a:t>
            </a:r>
          </a:p>
          <a:p>
            <a:pPr algn="l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800" b="1" dirty="0"/>
          </a:p>
          <a:p>
            <a:pPr algn="l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800" b="1" dirty="0"/>
          </a:p>
          <a:p>
            <a:pPr algn="l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b="1" dirty="0"/>
              <a:t>1. Adsorption chromatography                                            </a:t>
            </a:r>
            <a:r>
              <a:rPr lang="en-US" sz="1800" b="1" dirty="0" err="1"/>
              <a:t>eg</a:t>
            </a:r>
            <a:r>
              <a:rPr lang="en-US" sz="1800" b="1" dirty="0"/>
              <a:t>: </a:t>
            </a:r>
            <a:r>
              <a:rPr lang="en-US" sz="2800" b="1" dirty="0"/>
              <a:t>LSC  and GSC.</a:t>
            </a:r>
          </a:p>
          <a:p>
            <a:pPr algn="l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800" b="1" dirty="0"/>
          </a:p>
          <a:p>
            <a:pPr algn="l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b="1" dirty="0"/>
              <a:t>2. Partition chromatography                    </a:t>
            </a:r>
          </a:p>
          <a:p>
            <a:pPr algn="l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b="1" dirty="0"/>
              <a:t>      </a:t>
            </a:r>
            <a:r>
              <a:rPr lang="en-US" sz="2800" b="1" dirty="0" err="1"/>
              <a:t>eg</a:t>
            </a:r>
            <a:r>
              <a:rPr lang="en-US" sz="2800" b="1" dirty="0"/>
              <a:t> : LLC and GLC.</a:t>
            </a:r>
          </a:p>
          <a:p>
            <a:pPr algn="l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800" b="1" dirty="0"/>
          </a:p>
          <a:p>
            <a:pPr algn="l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PERFORMANCE LIQUID CHROMATOGRAPHY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endParaRPr lang="en-US" dirty="0"/>
          </a:p>
          <a:p>
            <a:pPr algn="ctr">
              <a:buNone/>
            </a:pPr>
            <a:r>
              <a:rPr lang="en-US" sz="3600" dirty="0">
                <a:solidFill>
                  <a:srgbClr val="FF0000"/>
                </a:solidFill>
              </a:rPr>
              <a:t>It is a special field of liquid chromatography designed to separate quantify and </a:t>
            </a:r>
            <a:r>
              <a:rPr lang="en-US" sz="3600" dirty="0" err="1">
                <a:solidFill>
                  <a:srgbClr val="FF0000"/>
                </a:solidFill>
              </a:rPr>
              <a:t>analyse</a:t>
            </a:r>
            <a:r>
              <a:rPr lang="en-US" sz="3600" dirty="0">
                <a:solidFill>
                  <a:srgbClr val="FF0000"/>
                </a:solidFill>
              </a:rPr>
              <a:t> components of a chemical mixture.</a:t>
            </a:r>
          </a:p>
          <a:p>
            <a:pPr algn="ctr">
              <a:buNone/>
            </a:pPr>
            <a:r>
              <a:rPr lang="en-US" sz="3600" dirty="0">
                <a:solidFill>
                  <a:srgbClr val="FF0000"/>
                </a:solidFill>
              </a:rPr>
              <a:t>On account of the use of high pressure it is also known as high pressure liquid chromatography. 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73759"/>
          </a:xfrm>
        </p:spPr>
        <p:txBody>
          <a:bodyPr/>
          <a:lstStyle/>
          <a:p>
            <a:pPr algn="l">
              <a:buNone/>
            </a:pPr>
            <a:r>
              <a:rPr lang="en-US" dirty="0"/>
              <a:t>In HPLC higher separation efficiency is achieved by using:</a:t>
            </a:r>
          </a:p>
          <a:p>
            <a:pPr algn="l">
              <a:buNone/>
            </a:pPr>
            <a:endParaRPr lang="en-US" dirty="0"/>
          </a:p>
          <a:p>
            <a:pPr algn="l">
              <a:buNone/>
            </a:pPr>
            <a:r>
              <a:rPr lang="en-US" dirty="0"/>
              <a:t>1. Packing with particle diameters as small 5-10 </a:t>
            </a:r>
            <a:r>
              <a:rPr lang="en-US" dirty="0">
                <a:latin typeface="Times New Roman"/>
                <a:cs typeface="Times New Roman"/>
              </a:rPr>
              <a:t>µm  and </a:t>
            </a:r>
          </a:p>
          <a:p>
            <a:pPr algn="l">
              <a:buNone/>
            </a:pPr>
            <a:r>
              <a:rPr lang="en-US" dirty="0"/>
              <a:t>2. High pressures of 40-400 bar for the mobile phase in order to ensure a reasonable flow rate</a:t>
            </a:r>
          </a:p>
          <a:p>
            <a:pPr algn="l">
              <a:buNone/>
            </a:pPr>
            <a:r>
              <a:rPr lang="en-US" dirty="0">
                <a:solidFill>
                  <a:srgbClr val="FF0000"/>
                </a:solidFill>
              </a:rPr>
              <a:t>Stationary phase</a:t>
            </a:r>
            <a:r>
              <a:rPr lang="en-US" dirty="0"/>
              <a:t>: column like silica gel or alumina.</a:t>
            </a:r>
          </a:p>
          <a:p>
            <a:pPr algn="l">
              <a:buNone/>
            </a:pPr>
            <a:r>
              <a:rPr lang="en-US" dirty="0">
                <a:solidFill>
                  <a:srgbClr val="FF0000"/>
                </a:solidFill>
              </a:rPr>
              <a:t>Mobile phase </a:t>
            </a:r>
            <a:r>
              <a:rPr lang="en-US" dirty="0"/>
              <a:t>: acetone , benzene or petroleum ether .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ic1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214290"/>
            <a:ext cx="8572560" cy="635798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8007"/>
          </a:xfrm>
        </p:spPr>
        <p:txBody>
          <a:bodyPr/>
          <a:lstStyle/>
          <a:p>
            <a:pPr algn="l">
              <a:buNone/>
            </a:pPr>
            <a:endParaRPr lang="en-US" dirty="0"/>
          </a:p>
          <a:p>
            <a:pPr algn="l">
              <a:buNone/>
            </a:pPr>
            <a:r>
              <a:rPr lang="en-US" dirty="0"/>
              <a:t>Column , 10-30 cm long and 4-10 mm diameter is made up either of heavy –walled glass tubing or stainless steel tubing.</a:t>
            </a:r>
          </a:p>
          <a:p>
            <a:pPr algn="l">
              <a:buNone/>
            </a:pPr>
            <a:endParaRPr lang="en-US" dirty="0"/>
          </a:p>
          <a:p>
            <a:pPr algn="l">
              <a:buNone/>
            </a:pPr>
            <a:r>
              <a:rPr lang="en-US" dirty="0"/>
              <a:t>It is enclosed in a thermostat or oven to maintain the desired temperature of separation.</a:t>
            </a:r>
          </a:p>
          <a:p>
            <a:pPr algn="l">
              <a:buNone/>
            </a:pPr>
            <a:endParaRPr lang="en-US" dirty="0"/>
          </a:p>
          <a:p>
            <a:pPr algn="l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r>
              <a:rPr lang="en-US" dirty="0"/>
              <a:t>1. In pharmaceutical industry</a:t>
            </a:r>
          </a:p>
          <a:p>
            <a:pPr algn="l">
              <a:buNone/>
            </a:pPr>
            <a:r>
              <a:rPr lang="en-US" dirty="0"/>
              <a:t>    a.  In quality control</a:t>
            </a:r>
          </a:p>
          <a:p>
            <a:pPr algn="l">
              <a:buNone/>
            </a:pPr>
            <a:r>
              <a:rPr lang="en-US" dirty="0"/>
              <a:t>    b. in bioavailability studies</a:t>
            </a:r>
          </a:p>
          <a:p>
            <a:pPr algn="l">
              <a:buNone/>
            </a:pPr>
            <a:r>
              <a:rPr lang="en-US" dirty="0"/>
              <a:t>    c. in pre-clinical trials</a:t>
            </a:r>
          </a:p>
          <a:p>
            <a:pPr algn="l">
              <a:buNone/>
            </a:pPr>
            <a:r>
              <a:rPr lang="en-US" dirty="0"/>
              <a:t>2. In clinical studies</a:t>
            </a:r>
          </a:p>
          <a:p>
            <a:pPr algn="l">
              <a:buNone/>
            </a:pPr>
            <a:r>
              <a:rPr lang="en-US" dirty="0"/>
              <a:t>3. In the resolution of </a:t>
            </a:r>
            <a:r>
              <a:rPr lang="en-US" dirty="0" err="1"/>
              <a:t>racemic</a:t>
            </a:r>
            <a:r>
              <a:rPr lang="en-US" dirty="0"/>
              <a:t> mixtures.</a:t>
            </a:r>
          </a:p>
          <a:p>
            <a:pPr algn="l">
              <a:buNone/>
            </a:pPr>
            <a:r>
              <a:rPr lang="en-US" dirty="0"/>
              <a:t>.</a:t>
            </a:r>
          </a:p>
          <a:p>
            <a:pPr algn="l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273693"/>
          </a:xfrm>
        </p:spPr>
        <p:txBody>
          <a:bodyPr/>
          <a:lstStyle/>
          <a:p>
            <a:pPr algn="l">
              <a:buNone/>
            </a:pPr>
            <a:endParaRPr lang="en-US" dirty="0"/>
          </a:p>
          <a:p>
            <a:pPr algn="l">
              <a:buNone/>
            </a:pPr>
            <a:endParaRPr lang="en-US" dirty="0"/>
          </a:p>
          <a:p>
            <a:pPr algn="l">
              <a:buNone/>
            </a:pPr>
            <a:r>
              <a:rPr lang="en-US" dirty="0"/>
              <a:t>4. In chemical and biochemical research.</a:t>
            </a:r>
          </a:p>
          <a:p>
            <a:pPr algn="l">
              <a:buNone/>
            </a:pPr>
            <a:r>
              <a:rPr lang="en-US" dirty="0"/>
              <a:t>5. In food analysis</a:t>
            </a:r>
          </a:p>
          <a:p>
            <a:pPr algn="l">
              <a:buNone/>
            </a:pPr>
            <a:r>
              <a:rPr lang="en-US" dirty="0"/>
              <a:t>    a. quantification of natural components</a:t>
            </a:r>
          </a:p>
          <a:p>
            <a:pPr algn="l">
              <a:buNone/>
            </a:pPr>
            <a:r>
              <a:rPr lang="en-US" dirty="0"/>
              <a:t>   b. Quantification of food additives.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692150"/>
            <a:ext cx="8229600" cy="5473700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b="1" dirty="0"/>
              <a:t>Classification based on the operational technique:</a:t>
            </a:r>
          </a:p>
          <a:p>
            <a:pPr algn="l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800" b="1" dirty="0"/>
          </a:p>
          <a:p>
            <a:pPr algn="l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800" b="1" dirty="0"/>
          </a:p>
          <a:p>
            <a:pPr algn="l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b="1" dirty="0"/>
              <a:t>Column chromatography (CC): stationary phase </a:t>
            </a:r>
          </a:p>
          <a:p>
            <a:pPr algn="l" eaLnBrk="1" hangingPunct="1">
              <a:lnSpc>
                <a:spcPct val="80000"/>
              </a:lnSpc>
              <a:buNone/>
              <a:defRPr/>
            </a:pPr>
            <a:r>
              <a:rPr lang="en-US" sz="2800" b="1" dirty="0"/>
              <a:t>is packed in a glass column</a:t>
            </a:r>
          </a:p>
          <a:p>
            <a:pPr algn="l" eaLnBrk="1" hangingPunct="1">
              <a:lnSpc>
                <a:spcPct val="80000"/>
              </a:lnSpc>
              <a:buNone/>
              <a:defRPr/>
            </a:pPr>
            <a:r>
              <a:rPr lang="en-US" sz="2800" b="1" dirty="0">
                <a:solidFill>
                  <a:srgbClr val="FF0000"/>
                </a:solidFill>
              </a:rPr>
              <a:t> </a:t>
            </a:r>
          </a:p>
          <a:p>
            <a:pPr algn="l" eaLnBrk="1" hangingPunct="1">
              <a:lnSpc>
                <a:spcPct val="80000"/>
              </a:lnSpc>
              <a:buNone/>
              <a:defRPr/>
            </a:pPr>
            <a:r>
              <a:rPr lang="en-US" sz="2800" b="1" dirty="0">
                <a:solidFill>
                  <a:srgbClr val="FF0000"/>
                </a:solidFill>
              </a:rPr>
              <a:t>Adsorption column : solid adsorbent column </a:t>
            </a:r>
          </a:p>
          <a:p>
            <a:pPr algn="l" eaLnBrk="1" hangingPunct="1">
              <a:lnSpc>
                <a:spcPct val="80000"/>
              </a:lnSpc>
              <a:buNone/>
              <a:defRPr/>
            </a:pPr>
            <a:endParaRPr lang="en-US" sz="2800" b="1" dirty="0">
              <a:solidFill>
                <a:srgbClr val="FF0000"/>
              </a:solidFill>
            </a:endParaRPr>
          </a:p>
          <a:p>
            <a:pPr algn="l" eaLnBrk="1" hangingPunct="1">
              <a:lnSpc>
                <a:spcPct val="80000"/>
              </a:lnSpc>
              <a:buNone/>
              <a:defRPr/>
            </a:pPr>
            <a:r>
              <a:rPr lang="en-US" sz="2800" b="1" dirty="0">
                <a:solidFill>
                  <a:srgbClr val="FF0000"/>
                </a:solidFill>
              </a:rPr>
              <a:t>Partition column : solid adsorbent holding a liquid fixed and immobile</a:t>
            </a:r>
          </a:p>
          <a:p>
            <a:pPr algn="l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7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7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45131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  <a:buNone/>
              <a:defRPr/>
            </a:pPr>
            <a:r>
              <a:rPr lang="en-US" b="1" dirty="0"/>
              <a:t>Planar chromatography : </a:t>
            </a:r>
            <a:r>
              <a:rPr lang="en-US" b="1" dirty="0">
                <a:solidFill>
                  <a:srgbClr val="92D050"/>
                </a:solidFill>
              </a:rPr>
              <a:t> </a:t>
            </a:r>
          </a:p>
          <a:p>
            <a:pPr algn="l" eaLnBrk="1" hangingPunct="1">
              <a:lnSpc>
                <a:spcPct val="80000"/>
              </a:lnSpc>
              <a:buNone/>
              <a:defRPr/>
            </a:pPr>
            <a:endParaRPr lang="en-US" b="1" dirty="0"/>
          </a:p>
          <a:p>
            <a:pPr algn="l" eaLnBrk="1" hangingPunct="1">
              <a:lnSpc>
                <a:spcPct val="80000"/>
              </a:lnSpc>
              <a:buNone/>
              <a:defRPr/>
            </a:pPr>
            <a:r>
              <a:rPr lang="en-US" b="1" dirty="0"/>
              <a:t>Thin layer chromatography (TLC): the stationary phase is a thin layer supported on glass, plastic or </a:t>
            </a:r>
            <a:r>
              <a:rPr lang="en-US" b="1" dirty="0" err="1"/>
              <a:t>aluminium</a:t>
            </a:r>
            <a:r>
              <a:rPr lang="en-US" b="1" dirty="0"/>
              <a:t> plates.</a:t>
            </a:r>
          </a:p>
          <a:p>
            <a:pPr algn="l" eaLnBrk="1" hangingPunct="1">
              <a:lnSpc>
                <a:spcPct val="80000"/>
              </a:lnSpc>
              <a:buNone/>
              <a:defRPr/>
            </a:pPr>
            <a:endParaRPr lang="en-US" b="1" dirty="0"/>
          </a:p>
          <a:p>
            <a:pPr algn="l" eaLnBrk="1" hangingPunct="1">
              <a:lnSpc>
                <a:spcPct val="80000"/>
              </a:lnSpc>
              <a:buNone/>
              <a:defRPr/>
            </a:pPr>
            <a:r>
              <a:rPr lang="en-US" b="1" dirty="0"/>
              <a:t> Paper chromatography (PC): the stationary phase is a thin film of liquid supported on a paper strip.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277813"/>
            <a:ext cx="7200900" cy="487362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>Adsorption Column Chromatography (CC)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052513"/>
            <a:ext cx="8435975" cy="5078412"/>
          </a:xfrm>
        </p:spPr>
        <p:txBody>
          <a:bodyPr/>
          <a:lstStyle/>
          <a:p>
            <a:pPr algn="l" eaLnBrk="1" hangingPunct="1">
              <a:buFont typeface="Wingdings" pitchFamily="2" charset="2"/>
              <a:buNone/>
              <a:defRPr/>
            </a:pPr>
            <a:endParaRPr lang="en-US" b="1" dirty="0"/>
          </a:p>
          <a:p>
            <a:pPr algn="l" eaLnBrk="1" hangingPunct="1">
              <a:buFont typeface="Wingdings" pitchFamily="2" charset="2"/>
              <a:buNone/>
              <a:defRPr/>
            </a:pPr>
            <a:r>
              <a:rPr lang="en-US" b="1" dirty="0"/>
              <a:t>This includes chromatographic methods in which:</a:t>
            </a:r>
          </a:p>
          <a:p>
            <a:pPr algn="l" eaLnBrk="1" hangingPunct="1">
              <a:buFont typeface="Wingdings" pitchFamily="2" charset="2"/>
              <a:buNone/>
              <a:defRPr/>
            </a:pPr>
            <a:r>
              <a:rPr lang="en-US" b="1" dirty="0"/>
              <a:t>The stationary phase is packed into an adsorbent  column like silica gel , alumina or cellulose .  </a:t>
            </a:r>
          </a:p>
          <a:p>
            <a:pPr algn="l" eaLnBrk="1" hangingPunct="1">
              <a:buFont typeface="Wingdings" pitchFamily="2" charset="2"/>
              <a:buNone/>
              <a:defRPr/>
            </a:pPr>
            <a:endParaRPr lang="en-US" b="1" dirty="0"/>
          </a:p>
          <a:p>
            <a:pPr algn="l" eaLnBrk="1" hangingPunct="1">
              <a:buFont typeface="Wingdings" pitchFamily="2" charset="2"/>
              <a:buNone/>
              <a:defRPr/>
            </a:pPr>
            <a:r>
              <a:rPr lang="en-US" b="1" dirty="0"/>
              <a:t>The mobile phase is a moving liquid  like </a:t>
            </a:r>
            <a:r>
              <a:rPr lang="en-US" b="1" dirty="0" err="1"/>
              <a:t>ptroleum</a:t>
            </a:r>
            <a:r>
              <a:rPr lang="en-US" b="1" dirty="0"/>
              <a:t> ether , acetone benzene etc. </a:t>
            </a:r>
          </a:p>
          <a:p>
            <a:pPr algn="l" eaLnBrk="1" hangingPunct="1">
              <a:buFont typeface="Wingdings" pitchFamily="2" charset="2"/>
              <a:buNone/>
              <a:defRPr/>
            </a:pPr>
            <a:endParaRPr lang="en-US" b="1" dirty="0"/>
          </a:p>
          <a:p>
            <a:pPr algn="l" eaLnBrk="1" hangingPunct="1">
              <a:buFont typeface="Wingdings" pitchFamily="2" charset="2"/>
              <a:buNone/>
              <a:defRPr/>
            </a:pP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4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4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0" grpId="0"/>
      <p:bldP spid="10445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1371600" y="928670"/>
            <a:ext cx="6400800" cy="471013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C00000"/>
                </a:solidFill>
              </a:rPr>
              <a:t>Differential migration of the components along the column of the stationary phase, effecting separation. 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The component most weakly adsorbed by the stationary phase emerges out of the column first and that most strongly adsorbed comes out last.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aple">
  <a:themeElements>
    <a:clrScheme name="Maple 9">
      <a:dk1>
        <a:srgbClr val="003366"/>
      </a:dk1>
      <a:lt1>
        <a:srgbClr val="FFFFFF"/>
      </a:lt1>
      <a:dk2>
        <a:srgbClr val="003366"/>
      </a:dk2>
      <a:lt2>
        <a:srgbClr val="CBD5DF"/>
      </a:lt2>
      <a:accent1>
        <a:srgbClr val="A9BEE9"/>
      </a:accent1>
      <a:accent2>
        <a:srgbClr val="D6E4F2"/>
      </a:accent2>
      <a:accent3>
        <a:srgbClr val="FFFFFF"/>
      </a:accent3>
      <a:accent4>
        <a:srgbClr val="002A56"/>
      </a:accent4>
      <a:accent5>
        <a:srgbClr val="D1DBF2"/>
      </a:accent5>
      <a:accent6>
        <a:srgbClr val="C2CFDB"/>
      </a:accent6>
      <a:hlink>
        <a:srgbClr val="0000CC"/>
      </a:hlink>
      <a:folHlink>
        <a:srgbClr val="8668E8"/>
      </a:folHlink>
    </a:clrScheme>
    <a:fontScheme name="Maple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lnDef>
  </a:objectDefaults>
  <a:extraClrSchemeLst>
    <a:extraClrScheme>
      <a:clrScheme name="Maple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ple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D0B35967FFA81409EF9DF12A866C796" ma:contentTypeVersion="0" ma:contentTypeDescription="Create a new document." ma:contentTypeScope="" ma:versionID="ad57f2bc5c0c4afb62fa0aa2a50c9880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3803B9FB-6238-45D5-91F4-6831BBD641E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5DF9C4A-1C44-41CB-AB3C-A0C19FF5EE47}">
  <ds:schemaRefs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0686C9D0-6927-462D-B82D-EB6A7DEE3AA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Maple</Template>
  <TotalTime>1151</TotalTime>
  <Words>1797</Words>
  <Application>Microsoft Office PowerPoint</Application>
  <PresentationFormat>On-screen Show (4:3)</PresentationFormat>
  <Paragraphs>219</Paragraphs>
  <Slides>55</Slides>
  <Notes>2</Notes>
  <HiddenSlides>0</HiddenSlides>
  <MMClips>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6" baseType="lpstr">
      <vt:lpstr>Maple</vt:lpstr>
      <vt:lpstr>Chromatography</vt:lpstr>
      <vt:lpstr>Slide 2</vt:lpstr>
      <vt:lpstr>Chromatography</vt:lpstr>
      <vt:lpstr>Slide 4</vt:lpstr>
      <vt:lpstr>Slide 5</vt:lpstr>
      <vt:lpstr>Slide 6</vt:lpstr>
      <vt:lpstr>Slide 7</vt:lpstr>
      <vt:lpstr> Adsorption Column Chromatography (CC)</vt:lpstr>
      <vt:lpstr>Slide 9</vt:lpstr>
      <vt:lpstr>Column Chromatography</vt:lpstr>
      <vt:lpstr>Slide 11</vt:lpstr>
      <vt:lpstr>Applications</vt:lpstr>
      <vt:lpstr>Partition chromatography</vt:lpstr>
      <vt:lpstr>Slide 14</vt:lpstr>
      <vt:lpstr>Slide 15</vt:lpstr>
      <vt:lpstr>Slide 16</vt:lpstr>
      <vt:lpstr>Slide 17</vt:lpstr>
      <vt:lpstr>Paper Chromatography</vt:lpstr>
      <vt:lpstr>Slide 19</vt:lpstr>
      <vt:lpstr>Slide 20</vt:lpstr>
      <vt:lpstr>Slide 21</vt:lpstr>
      <vt:lpstr>APPLICATIONS</vt:lpstr>
      <vt:lpstr>Thin layer chromatography (TLC)</vt:lpstr>
      <vt:lpstr>Slide 24</vt:lpstr>
      <vt:lpstr>Slide 25</vt:lpstr>
      <vt:lpstr>Thin Layer Chromatography (TLC)</vt:lpstr>
      <vt:lpstr>TLC</vt:lpstr>
      <vt:lpstr>Slide 28</vt:lpstr>
      <vt:lpstr>Applications</vt:lpstr>
      <vt:lpstr>Ion Exchange Chromatography</vt:lpstr>
      <vt:lpstr>Ion Exchange Chromatography</vt:lpstr>
      <vt:lpstr>Cation Exchangers</vt:lpstr>
      <vt:lpstr>Anion Exchangers</vt:lpstr>
      <vt:lpstr>Slide 34</vt:lpstr>
      <vt:lpstr>Applications</vt:lpstr>
      <vt:lpstr>Slide 36</vt:lpstr>
      <vt:lpstr>GAS LIQUID CHROMATOGRAPHY</vt:lpstr>
      <vt:lpstr>Slide 38</vt:lpstr>
      <vt:lpstr>Slide 39</vt:lpstr>
      <vt:lpstr>Slide 40</vt:lpstr>
      <vt:lpstr>Slide 41</vt:lpstr>
      <vt:lpstr>Slide 42</vt:lpstr>
      <vt:lpstr>Applications</vt:lpstr>
      <vt:lpstr>Slide 44</vt:lpstr>
      <vt:lpstr>Gel Permeation Chromatography (GPC)</vt:lpstr>
      <vt:lpstr>Slide 46</vt:lpstr>
      <vt:lpstr>Slide 47</vt:lpstr>
      <vt:lpstr>Stationary phase</vt:lpstr>
      <vt:lpstr>Applications of GPC </vt:lpstr>
      <vt:lpstr>HIGH PERFORMANCE LIQUID CHROMATOGRAPHY</vt:lpstr>
      <vt:lpstr>Slide 51</vt:lpstr>
      <vt:lpstr>Slide 52</vt:lpstr>
      <vt:lpstr>Slide 53</vt:lpstr>
      <vt:lpstr>Applications</vt:lpstr>
      <vt:lpstr>Slide 55</vt:lpstr>
    </vt:vector>
  </TitlesOfParts>
  <Company>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Chromatography</dc:title>
  <dc:creator>*</dc:creator>
  <cp:lastModifiedBy>Windows User</cp:lastModifiedBy>
  <cp:revision>212</cp:revision>
  <dcterms:created xsi:type="dcterms:W3CDTF">2007-10-08T09:40:25Z</dcterms:created>
  <dcterms:modified xsi:type="dcterms:W3CDTF">2021-11-18T14:08:47Z</dcterms:modified>
</cp:coreProperties>
</file>