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</p:sldIdLst>
  <p:sldSz cx="12188825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89" d="100"/>
          <a:sy n="89" d="100"/>
        </p:scale>
        <p:origin x="432" y="5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11/13/2020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11/13/2020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11/13/2020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11/13/2020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11/13/2020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11/13/2020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Postmodernity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1600" dirty="0" smtClean="0"/>
              <a:t>Ms. Linda p joseph</a:t>
            </a:r>
          </a:p>
          <a:p>
            <a:r>
              <a:rPr lang="it-IT" sz="1600" dirty="0" smtClean="0"/>
              <a:t>Assistant professor</a:t>
            </a:r>
          </a:p>
          <a:p>
            <a:r>
              <a:rPr lang="it-IT" sz="1600" dirty="0" smtClean="0"/>
              <a:t>Department of english</a:t>
            </a:r>
          </a:p>
          <a:p>
            <a:r>
              <a:rPr lang="it-IT" sz="1600" dirty="0" smtClean="0"/>
              <a:t>Carmel college, mala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POSTMODERNITY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Niche Marketing </a:t>
            </a:r>
            <a:r>
              <a:rPr lang="en-US" dirty="0" smtClean="0"/>
              <a:t>– breaks up market into increasingly smaller groups</a:t>
            </a:r>
          </a:p>
          <a:p>
            <a:r>
              <a:rPr lang="en-US" dirty="0" smtClean="0"/>
              <a:t>Eventually every individual can find a commodity to suit her/his exact specification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Information economy </a:t>
            </a:r>
            <a:r>
              <a:rPr lang="en-US" dirty="0" smtClean="0"/>
              <a:t>– on each visit to the store the individual’s data is recorded for future use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Information feedback </a:t>
            </a:r>
            <a:r>
              <a:rPr lang="en-US" dirty="0" smtClean="0"/>
              <a:t>into the production system and the product with the specifications of that individual full filled, arrives at the store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Particularization</a:t>
            </a:r>
            <a:r>
              <a:rPr lang="en-US" dirty="0" smtClean="0"/>
              <a:t>  is possible with ever-faster information flows in cyberspace </a:t>
            </a:r>
          </a:p>
          <a:p>
            <a:r>
              <a:rPr lang="en-US" dirty="0" smtClean="0"/>
              <a:t>Each user thus become active participants in (technological) innovation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967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POST-INDUSTRIAL SCENE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7380311" cy="411480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100" dirty="0" smtClean="0"/>
              <a:t>The rise and expansion of a service economy, where more people are employed in services such as banking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 smtClean="0"/>
              <a:t>The formation of </a:t>
            </a:r>
            <a:r>
              <a:rPr lang="en-US" sz="2100" dirty="0" smtClean="0">
                <a:solidFill>
                  <a:srgbClr val="FFFF00"/>
                </a:solidFill>
              </a:rPr>
              <a:t>knowledge-elite (</a:t>
            </a:r>
            <a:r>
              <a:rPr lang="en-US" sz="2100" dirty="0" smtClean="0"/>
              <a:t>white-collar occupation) – especially technical elites in universities, research institutes , </a:t>
            </a:r>
            <a:r>
              <a:rPr lang="en-US" sz="2100" dirty="0" err="1" smtClean="0"/>
              <a:t>govts</a:t>
            </a:r>
            <a:r>
              <a:rPr lang="en-US" sz="2100" dirty="0" smtClean="0"/>
              <a:t>. And economic enterprises.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 smtClean="0"/>
              <a:t>Rise of new social movements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 smtClean="0">
                <a:solidFill>
                  <a:srgbClr val="FFC000"/>
                </a:solidFill>
              </a:rPr>
              <a:t>Information as a product and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 smtClean="0">
                <a:solidFill>
                  <a:srgbClr val="FFC000"/>
                </a:solidFill>
              </a:rPr>
              <a:t>Information networks and wired societies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 smtClean="0"/>
              <a:t>Centralized control but decentralized production units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 smtClean="0">
                <a:solidFill>
                  <a:srgbClr val="FFC000"/>
                </a:solidFill>
              </a:rPr>
              <a:t>Uneven global development </a:t>
            </a:r>
            <a:r>
              <a:rPr lang="en-US" sz="2100" dirty="0" smtClean="0"/>
              <a:t>– industrial mass production occurs at the ‘periphery’ and knowledge production occurs in the western center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9051"/>
          <a:stretch/>
        </p:blipFill>
        <p:spPr>
          <a:xfrm>
            <a:off x="8830716" y="116632"/>
            <a:ext cx="320040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3038015"/>
            <a:ext cx="4123952" cy="1848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8185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71736"/>
          </a:xfrm>
        </p:spPr>
        <p:txBody>
          <a:bodyPr/>
          <a:lstStyle/>
          <a:p>
            <a:r>
              <a:rPr lang="en-US" dirty="0" smtClean="0"/>
              <a:t>The Information Society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852" y="1700808"/>
            <a:ext cx="6156175" cy="475104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Frank Webster </a:t>
            </a:r>
            <a:r>
              <a:rPr lang="en-US" dirty="0" smtClean="0"/>
              <a:t>(1995) – defined the ‘information society’ in 5 ways</a:t>
            </a:r>
          </a:p>
          <a:p>
            <a:pPr marL="457200" indent="-457200">
              <a:buAutoNum type="alphaUcPeriod"/>
            </a:pPr>
            <a:r>
              <a:rPr lang="en-US" b="1" dirty="0" smtClean="0">
                <a:solidFill>
                  <a:srgbClr val="FFC000"/>
                </a:solidFill>
              </a:rPr>
              <a:t>Technological:  </a:t>
            </a:r>
            <a:r>
              <a:rPr lang="en-US" sz="2200" dirty="0" smtClean="0">
                <a:solidFill>
                  <a:srgbClr val="00B0F0"/>
                </a:solidFill>
              </a:rPr>
              <a:t>Increasing application of IT in everyday life</a:t>
            </a:r>
            <a:r>
              <a:rPr lang="en-IN" sz="2200" dirty="0" smtClean="0">
                <a:solidFill>
                  <a:srgbClr val="00B0F0"/>
                </a:solidFill>
              </a:rPr>
              <a:t>;</a:t>
            </a:r>
            <a:r>
              <a:rPr lang="en-IN" sz="2200" dirty="0" smtClean="0"/>
              <a:t> Convergence of telecommunications and computing and increasing linkage between banks, homes, offices, factories shops and educational institutions - results in a </a:t>
            </a:r>
            <a:r>
              <a:rPr lang="en-IN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networked society.</a:t>
            </a:r>
          </a:p>
          <a:p>
            <a:pPr marL="457200" indent="-457200">
              <a:buAutoNum type="alphaUcPeriod"/>
            </a:pPr>
            <a:r>
              <a:rPr lang="en-US" b="1" dirty="0" smtClean="0">
                <a:solidFill>
                  <a:srgbClr val="FFC000"/>
                </a:solidFill>
              </a:rPr>
              <a:t>Economic: </a:t>
            </a:r>
            <a:r>
              <a:rPr lang="en-US" sz="2200" dirty="0" smtClean="0"/>
              <a:t>Information-based society is an </a:t>
            </a:r>
            <a:r>
              <a:rPr lang="en-US" sz="2200" dirty="0" smtClean="0">
                <a:solidFill>
                  <a:srgbClr val="00B0F0"/>
                </a:solidFill>
              </a:rPr>
              <a:t>‘information economy’ </a:t>
            </a:r>
            <a:r>
              <a:rPr lang="en-US" sz="2200" dirty="0" smtClean="0"/>
              <a:t>where economic values can be easily placed on information</a:t>
            </a:r>
          </a:p>
          <a:p>
            <a:pPr marL="457200" indent="-457200">
              <a:buAutoNum type="alphaUcPeriod"/>
            </a:pPr>
            <a:r>
              <a:rPr lang="en-US" b="1" dirty="0" smtClean="0">
                <a:solidFill>
                  <a:srgbClr val="FFC000"/>
                </a:solidFill>
              </a:rPr>
              <a:t>Occupational </a:t>
            </a:r>
            <a:r>
              <a:rPr lang="en-US" dirty="0" smtClean="0"/>
              <a:t>– </a:t>
            </a:r>
            <a:r>
              <a:rPr lang="en-US" sz="2200" dirty="0" smtClean="0">
                <a:solidFill>
                  <a:srgbClr val="00B0F0"/>
                </a:solidFill>
              </a:rPr>
              <a:t>Shift in occupations </a:t>
            </a:r>
            <a:r>
              <a:rPr lang="en-US" sz="2200" dirty="0" smtClean="0"/>
              <a:t>from industrial </a:t>
            </a:r>
            <a:r>
              <a:rPr lang="en-US" sz="2200" dirty="0" err="1" smtClean="0"/>
              <a:t>labour</a:t>
            </a:r>
            <a:r>
              <a:rPr lang="en-US" sz="2200" dirty="0" smtClean="0"/>
              <a:t> to desk-bound information dealers (‘white collar society’)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692696"/>
            <a:ext cx="2409825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299">
            <a:off x="8759280" y="2956865"/>
            <a:ext cx="2264664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312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/>
          <a:lstStyle/>
          <a:p>
            <a:r>
              <a:rPr lang="en-US" dirty="0"/>
              <a:t>The Information Society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484785"/>
            <a:ext cx="7812359" cy="4535016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D. </a:t>
            </a:r>
            <a:r>
              <a:rPr lang="en-US" b="1" dirty="0" smtClean="0">
                <a:solidFill>
                  <a:srgbClr val="FFC000"/>
                </a:solidFill>
              </a:rPr>
              <a:t>Spatial</a:t>
            </a:r>
            <a:r>
              <a:rPr lang="en-US" b="1" dirty="0">
                <a:solidFill>
                  <a:srgbClr val="FFC000"/>
                </a:solidFill>
              </a:rPr>
              <a:t>: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Networks mark the information society; </a:t>
            </a:r>
            <a:r>
              <a:rPr lang="en-US" sz="2000" dirty="0" err="1" smtClean="0">
                <a:solidFill>
                  <a:srgbClr val="00B0F0"/>
                </a:solidFill>
              </a:rPr>
              <a:t>Transborder</a:t>
            </a:r>
            <a:r>
              <a:rPr lang="en-US" sz="2000" dirty="0" smtClean="0">
                <a:solidFill>
                  <a:srgbClr val="00B0F0"/>
                </a:solidFill>
              </a:rPr>
              <a:t> movements of information along electronic information highways </a:t>
            </a:r>
            <a:r>
              <a:rPr lang="en-US" sz="2000" dirty="0" smtClean="0"/>
              <a:t>radically alter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notions of territory</a:t>
            </a:r>
            <a:r>
              <a:rPr lang="en-IN" sz="2000" dirty="0" smtClean="0"/>
              <a:t>; </a:t>
            </a:r>
            <a:r>
              <a:rPr lang="en-IN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Dispersion of business corporation </a:t>
            </a:r>
            <a:r>
              <a:rPr lang="en-IN" sz="2000" dirty="0" smtClean="0"/>
              <a:t>– financial centre and production unit can be in different continents</a:t>
            </a:r>
          </a:p>
          <a:p>
            <a:pPr marL="0" indent="0">
              <a:buNone/>
            </a:pPr>
            <a:endParaRPr lang="en-IN" sz="2000" dirty="0" smtClean="0"/>
          </a:p>
          <a:p>
            <a:r>
              <a:rPr lang="en-US" b="1" dirty="0" smtClean="0">
                <a:solidFill>
                  <a:srgbClr val="00B0F0"/>
                </a:solidFill>
              </a:rPr>
              <a:t>E. </a:t>
            </a:r>
            <a:r>
              <a:rPr lang="en-US" b="1" dirty="0" smtClean="0">
                <a:solidFill>
                  <a:srgbClr val="FFC000"/>
                </a:solidFill>
              </a:rPr>
              <a:t>Cultural: </a:t>
            </a:r>
            <a:r>
              <a:rPr lang="en-US" sz="2000" dirty="0" smtClean="0"/>
              <a:t>Predominance of information in everyday life: movies, radio, television and internet. In a media-driven culture, there are a surfeit of signs- resulting in </a:t>
            </a:r>
            <a:r>
              <a:rPr lang="en-US" sz="2000" dirty="0" err="1" smtClean="0">
                <a:solidFill>
                  <a:srgbClr val="00B0F0"/>
                </a:solidFill>
              </a:rPr>
              <a:t>hyperreality</a:t>
            </a:r>
            <a:endParaRPr lang="en-US" sz="20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2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POSTMODERNITY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10116615" cy="4114801"/>
          </a:xfrm>
        </p:spPr>
        <p:txBody>
          <a:bodyPr/>
          <a:lstStyle/>
          <a:p>
            <a:r>
              <a:rPr lang="en-US" dirty="0" smtClean="0"/>
              <a:t>Refers to the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highly industrial Western societies of the late 20</a:t>
            </a:r>
            <a:r>
              <a:rPr lang="en-US" b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C.</a:t>
            </a:r>
          </a:p>
          <a:p>
            <a:r>
              <a:rPr lang="en-US" dirty="0" smtClean="0"/>
              <a:t>The postmodern condition that became the immediate context for Cultural Studies as it evolved from 1970s and 80s.</a:t>
            </a:r>
          </a:p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Modernity</a:t>
            </a:r>
            <a:r>
              <a:rPr lang="en-US" dirty="0" smtClean="0"/>
              <a:t> – Dominant role of machinery in production </a:t>
            </a:r>
          </a:p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Postmodernity-</a:t>
            </a:r>
            <a:r>
              <a:rPr lang="en-US" dirty="0" smtClean="0"/>
              <a:t> concern </a:t>
            </a:r>
            <a:r>
              <a:rPr lang="en-US" dirty="0"/>
              <a:t>w</a:t>
            </a:r>
            <a:r>
              <a:rPr lang="en-US" dirty="0" smtClean="0"/>
              <a:t>ith the generation and control of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99728"/>
          </a:xfrm>
        </p:spPr>
        <p:txBody>
          <a:bodyPr/>
          <a:lstStyle/>
          <a:p>
            <a:r>
              <a:rPr lang="en-US" dirty="0"/>
              <a:t>POSTMODERNITY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054" y="1780811"/>
            <a:ext cx="6804247" cy="4114801"/>
          </a:xfrm>
        </p:spPr>
        <p:txBody>
          <a:bodyPr/>
          <a:lstStyle/>
          <a:p>
            <a:r>
              <a:rPr lang="en-US" dirty="0" smtClean="0"/>
              <a:t>1970s- crisis faced by </a:t>
            </a:r>
            <a:r>
              <a:rPr lang="en-US" b="1" dirty="0" err="1" smtClean="0">
                <a:solidFill>
                  <a:srgbClr val="FFC000"/>
                </a:solidFill>
              </a:rPr>
              <a:t>fordist</a:t>
            </a:r>
            <a:r>
              <a:rPr lang="en-US" b="1" dirty="0" smtClean="0">
                <a:solidFill>
                  <a:srgbClr val="FFC000"/>
                </a:solidFill>
              </a:rPr>
              <a:t> model</a:t>
            </a:r>
          </a:p>
          <a:p>
            <a:r>
              <a:rPr lang="en-US" dirty="0" smtClean="0"/>
              <a:t>Mass  production flooded markets with commodities</a:t>
            </a:r>
          </a:p>
          <a:p>
            <a:r>
              <a:rPr lang="en-US" dirty="0" smtClean="0"/>
              <a:t>Crisis of </a:t>
            </a:r>
            <a:r>
              <a:rPr lang="en-US" b="1" dirty="0" smtClean="0">
                <a:solidFill>
                  <a:srgbClr val="FFC000"/>
                </a:solidFill>
              </a:rPr>
              <a:t>overproduction</a:t>
            </a:r>
          </a:p>
          <a:p>
            <a:r>
              <a:rPr lang="en-US" dirty="0" smtClean="0"/>
              <a:t>Economies of Japan, Korea, Singapore and China began to pose serious threats to Euro-American monopoly over the world market</a:t>
            </a:r>
          </a:p>
          <a:p>
            <a:pPr marL="0" indent="0">
              <a:buNone/>
            </a:pPr>
            <a:endParaRPr lang="en-US" dirty="0" smtClean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268760"/>
            <a:ext cx="3888432" cy="35859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328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POSTMODERNITY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Emergence of alternative model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Small batch customization</a:t>
            </a:r>
          </a:p>
          <a:p>
            <a:r>
              <a:rPr lang="en-US" dirty="0" smtClean="0"/>
              <a:t>Focus on </a:t>
            </a:r>
            <a:r>
              <a:rPr lang="en-US" b="1" dirty="0" smtClean="0">
                <a:solidFill>
                  <a:srgbClr val="FFC000"/>
                </a:solidFill>
              </a:rPr>
              <a:t>flexibility and niche marketing </a:t>
            </a:r>
          </a:p>
          <a:p>
            <a:r>
              <a:rPr lang="en-US" dirty="0" smtClean="0"/>
              <a:t>Products were manufactured and delivered only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on demand – </a:t>
            </a:r>
            <a:r>
              <a:rPr lang="en-US" b="1" dirty="0" smtClean="0">
                <a:solidFill>
                  <a:srgbClr val="FFC000"/>
                </a:solidFill>
              </a:rPr>
              <a:t>JIT </a:t>
            </a:r>
            <a:r>
              <a:rPr lang="en-US" dirty="0" smtClean="0"/>
              <a:t>stock management</a:t>
            </a:r>
          </a:p>
          <a:p>
            <a:r>
              <a:rPr lang="en-US" dirty="0" err="1" smtClean="0"/>
              <a:t>Labour</a:t>
            </a:r>
            <a:r>
              <a:rPr lang="en-US" dirty="0" smtClean="0"/>
              <a:t> was more multi-skilled</a:t>
            </a:r>
          </a:p>
          <a:p>
            <a:r>
              <a:rPr lang="en-US" dirty="0" smtClean="0"/>
              <a:t>Collapse of job demarcation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236">
            <a:off x="7174532" y="201555"/>
            <a:ext cx="4248472" cy="3189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250">
            <a:off x="8672466" y="3537479"/>
            <a:ext cx="3670304" cy="27527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56445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908" y="-9176"/>
            <a:ext cx="9144001" cy="1371600"/>
          </a:xfrm>
        </p:spPr>
        <p:txBody>
          <a:bodyPr/>
          <a:lstStyle/>
          <a:p>
            <a:r>
              <a:rPr lang="en-US" dirty="0" smtClean="0"/>
              <a:t>Daniel Bell </a:t>
            </a:r>
            <a:br>
              <a:rPr lang="en-US" dirty="0" smtClean="0"/>
            </a:br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Coming of Post-Industrial Society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(1973)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7956375" cy="41148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Post –industrial society emerged from changes in the social sector only </a:t>
            </a:r>
          </a:p>
          <a:p>
            <a:pPr marL="0" indent="0">
              <a:buNone/>
            </a:pPr>
            <a:r>
              <a:rPr lang="en-US" dirty="0" smtClean="0"/>
              <a:t>– influence of economy and occupational scheme rather than politics/culture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Changes resulting from shift from industrial to post-industrial societies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Reduction in industrial </a:t>
            </a:r>
            <a:r>
              <a:rPr lang="en-US" dirty="0" err="1" smtClean="0"/>
              <a:t>labour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Increase in industrial output due to increased mechanization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Increase in wealth due to higher productivity, and inducing </a:t>
            </a:r>
            <a:r>
              <a:rPr lang="en-US" dirty="0"/>
              <a:t>n</a:t>
            </a:r>
            <a:r>
              <a:rPr lang="en-US" dirty="0" smtClean="0"/>
              <a:t>ewer needs of leisure and other 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New job opportunities in the service industry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40" y="374155"/>
            <a:ext cx="1818234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2929" r="7476" b="2929"/>
          <a:stretch/>
        </p:blipFill>
        <p:spPr>
          <a:xfrm rot="21254747">
            <a:off x="9478788" y="3394023"/>
            <a:ext cx="216024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257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260648"/>
            <a:ext cx="9144001" cy="1371600"/>
          </a:xfrm>
        </p:spPr>
        <p:txBody>
          <a:bodyPr/>
          <a:lstStyle/>
          <a:p>
            <a:r>
              <a:rPr lang="en-US" dirty="0"/>
              <a:t>POSTMODERNITY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5076055" cy="4114801"/>
          </a:xfrm>
        </p:spPr>
        <p:txBody>
          <a:bodyPr>
            <a:normAutofit/>
          </a:bodyPr>
          <a:lstStyle/>
          <a:p>
            <a:r>
              <a:rPr lang="en-US" sz="1900" dirty="0" smtClean="0"/>
              <a:t>Shift from </a:t>
            </a:r>
            <a:r>
              <a:rPr lang="en-US" sz="1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factory-industrial</a:t>
            </a:r>
            <a:r>
              <a:rPr lang="en-US" sz="1900" dirty="0" smtClean="0"/>
              <a:t> to </a:t>
            </a:r>
            <a:r>
              <a:rPr lang="en-US" sz="1900" b="1" dirty="0" smtClean="0">
                <a:solidFill>
                  <a:srgbClr val="FFC000"/>
                </a:solidFill>
              </a:rPr>
              <a:t>service –industry</a:t>
            </a:r>
          </a:p>
          <a:p>
            <a:r>
              <a:rPr lang="en-US" sz="1900" dirty="0" smtClean="0"/>
              <a:t>Resulted in </a:t>
            </a:r>
            <a:r>
              <a:rPr lang="en-US" sz="1900" dirty="0" smtClean="0">
                <a:solidFill>
                  <a:srgbClr val="FFC000"/>
                </a:solidFill>
              </a:rPr>
              <a:t>battle/game between people </a:t>
            </a:r>
            <a:r>
              <a:rPr lang="en-US" sz="1900" dirty="0" smtClean="0"/>
              <a:t>based on </a:t>
            </a:r>
            <a:r>
              <a:rPr lang="en-US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information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Note: In pre-industrial, battle was between people and nature and in Industrial, between  people and fabricated nature</a:t>
            </a:r>
          </a:p>
          <a:p>
            <a:r>
              <a:rPr lang="en-US" sz="1800" dirty="0" smtClean="0"/>
              <a:t>Service work is based on information about the clientele, the client’s needs, paying capacity and demands</a:t>
            </a:r>
          </a:p>
          <a:p>
            <a:r>
              <a:rPr lang="en-US" sz="1800" dirty="0" smtClean="0"/>
              <a:t>Professionals (research, health, education) – is the </a:t>
            </a:r>
            <a:r>
              <a:rPr lang="en-US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new intelligentsia</a:t>
            </a:r>
          </a:p>
          <a:p>
            <a:pPr marL="0" indent="0">
              <a:buNone/>
            </a:pPr>
            <a:endParaRPr lang="en-IN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620688"/>
            <a:ext cx="48768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2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16632"/>
            <a:ext cx="9144001" cy="1371600"/>
          </a:xfrm>
        </p:spPr>
        <p:txBody>
          <a:bodyPr/>
          <a:lstStyle/>
          <a:p>
            <a:r>
              <a:rPr lang="en-US" dirty="0"/>
              <a:t>POSTMODERNITY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6948263" cy="4114801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ICTs</a:t>
            </a:r>
            <a:r>
              <a:rPr lang="en-US" dirty="0" smtClean="0"/>
              <a:t> transformed production processes</a:t>
            </a:r>
          </a:p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Finance capital </a:t>
            </a:r>
            <a:r>
              <a:rPr lang="en-US" dirty="0" smtClean="0"/>
              <a:t>is  now global – interlinking of the world’s major stock exchanges and banks </a:t>
            </a:r>
          </a:p>
          <a:p>
            <a:r>
              <a:rPr lang="en-US" dirty="0" smtClean="0"/>
              <a:t>Agents and governments can deal with exchanges across national boundaries</a:t>
            </a:r>
          </a:p>
          <a:p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Cash flow </a:t>
            </a:r>
            <a:r>
              <a:rPr lang="en-US" dirty="0" smtClean="0"/>
              <a:t>are now 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information flows </a:t>
            </a:r>
            <a:r>
              <a:rPr lang="en-US" dirty="0" smtClean="0"/>
              <a:t>and 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money</a:t>
            </a:r>
            <a:r>
              <a:rPr lang="en-US" dirty="0" smtClean="0"/>
              <a:t> is 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data</a:t>
            </a:r>
            <a:endParaRPr lang="en-IN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315731"/>
            <a:ext cx="5162550" cy="885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/>
          <a:stretch/>
        </p:blipFill>
        <p:spPr>
          <a:xfrm>
            <a:off x="8830716" y="1673201"/>
            <a:ext cx="3008172" cy="3075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0" t="11900"/>
          <a:stretch/>
        </p:blipFill>
        <p:spPr>
          <a:xfrm rot="489949">
            <a:off x="7680932" y="4845313"/>
            <a:ext cx="2853609" cy="2068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07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428" y="188640"/>
            <a:ext cx="9144001" cy="864096"/>
          </a:xfrm>
        </p:spPr>
        <p:txBody>
          <a:bodyPr/>
          <a:lstStyle/>
          <a:p>
            <a:r>
              <a:rPr lang="en-US" dirty="0" smtClean="0"/>
              <a:t>POSTMODERNITY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868" y="1700809"/>
            <a:ext cx="6480720" cy="42959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 geopolitical specificity/localization </a:t>
            </a:r>
            <a:r>
              <a:rPr lang="en-US" dirty="0" smtClean="0"/>
              <a:t>of finance sources, </a:t>
            </a:r>
            <a:r>
              <a:rPr lang="en-US" dirty="0" err="1" smtClean="0"/>
              <a:t>labour</a:t>
            </a:r>
            <a:r>
              <a:rPr lang="en-US" dirty="0" smtClean="0"/>
              <a:t>, sources of raw material/the factory site any more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Contemporary production processes are fragmented</a:t>
            </a:r>
          </a:p>
          <a:p>
            <a:r>
              <a:rPr lang="en-US" dirty="0" smtClean="0"/>
              <a:t>‘Disorganized Capitalism’</a:t>
            </a:r>
          </a:p>
          <a:p>
            <a:r>
              <a:rPr lang="en-US" dirty="0" smtClean="0"/>
              <a:t>Factory frequently located in so-called </a:t>
            </a:r>
            <a:r>
              <a:rPr lang="en-US" dirty="0" smtClean="0">
                <a:solidFill>
                  <a:srgbClr val="FFC000"/>
                </a:solidFill>
              </a:rPr>
              <a:t>Third World countries </a:t>
            </a:r>
            <a:r>
              <a:rPr lang="en-US" dirty="0" smtClean="0"/>
              <a:t>– potential supply of cheap </a:t>
            </a:r>
            <a:r>
              <a:rPr lang="en-US" dirty="0" err="1" smtClean="0"/>
              <a:t>labour</a:t>
            </a:r>
            <a:endParaRPr lang="en-US" dirty="0" smtClean="0"/>
          </a:p>
          <a:p>
            <a:r>
              <a:rPr lang="en-US" dirty="0" smtClean="0"/>
              <a:t>Control of finances by offices/banks headquartered in countries in an entirely different continent</a:t>
            </a:r>
            <a:endParaRPr lang="en-US" dirty="0"/>
          </a:p>
          <a:p>
            <a:r>
              <a:rPr lang="en-US" dirty="0" smtClean="0"/>
              <a:t>De-concentration of capital through globalized production, financing and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279" y="1196752"/>
            <a:ext cx="3872299" cy="1944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329">
            <a:off x="7724152" y="3743274"/>
            <a:ext cx="2927598" cy="1743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810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POSTMODERNITY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7740351" cy="4114801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FFC000"/>
                </a:solidFill>
              </a:rPr>
              <a:t>Manuel Castells </a:t>
            </a:r>
            <a:r>
              <a:rPr lang="en-US" sz="1800" dirty="0" smtClean="0"/>
              <a:t>– identified 4 forms of </a:t>
            </a:r>
            <a:r>
              <a:rPr lang="en-US" sz="1800" dirty="0" err="1" smtClean="0"/>
              <a:t>labour</a:t>
            </a:r>
            <a:r>
              <a:rPr lang="en-US" sz="1800" dirty="0" smtClean="0"/>
              <a:t> – visible in any country in varying quantities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The producers of high value- based on informational </a:t>
            </a:r>
            <a:r>
              <a:rPr lang="en-US" sz="1800" dirty="0" err="1" smtClean="0"/>
              <a:t>labour</a:t>
            </a: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The producers of high volume – based on low-cost </a:t>
            </a:r>
            <a:r>
              <a:rPr lang="en-US" sz="1800" dirty="0" err="1" smtClean="0"/>
              <a:t>labour</a:t>
            </a: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The producers of raw materials- based on natural endowments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The redundant producers- based on devalued </a:t>
            </a:r>
            <a:r>
              <a:rPr lang="en-US" sz="1800" dirty="0" err="1" smtClean="0"/>
              <a:t>labour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These types are connected globally, where one MNC can coordinate all 4 types all over the globe</a:t>
            </a:r>
            <a:endParaRPr lang="en-IN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49" y="438462"/>
            <a:ext cx="2146479" cy="2824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381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366</TotalTime>
  <Words>783</Words>
  <Application>Microsoft Office PowerPoint</Application>
  <PresentationFormat>Custom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Corbel</vt:lpstr>
      <vt:lpstr>Digital Blue Tunnel 16x9</vt:lpstr>
      <vt:lpstr>Postmodernity</vt:lpstr>
      <vt:lpstr>POSTMODERNITY </vt:lpstr>
      <vt:lpstr>POSTMODERNITY</vt:lpstr>
      <vt:lpstr>POSTMODERNITY</vt:lpstr>
      <vt:lpstr>Daniel Bell  The Coming of Post-Industrial Society (1973)</vt:lpstr>
      <vt:lpstr>POSTMODERNITY</vt:lpstr>
      <vt:lpstr>POSTMODERNITY</vt:lpstr>
      <vt:lpstr>POSTMODERNITY</vt:lpstr>
      <vt:lpstr>POSTMODERNITY</vt:lpstr>
      <vt:lpstr>POSTMODERNITY</vt:lpstr>
      <vt:lpstr>POST-INDUSTRIAL SCENE</vt:lpstr>
      <vt:lpstr>The Information Society</vt:lpstr>
      <vt:lpstr>The Information Society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user</dc:creator>
  <cp:lastModifiedBy>user</cp:lastModifiedBy>
  <cp:revision>23</cp:revision>
  <dcterms:created xsi:type="dcterms:W3CDTF">2020-11-10T04:25:27Z</dcterms:created>
  <dcterms:modified xsi:type="dcterms:W3CDTF">2020-11-13T11:08:40Z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