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art/visual-arts" TargetMode="External"/><Relationship Id="rId2" Type="http://schemas.openxmlformats.org/officeDocument/2006/relationships/hyperlink" Target="https://www.merriam-webster.com/dictionary/intellectu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itannica.com/topic/reason" TargetMode="External"/><Relationship Id="rId4" Type="http://schemas.openxmlformats.org/officeDocument/2006/relationships/hyperlink" Target="https://www.britannica.com/topic/philosoph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CULTURAL STUDIES - MODERNITY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I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434841" y="4973652"/>
            <a:ext cx="4691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MS. LINDA P.  JOSEPH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ASSISTANT PROFESSOR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DEPARTMENT OF ENGLISH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CARMEL COLLEGE, MALA</a:t>
            </a:r>
            <a:endParaRPr lang="en-IN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9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Consumerism and enormous range of commodities </a:t>
            </a:r>
            <a:r>
              <a:rPr lang="en-US" dirty="0" smtClean="0"/>
              <a:t>– central to capitalism</a:t>
            </a:r>
          </a:p>
          <a:p>
            <a:r>
              <a:rPr lang="en-US" dirty="0" smtClean="0"/>
              <a:t>Culture of capitalism often conceals from visibility the exploitative structures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(cheap and unorganized </a:t>
            </a:r>
            <a:r>
              <a:rPr lang="en-US" dirty="0" err="1" smtClean="0"/>
              <a:t>labour</a:t>
            </a:r>
            <a:r>
              <a:rPr lang="en-US" dirty="0" smtClean="0"/>
              <a:t> behind the production)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246">
            <a:off x="8315856" y="702156"/>
            <a:ext cx="2691127" cy="3682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023">
            <a:off x="7281016" y="4249354"/>
            <a:ext cx="3027490" cy="2443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052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0" y="1165624"/>
            <a:ext cx="3655577" cy="4508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26" y="991312"/>
            <a:ext cx="2982996" cy="5289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41" y="1317749"/>
            <a:ext cx="2727690" cy="42045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7464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Modernity is . . 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Marked by an </a:t>
            </a:r>
            <a:r>
              <a:rPr lang="en-US" b="1" u="sng" dirty="0" smtClean="0"/>
              <a:t>uprooting from tradition</a:t>
            </a:r>
          </a:p>
          <a:p>
            <a:r>
              <a:rPr lang="en-US" dirty="0" smtClean="0"/>
              <a:t>Ties of family, kinship, neighborhood and community began to disappear</a:t>
            </a:r>
          </a:p>
          <a:p>
            <a:r>
              <a:rPr lang="en-US" dirty="0" smtClean="0"/>
              <a:t>With increasing mobility, </a:t>
            </a:r>
            <a:r>
              <a:rPr lang="en-US" b="1" u="sng" dirty="0" smtClean="0"/>
              <a:t>people moved away from their families-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makes them more unstable, without moorings/strong local ties</a:t>
            </a:r>
          </a:p>
          <a:p>
            <a:r>
              <a:rPr lang="en-US" dirty="0" smtClean="0"/>
              <a:t>Results in </a:t>
            </a:r>
            <a:r>
              <a:rPr lang="en-US" dirty="0" smtClean="0">
                <a:solidFill>
                  <a:srgbClr val="FF0000"/>
                </a:solidFill>
              </a:rPr>
              <a:t>increasingly rootless individuals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ocial life is divided into spheres without traditional rules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Each systems thus become </a:t>
            </a:r>
            <a:r>
              <a:rPr lang="en-US" b="1" dirty="0" smtClean="0"/>
              <a:t>self-referential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84705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1945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6332356" cy="367830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Mass production and consumption- </a:t>
            </a:r>
            <a:r>
              <a:rPr lang="en-US" dirty="0" smtClean="0"/>
              <a:t>hallmark of economic practice</a:t>
            </a:r>
          </a:p>
          <a:p>
            <a:r>
              <a:rPr lang="en-US" dirty="0" smtClean="0"/>
              <a:t>Rationalization of production process</a:t>
            </a:r>
          </a:p>
          <a:p>
            <a:r>
              <a:rPr lang="en-US" dirty="0" smtClean="0"/>
              <a:t>Emergence of ‘</a:t>
            </a:r>
            <a:r>
              <a:rPr lang="en-US" b="1" dirty="0" smtClean="0"/>
              <a:t>Fordism</a:t>
            </a:r>
            <a:r>
              <a:rPr lang="en-US" dirty="0" smtClean="0"/>
              <a:t>’ – Assembly system of production-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   tasks are broken down into its component parts, </a:t>
            </a:r>
            <a:r>
              <a:rPr lang="en-US" dirty="0" err="1" smtClean="0"/>
              <a:t>labour</a:t>
            </a:r>
            <a:r>
              <a:rPr lang="en-US" dirty="0" smtClean="0"/>
              <a:t> 	allocated and careful monitoring of the process</a:t>
            </a:r>
          </a:p>
          <a:p>
            <a:r>
              <a:rPr lang="en-US" dirty="0" smtClean="0"/>
              <a:t>Resulted in </a:t>
            </a:r>
            <a:r>
              <a:rPr lang="en-US" b="1" dirty="0" smtClean="0">
                <a:solidFill>
                  <a:srgbClr val="FF0000"/>
                </a:solidFill>
              </a:rPr>
              <a:t>standardization of products and commodities</a:t>
            </a:r>
          </a:p>
          <a:p>
            <a:r>
              <a:rPr lang="en-US" dirty="0"/>
              <a:t>U</a:t>
            </a:r>
            <a:r>
              <a:rPr lang="en-US" dirty="0" smtClean="0"/>
              <a:t>nprecedented trend in mass production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56" y="3888161"/>
            <a:ext cx="3700439" cy="2969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40" y="629729"/>
            <a:ext cx="4047858" cy="2981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893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FORDISM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83" y="856626"/>
            <a:ext cx="3748544" cy="2869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81" y="883286"/>
            <a:ext cx="3971821" cy="2978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2" y="1715956"/>
            <a:ext cx="3688696" cy="2486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723">
            <a:off x="7573099" y="3885254"/>
            <a:ext cx="3529413" cy="27639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7" y="4433488"/>
            <a:ext cx="5484628" cy="204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058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98676" y="3631962"/>
            <a:ext cx="8312131" cy="2512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distinguish the Christian present from the ‘pagan’ past</a:t>
            </a:r>
          </a:p>
          <a:p>
            <a:r>
              <a:rPr lang="en-US" dirty="0" smtClean="0"/>
              <a:t>Often associated with European Enlightenment in the 17</a:t>
            </a:r>
            <a:r>
              <a:rPr lang="en-US" baseline="30000" dirty="0" smtClean="0"/>
              <a:t>th</a:t>
            </a:r>
            <a:r>
              <a:rPr lang="en-US" dirty="0" smtClean="0"/>
              <a:t>  and 18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</a:t>
            </a:r>
          </a:p>
          <a:p>
            <a:pPr marL="0" indent="0">
              <a:buNone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					European 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intellectual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movement of the 17th and 18th centuries in which ideas 							concerning God, reason, nature, and humanity were synthesized into a worldview 							that gained wide assent in the West and that instigated revolutionary 										developments in 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art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philosophy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and politics. Central to Enlightenment thought 							were the use and celebration of 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reason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the power by which humans understand 							the universe and improve their own condition. -							</a:t>
            </a:r>
            <a:endParaRPr lang="en-IN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6304" y="5674133"/>
            <a:ext cx="717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https://www.britannica.com/event/Enlightenment-European-history</a:t>
            </a:r>
            <a:endParaRPr lang="en-I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3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Brought about decisive shift in ways of thinking </a:t>
            </a:r>
          </a:p>
          <a:p>
            <a:r>
              <a:rPr lang="en-US" dirty="0" smtClean="0"/>
              <a:t>Emphasized Reason and empiricism over sentiments and faith</a:t>
            </a:r>
          </a:p>
          <a:p>
            <a:r>
              <a:rPr lang="en-US" dirty="0" smtClean="0"/>
              <a:t>Resulted in ‘Age of Reason’ (18</a:t>
            </a:r>
            <a:r>
              <a:rPr lang="en-US" baseline="30000" dirty="0" smtClean="0"/>
              <a:t>th</a:t>
            </a:r>
            <a:r>
              <a:rPr lang="en-US" dirty="0" smtClean="0"/>
              <a:t> C) – Marked by the belief that Reason could ensure human progress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44" y="2038136"/>
            <a:ext cx="4791263" cy="208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162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Modernity – associated with industrialization and the spread of the capitalist mode of production</a:t>
            </a:r>
          </a:p>
          <a:p>
            <a:r>
              <a:rPr lang="en-US" dirty="0" smtClean="0"/>
              <a:t>Capitalist/Industrial modernity</a:t>
            </a:r>
          </a:p>
          <a:p>
            <a:r>
              <a:rPr lang="en-US" dirty="0" smtClean="0"/>
              <a:t>Characterized by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differentiation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 is more specialized – divided among specific lines of expertise and tasks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58" y="3862150"/>
            <a:ext cx="3700512" cy="2461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957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Work, home, religion and leisure- separate spheres</a:t>
            </a:r>
          </a:p>
          <a:p>
            <a:r>
              <a:rPr lang="en-US" dirty="0" smtClean="0"/>
              <a:t>Nuclear families</a:t>
            </a:r>
          </a:p>
          <a:p>
            <a:r>
              <a:rPr lang="en-US" dirty="0" smtClean="0"/>
              <a:t>Educational instruction/healthcare once undertaken by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Church are allocated to schools, hospitals and specialized institutions</a:t>
            </a:r>
          </a:p>
          <a:p>
            <a:r>
              <a:rPr lang="en-US" dirty="0" smtClean="0"/>
              <a:t>Massive increase in production of commodities – resulted in increased consumption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" b="8270"/>
          <a:stretch/>
        </p:blipFill>
        <p:spPr>
          <a:xfrm>
            <a:off x="7791804" y="1431224"/>
            <a:ext cx="3123419" cy="2931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21" y="4826973"/>
            <a:ext cx="3717705" cy="1971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41" y="4826973"/>
            <a:ext cx="3120046" cy="1943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473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Rationalization process of MODERNITY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Regulation of work and other spheres of life through rules and norms</a:t>
            </a:r>
          </a:p>
          <a:p>
            <a:r>
              <a:rPr lang="en-US" dirty="0" smtClean="0"/>
              <a:t>Rationalization of bureaucracy and administration-, automation of household functions, coordination of timings, regulation of movement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Precision</a:t>
            </a:r>
            <a:r>
              <a:rPr lang="en-US" dirty="0" smtClean="0"/>
              <a:t>- a much sought-after quality</a:t>
            </a:r>
          </a:p>
          <a:p>
            <a:r>
              <a:rPr lang="en-US" dirty="0" smtClean="0"/>
              <a:t>Thus, anything classified as </a:t>
            </a:r>
            <a:r>
              <a:rPr lang="en-US" dirty="0" smtClean="0">
                <a:solidFill>
                  <a:srgbClr val="00B050"/>
                </a:solidFill>
              </a:rPr>
              <a:t>‘deviant’/’inefficient ’ </a:t>
            </a:r>
            <a:r>
              <a:rPr lang="en-US" dirty="0" smtClean="0"/>
              <a:t>gets excluded from the process/system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119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modernity is linked to . . 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Massive surveillance and regulatory technologies </a:t>
            </a:r>
            <a:endParaRPr lang="en-US" b="1" dirty="0" smtClean="0"/>
          </a:p>
          <a:p>
            <a:r>
              <a:rPr lang="en-US" dirty="0" smtClean="0"/>
              <a:t>Sites of regulation- </a:t>
            </a:r>
            <a:r>
              <a:rPr lang="en-US" b="1" dirty="0" smtClean="0">
                <a:solidFill>
                  <a:srgbClr val="00B050"/>
                </a:solidFill>
              </a:rPr>
              <a:t>prison </a:t>
            </a:r>
            <a:r>
              <a:rPr lang="en-US" dirty="0" smtClean="0"/>
              <a:t>(criminal), </a:t>
            </a:r>
            <a:r>
              <a:rPr lang="en-US" b="1" dirty="0" smtClean="0">
                <a:solidFill>
                  <a:srgbClr val="00B050"/>
                </a:solidFill>
              </a:rPr>
              <a:t>old-age home </a:t>
            </a:r>
            <a:r>
              <a:rPr lang="en-US" dirty="0" smtClean="0"/>
              <a:t>(economically non-productive old), </a:t>
            </a:r>
            <a:r>
              <a:rPr lang="en-US" b="1" dirty="0" smtClean="0">
                <a:solidFill>
                  <a:srgbClr val="00B050"/>
                </a:solidFill>
              </a:rPr>
              <a:t>hospital</a:t>
            </a:r>
            <a:r>
              <a:rPr lang="en-US" dirty="0" smtClean="0"/>
              <a:t> (sick), </a:t>
            </a:r>
            <a:r>
              <a:rPr lang="en-US" b="1" dirty="0" smtClean="0">
                <a:solidFill>
                  <a:srgbClr val="00B050"/>
                </a:solidFill>
              </a:rPr>
              <a:t>asylum </a:t>
            </a:r>
            <a:r>
              <a:rPr lang="en-US" dirty="0" smtClean="0"/>
              <a:t>(insane) </a:t>
            </a:r>
          </a:p>
          <a:p>
            <a:r>
              <a:rPr lang="en-US" dirty="0" smtClean="0"/>
              <a:t>Thus these structures of power </a:t>
            </a:r>
            <a:r>
              <a:rPr lang="en-US" dirty="0"/>
              <a:t>generated a set of ideas and beliefs about age, sickness and sanity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43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09017" y="4529270"/>
            <a:ext cx="5741311" cy="2264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city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city – industrial and commercial ‘logos’ of the nation-state</a:t>
            </a:r>
          </a:p>
          <a:p>
            <a:r>
              <a:rPr lang="en-US" dirty="0" smtClean="0"/>
              <a:t>The Cultural Centre – where leisure, recreation and cultural life are concentrated</a:t>
            </a:r>
          </a:p>
          <a:p>
            <a:r>
              <a:rPr lang="en-US" dirty="0" smtClean="0"/>
              <a:t>Massive structures of regulation – to control space and spatial behavior</a:t>
            </a:r>
            <a:endParaRPr lang="en-IN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45938" y="4999836"/>
            <a:ext cx="4982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Pavements – designed spaces for walking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Lines – divide road for drivers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Signals – regulate movement of vehicles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Spaces – allotted for parking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Sites – demarcated for shops/gardens/schools</a:t>
            </a:r>
            <a:endParaRPr lang="en-IN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06" y="1080871"/>
            <a:ext cx="4572000" cy="235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465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Ghettoization</a:t>
            </a:r>
            <a:r>
              <a:rPr lang="en-US" dirty="0" smtClean="0"/>
              <a:t>’ of cities – distinguishable as ‘poor’ and ‘posh’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(Refer page-89 - last para., and page 90 - first para.)</a:t>
            </a:r>
          </a:p>
          <a:p>
            <a:r>
              <a:rPr lang="en-US" dirty="0" smtClean="0"/>
              <a:t>Sense of elitism marks the clash of ‘</a:t>
            </a:r>
            <a:r>
              <a:rPr lang="en-US" dirty="0" err="1" smtClean="0"/>
              <a:t>modernities</a:t>
            </a:r>
            <a:r>
              <a:rPr lang="en-US" dirty="0" smtClean="0"/>
              <a:t>’</a:t>
            </a:r>
          </a:p>
          <a:p>
            <a:r>
              <a:rPr lang="en-US" dirty="0"/>
              <a:t>M</a:t>
            </a:r>
            <a:r>
              <a:rPr lang="en-US" dirty="0" smtClean="0"/>
              <a:t>odernization as a continuous </a:t>
            </a:r>
            <a:r>
              <a:rPr lang="en-US" dirty="0"/>
              <a:t>process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Desire for the mobility from the ‘poor’ to the ‘posh’-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closely aligned with the culture of consumption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94" y="2273181"/>
            <a:ext cx="5286999" cy="3965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08390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563</TotalTime>
  <Words>543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Wingdings 2</vt:lpstr>
      <vt:lpstr>Dividend</vt:lpstr>
      <vt:lpstr>CULTURAL STUDIES - MODERNITY</vt:lpstr>
      <vt:lpstr>MODERNITY</vt:lpstr>
      <vt:lpstr>18th C.</vt:lpstr>
      <vt:lpstr>19TH C.</vt:lpstr>
      <vt:lpstr>20th C.</vt:lpstr>
      <vt:lpstr>Rationalization process of MODERNITY</vt:lpstr>
      <vt:lpstr>Rise of modernity is linked to . . .</vt:lpstr>
      <vt:lpstr>The modern city</vt:lpstr>
      <vt:lpstr>MODERN CITY</vt:lpstr>
      <vt:lpstr>MODERNITY</vt:lpstr>
      <vt:lpstr>PowerPoint Presentation</vt:lpstr>
      <vt:lpstr>Modernity is . . .</vt:lpstr>
      <vt:lpstr>POST 1945 </vt:lpstr>
      <vt:lpstr>FORDISM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STUDIES - MODERNITY</dc:title>
  <dc:creator>user</dc:creator>
  <cp:lastModifiedBy>user</cp:lastModifiedBy>
  <cp:revision>14</cp:revision>
  <dcterms:created xsi:type="dcterms:W3CDTF">2020-11-03T05:39:53Z</dcterms:created>
  <dcterms:modified xsi:type="dcterms:W3CDTF">2020-11-09T11:45:07Z</dcterms:modified>
</cp:coreProperties>
</file>