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6" r:id="rId27"/>
    <p:sldId id="307" r:id="rId28"/>
    <p:sldId id="308" r:id="rId29"/>
    <p:sldId id="309" r:id="rId30"/>
    <p:sldId id="310" r:id="rId31"/>
    <p:sldId id="311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1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16E14-6EAD-4169-9398-257A934981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7D72BD0-B9F1-4DEA-8072-4920DAB4788F}">
      <dgm:prSet phldrT="[Text]"/>
      <dgm:spPr/>
      <dgm:t>
        <a:bodyPr/>
        <a:lstStyle/>
        <a:p>
          <a:r>
            <a:rPr lang="en-US" dirty="0" smtClean="0"/>
            <a:t>Novelty</a:t>
          </a:r>
          <a:endParaRPr lang="en-IN" dirty="0"/>
        </a:p>
      </dgm:t>
    </dgm:pt>
    <dgm:pt modelId="{960CD743-2B05-4B4C-8807-D9D5C30240EF}" type="parTrans" cxnId="{0BD756FA-4D7F-45EC-B13A-DF91963E8185}">
      <dgm:prSet/>
      <dgm:spPr/>
      <dgm:t>
        <a:bodyPr/>
        <a:lstStyle/>
        <a:p>
          <a:endParaRPr lang="en-IN"/>
        </a:p>
      </dgm:t>
    </dgm:pt>
    <dgm:pt modelId="{09406160-E135-48A7-94C4-F47358065460}" type="sibTrans" cxnId="{0BD756FA-4D7F-45EC-B13A-DF91963E8185}">
      <dgm:prSet/>
      <dgm:spPr/>
      <dgm:t>
        <a:bodyPr/>
        <a:lstStyle/>
        <a:p>
          <a:endParaRPr lang="en-IN"/>
        </a:p>
      </dgm:t>
    </dgm:pt>
    <dgm:pt modelId="{C7531615-13CD-46FD-BDA1-668CA2519B75}">
      <dgm:prSet phldrT="[Text]"/>
      <dgm:spPr/>
      <dgm:t>
        <a:bodyPr/>
        <a:lstStyle/>
        <a:p>
          <a:r>
            <a:rPr lang="en-US" dirty="0" smtClean="0"/>
            <a:t>Utility</a:t>
          </a:r>
          <a:endParaRPr lang="en-IN" dirty="0"/>
        </a:p>
      </dgm:t>
    </dgm:pt>
    <dgm:pt modelId="{E228A650-D893-45BF-9BC9-2D58E89E0327}" type="parTrans" cxnId="{FA8BD842-4E2E-4DC6-AFEE-D90417A13FE5}">
      <dgm:prSet/>
      <dgm:spPr/>
      <dgm:t>
        <a:bodyPr/>
        <a:lstStyle/>
        <a:p>
          <a:endParaRPr lang="en-IN"/>
        </a:p>
      </dgm:t>
    </dgm:pt>
    <dgm:pt modelId="{16A35DA6-C136-4F7A-B889-BB700720253B}" type="sibTrans" cxnId="{FA8BD842-4E2E-4DC6-AFEE-D90417A13FE5}">
      <dgm:prSet/>
      <dgm:spPr/>
      <dgm:t>
        <a:bodyPr/>
        <a:lstStyle/>
        <a:p>
          <a:endParaRPr lang="en-IN"/>
        </a:p>
      </dgm:t>
    </dgm:pt>
    <dgm:pt modelId="{39704CFE-1AB8-46F1-AEEF-9AFB934ADE54}">
      <dgm:prSet phldrT="[Text]"/>
      <dgm:spPr/>
      <dgm:t>
        <a:bodyPr/>
        <a:lstStyle/>
        <a:p>
          <a:r>
            <a:rPr lang="en-US" dirty="0" smtClean="0"/>
            <a:t>Brands</a:t>
          </a:r>
          <a:endParaRPr lang="en-IN" dirty="0"/>
        </a:p>
      </dgm:t>
    </dgm:pt>
    <dgm:pt modelId="{2E7018C6-35E8-4AC0-94CD-214F80EC934E}" type="parTrans" cxnId="{5D72A57B-14BD-4894-820F-C537F781EA06}">
      <dgm:prSet/>
      <dgm:spPr/>
      <dgm:t>
        <a:bodyPr/>
        <a:lstStyle/>
        <a:p>
          <a:endParaRPr lang="en-IN"/>
        </a:p>
      </dgm:t>
    </dgm:pt>
    <dgm:pt modelId="{3F332227-CDFF-4B3A-880F-0038E1758301}" type="sibTrans" cxnId="{5D72A57B-14BD-4894-820F-C537F781EA06}">
      <dgm:prSet/>
      <dgm:spPr/>
      <dgm:t>
        <a:bodyPr/>
        <a:lstStyle/>
        <a:p>
          <a:endParaRPr lang="en-IN"/>
        </a:p>
      </dgm:t>
    </dgm:pt>
    <dgm:pt modelId="{D414B356-9B1E-4A79-AC5F-B8BA1CAA1C4E}">
      <dgm:prSet phldrT="[Text]"/>
      <dgm:spPr/>
      <dgm:t>
        <a:bodyPr/>
        <a:lstStyle/>
        <a:p>
          <a:r>
            <a:rPr lang="en-US" dirty="0" smtClean="0"/>
            <a:t>Cosmopolitanism</a:t>
          </a:r>
          <a:endParaRPr lang="en-IN" dirty="0"/>
        </a:p>
      </dgm:t>
    </dgm:pt>
    <dgm:pt modelId="{D3705A38-FFFE-459C-A9E4-752725254591}" type="parTrans" cxnId="{7DFBF18B-5A57-46BD-A8A4-DB6C9ED14679}">
      <dgm:prSet/>
      <dgm:spPr/>
      <dgm:t>
        <a:bodyPr/>
        <a:lstStyle/>
        <a:p>
          <a:endParaRPr lang="en-IN"/>
        </a:p>
      </dgm:t>
    </dgm:pt>
    <dgm:pt modelId="{93699C6C-0FD2-4B9C-8991-BF54E6FA4C2E}" type="sibTrans" cxnId="{7DFBF18B-5A57-46BD-A8A4-DB6C9ED14679}">
      <dgm:prSet/>
      <dgm:spPr/>
      <dgm:t>
        <a:bodyPr/>
        <a:lstStyle/>
        <a:p>
          <a:endParaRPr lang="en-IN"/>
        </a:p>
      </dgm:t>
    </dgm:pt>
    <dgm:pt modelId="{7949B101-C832-4680-9B3F-6D06A62520F5}" type="pres">
      <dgm:prSet presAssocID="{C2016E14-6EAD-4169-9398-257A934981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E980A84-38E6-484A-A1AB-3FA4BE0CAB36}" type="pres">
      <dgm:prSet presAssocID="{57D72BD0-B9F1-4DEA-8072-4920DAB4788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DB9563-43C3-49AF-9413-448E26EE22C8}" type="pres">
      <dgm:prSet presAssocID="{09406160-E135-48A7-94C4-F47358065460}" presName="sibTrans" presStyleCnt="0"/>
      <dgm:spPr/>
    </dgm:pt>
    <dgm:pt modelId="{C1983F0D-C678-41E1-B9BA-FAF36F1A637B}" type="pres">
      <dgm:prSet presAssocID="{C7531615-13CD-46FD-BDA1-668CA2519B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4712BA4-FB9A-472D-8778-6C3159BE6661}" type="pres">
      <dgm:prSet presAssocID="{16A35DA6-C136-4F7A-B889-BB700720253B}" presName="sibTrans" presStyleCnt="0"/>
      <dgm:spPr/>
    </dgm:pt>
    <dgm:pt modelId="{3DEE98D2-BFF4-4DEE-BD50-099E56AAC06E}" type="pres">
      <dgm:prSet presAssocID="{39704CFE-1AB8-46F1-AEEF-9AFB934ADE5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F8935D-4A00-426D-9EC0-31403211FB44}" type="pres">
      <dgm:prSet presAssocID="{3F332227-CDFF-4B3A-880F-0038E1758301}" presName="sibTrans" presStyleCnt="0"/>
      <dgm:spPr/>
    </dgm:pt>
    <dgm:pt modelId="{24B9BB9C-EDF1-4B09-AF27-6270E4D83863}" type="pres">
      <dgm:prSet presAssocID="{D414B356-9B1E-4A79-AC5F-B8BA1CAA1C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D25E359-96DC-449D-8388-56FE5E9EC705}" type="presOf" srcId="{D414B356-9B1E-4A79-AC5F-B8BA1CAA1C4E}" destId="{24B9BB9C-EDF1-4B09-AF27-6270E4D83863}" srcOrd="0" destOrd="0" presId="urn:microsoft.com/office/officeart/2005/8/layout/default"/>
    <dgm:cxn modelId="{5D72A57B-14BD-4894-820F-C537F781EA06}" srcId="{C2016E14-6EAD-4169-9398-257A93498171}" destId="{39704CFE-1AB8-46F1-AEEF-9AFB934ADE54}" srcOrd="2" destOrd="0" parTransId="{2E7018C6-35E8-4AC0-94CD-214F80EC934E}" sibTransId="{3F332227-CDFF-4B3A-880F-0038E1758301}"/>
    <dgm:cxn modelId="{FA8BD842-4E2E-4DC6-AFEE-D90417A13FE5}" srcId="{C2016E14-6EAD-4169-9398-257A93498171}" destId="{C7531615-13CD-46FD-BDA1-668CA2519B75}" srcOrd="1" destOrd="0" parTransId="{E228A650-D893-45BF-9BC9-2D58E89E0327}" sibTransId="{16A35DA6-C136-4F7A-B889-BB700720253B}"/>
    <dgm:cxn modelId="{F67F2202-D791-46B7-8E37-F18C15E82C52}" type="presOf" srcId="{57D72BD0-B9F1-4DEA-8072-4920DAB4788F}" destId="{3E980A84-38E6-484A-A1AB-3FA4BE0CAB36}" srcOrd="0" destOrd="0" presId="urn:microsoft.com/office/officeart/2005/8/layout/default"/>
    <dgm:cxn modelId="{89F1DC25-8CF7-488A-97EC-6F1D0CBE2060}" type="presOf" srcId="{C7531615-13CD-46FD-BDA1-668CA2519B75}" destId="{C1983F0D-C678-41E1-B9BA-FAF36F1A637B}" srcOrd="0" destOrd="0" presId="urn:microsoft.com/office/officeart/2005/8/layout/default"/>
    <dgm:cxn modelId="{0BD756FA-4D7F-45EC-B13A-DF91963E8185}" srcId="{C2016E14-6EAD-4169-9398-257A93498171}" destId="{57D72BD0-B9F1-4DEA-8072-4920DAB4788F}" srcOrd="0" destOrd="0" parTransId="{960CD743-2B05-4B4C-8807-D9D5C30240EF}" sibTransId="{09406160-E135-48A7-94C4-F47358065460}"/>
    <dgm:cxn modelId="{CD4AC2AF-2285-43DA-B5EE-D8FAC8E35B92}" type="presOf" srcId="{39704CFE-1AB8-46F1-AEEF-9AFB934ADE54}" destId="{3DEE98D2-BFF4-4DEE-BD50-099E56AAC06E}" srcOrd="0" destOrd="0" presId="urn:microsoft.com/office/officeart/2005/8/layout/default"/>
    <dgm:cxn modelId="{7DFBF18B-5A57-46BD-A8A4-DB6C9ED14679}" srcId="{C2016E14-6EAD-4169-9398-257A93498171}" destId="{D414B356-9B1E-4A79-AC5F-B8BA1CAA1C4E}" srcOrd="3" destOrd="0" parTransId="{D3705A38-FFFE-459C-A9E4-752725254591}" sibTransId="{93699C6C-0FD2-4B9C-8991-BF54E6FA4C2E}"/>
    <dgm:cxn modelId="{8478C750-DBA4-4467-87F5-C66B2F38F4D5}" type="presOf" srcId="{C2016E14-6EAD-4169-9398-257A93498171}" destId="{7949B101-C832-4680-9B3F-6D06A62520F5}" srcOrd="0" destOrd="0" presId="urn:microsoft.com/office/officeart/2005/8/layout/default"/>
    <dgm:cxn modelId="{7B1C717C-0F6B-4AA5-84F1-AF31EFC724F1}" type="presParOf" srcId="{7949B101-C832-4680-9B3F-6D06A62520F5}" destId="{3E980A84-38E6-484A-A1AB-3FA4BE0CAB36}" srcOrd="0" destOrd="0" presId="urn:microsoft.com/office/officeart/2005/8/layout/default"/>
    <dgm:cxn modelId="{F3139CB2-A989-4FC6-B171-D57C33CE702F}" type="presParOf" srcId="{7949B101-C832-4680-9B3F-6D06A62520F5}" destId="{1EDB9563-43C3-49AF-9413-448E26EE22C8}" srcOrd="1" destOrd="0" presId="urn:microsoft.com/office/officeart/2005/8/layout/default"/>
    <dgm:cxn modelId="{ABA7BBC9-52D3-4BF2-9E15-F0388DEF9712}" type="presParOf" srcId="{7949B101-C832-4680-9B3F-6D06A62520F5}" destId="{C1983F0D-C678-41E1-B9BA-FAF36F1A637B}" srcOrd="2" destOrd="0" presId="urn:microsoft.com/office/officeart/2005/8/layout/default"/>
    <dgm:cxn modelId="{7702590F-F506-46B5-B233-15C53CB16DCE}" type="presParOf" srcId="{7949B101-C832-4680-9B3F-6D06A62520F5}" destId="{C4712BA4-FB9A-472D-8778-6C3159BE6661}" srcOrd="3" destOrd="0" presId="urn:microsoft.com/office/officeart/2005/8/layout/default"/>
    <dgm:cxn modelId="{EE150286-9E75-4872-B3AF-1D5964E24533}" type="presParOf" srcId="{7949B101-C832-4680-9B3F-6D06A62520F5}" destId="{3DEE98D2-BFF4-4DEE-BD50-099E56AAC06E}" srcOrd="4" destOrd="0" presId="urn:microsoft.com/office/officeart/2005/8/layout/default"/>
    <dgm:cxn modelId="{23653E73-1436-4A3D-BA75-7179CFDF9E72}" type="presParOf" srcId="{7949B101-C832-4680-9B3F-6D06A62520F5}" destId="{45F8935D-4A00-426D-9EC0-31403211FB44}" srcOrd="5" destOrd="0" presId="urn:microsoft.com/office/officeart/2005/8/layout/default"/>
    <dgm:cxn modelId="{A56A3454-0430-4EAE-ACB1-3FDAC806E6FC}" type="presParOf" srcId="{7949B101-C832-4680-9B3F-6D06A62520F5}" destId="{24B9BB9C-EDF1-4B09-AF27-6270E4D838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0920F-99A6-4169-9960-F34D197EDC7A}" type="doc">
      <dgm:prSet loTypeId="urn:microsoft.com/office/officeart/2005/8/layout/pyramid2" loCatId="pyramid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IN"/>
        </a:p>
      </dgm:t>
    </dgm:pt>
    <dgm:pt modelId="{78082323-0FA0-40E0-9009-00F30535E664}">
      <dgm:prSet/>
      <dgm:spPr/>
      <dgm:t>
        <a:bodyPr/>
        <a:lstStyle/>
        <a:p>
          <a:pPr rtl="0"/>
          <a:r>
            <a:rPr lang="en-US" b="0" i="0" smtClean="0"/>
            <a:t>Not just the product</a:t>
          </a:r>
          <a:endParaRPr lang="en-IN"/>
        </a:p>
      </dgm:t>
    </dgm:pt>
    <dgm:pt modelId="{D26374A9-3689-41CE-83D3-E3B027D1CBB7}" type="parTrans" cxnId="{D8419DDB-85E6-4556-BCF7-50C0BE5C90B5}">
      <dgm:prSet/>
      <dgm:spPr/>
      <dgm:t>
        <a:bodyPr/>
        <a:lstStyle/>
        <a:p>
          <a:endParaRPr lang="en-IN"/>
        </a:p>
      </dgm:t>
    </dgm:pt>
    <dgm:pt modelId="{93A2400E-7308-4E56-88AA-38BD235DBDA0}" type="sibTrans" cxnId="{D8419DDB-85E6-4556-BCF7-50C0BE5C90B5}">
      <dgm:prSet/>
      <dgm:spPr/>
      <dgm:t>
        <a:bodyPr/>
        <a:lstStyle/>
        <a:p>
          <a:endParaRPr lang="en-IN"/>
        </a:p>
      </dgm:t>
    </dgm:pt>
    <dgm:pt modelId="{D6D3F007-A9FD-4AAC-9782-C9862876C94F}">
      <dgm:prSet/>
      <dgm:spPr/>
      <dgm:t>
        <a:bodyPr/>
        <a:lstStyle/>
        <a:p>
          <a:pPr rtl="0"/>
          <a:r>
            <a:rPr lang="en-US" b="0" i="0" smtClean="0"/>
            <a:t>A meaning, a lifestyle</a:t>
          </a:r>
          <a:endParaRPr lang="en-IN"/>
        </a:p>
      </dgm:t>
    </dgm:pt>
    <dgm:pt modelId="{3456BB03-6177-4759-BABF-D5F284037479}" type="parTrans" cxnId="{62AA9D33-E355-4D36-B2F5-53DF3250BDAE}">
      <dgm:prSet/>
      <dgm:spPr/>
      <dgm:t>
        <a:bodyPr/>
        <a:lstStyle/>
        <a:p>
          <a:endParaRPr lang="en-IN"/>
        </a:p>
      </dgm:t>
    </dgm:pt>
    <dgm:pt modelId="{2684AAD6-B1BA-4B26-A8C8-C1725ACB98DA}" type="sibTrans" cxnId="{62AA9D33-E355-4D36-B2F5-53DF3250BDAE}">
      <dgm:prSet/>
      <dgm:spPr/>
      <dgm:t>
        <a:bodyPr/>
        <a:lstStyle/>
        <a:p>
          <a:endParaRPr lang="en-IN"/>
        </a:p>
      </dgm:t>
    </dgm:pt>
    <dgm:pt modelId="{0C44F279-FB6E-4B94-8537-3D8DE532765F}">
      <dgm:prSet/>
      <dgm:spPr/>
      <dgm:t>
        <a:bodyPr/>
        <a:lstStyle/>
        <a:p>
          <a:pPr rtl="0"/>
          <a:r>
            <a:rPr lang="en-US" b="0" i="0" smtClean="0"/>
            <a:t>Pertinent to ‘read’ the packaging and rhetoric of a product</a:t>
          </a:r>
          <a:endParaRPr lang="en-IN"/>
        </a:p>
      </dgm:t>
    </dgm:pt>
    <dgm:pt modelId="{24F7DD84-7A6F-4A11-B2A9-2D839538424E}" type="parTrans" cxnId="{5C86E9B3-C850-4200-9D51-CC7753943451}">
      <dgm:prSet/>
      <dgm:spPr/>
      <dgm:t>
        <a:bodyPr/>
        <a:lstStyle/>
        <a:p>
          <a:endParaRPr lang="en-IN"/>
        </a:p>
      </dgm:t>
    </dgm:pt>
    <dgm:pt modelId="{46AE3E91-F0F8-42E8-B50E-410BB11C2BF2}" type="sibTrans" cxnId="{5C86E9B3-C850-4200-9D51-CC7753943451}">
      <dgm:prSet/>
      <dgm:spPr/>
      <dgm:t>
        <a:bodyPr/>
        <a:lstStyle/>
        <a:p>
          <a:endParaRPr lang="en-IN"/>
        </a:p>
      </dgm:t>
    </dgm:pt>
    <dgm:pt modelId="{E9766190-A38B-4E30-BF0A-5762675772EC}" type="pres">
      <dgm:prSet presAssocID="{7D40920F-99A6-4169-9960-F34D197EDC7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3438E36E-2DA5-41D8-92A2-5A405F1DE618}" type="pres">
      <dgm:prSet presAssocID="{7D40920F-99A6-4169-9960-F34D197EDC7A}" presName="pyramid" presStyleLbl="node1" presStyleIdx="0" presStyleCnt="1"/>
      <dgm:spPr/>
    </dgm:pt>
    <dgm:pt modelId="{F5EC1710-3819-48B9-A48D-97312D2F3C53}" type="pres">
      <dgm:prSet presAssocID="{7D40920F-99A6-4169-9960-F34D197EDC7A}" presName="theList" presStyleCnt="0"/>
      <dgm:spPr/>
    </dgm:pt>
    <dgm:pt modelId="{874E40A3-D40D-436C-ADAF-A0B4A27C472F}" type="pres">
      <dgm:prSet presAssocID="{78082323-0FA0-40E0-9009-00F30535E66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CEB567-9E7D-412B-ACBC-C764561530DF}" type="pres">
      <dgm:prSet presAssocID="{78082323-0FA0-40E0-9009-00F30535E664}" presName="aSpace" presStyleCnt="0"/>
      <dgm:spPr/>
    </dgm:pt>
    <dgm:pt modelId="{4C82FF9B-403B-4D34-8893-619069D7D542}" type="pres">
      <dgm:prSet presAssocID="{D6D3F007-A9FD-4AAC-9782-C9862876C94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13BC92A-DBB3-4DD5-8EF7-5140B2BABF23}" type="pres">
      <dgm:prSet presAssocID="{D6D3F007-A9FD-4AAC-9782-C9862876C94F}" presName="aSpace" presStyleCnt="0"/>
      <dgm:spPr/>
    </dgm:pt>
    <dgm:pt modelId="{50791C31-5367-4B2C-B9C7-1DB3194A5A8A}" type="pres">
      <dgm:prSet presAssocID="{0C44F279-FB6E-4B94-8537-3D8DE532765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626954-4F05-41D0-9A66-A609799C7BF2}" type="pres">
      <dgm:prSet presAssocID="{0C44F279-FB6E-4B94-8537-3D8DE532765F}" presName="aSpace" presStyleCnt="0"/>
      <dgm:spPr/>
    </dgm:pt>
  </dgm:ptLst>
  <dgm:cxnLst>
    <dgm:cxn modelId="{DEDF676A-262B-4F68-BD63-68FE5C8C4752}" type="presOf" srcId="{D6D3F007-A9FD-4AAC-9782-C9862876C94F}" destId="{4C82FF9B-403B-4D34-8893-619069D7D542}" srcOrd="0" destOrd="0" presId="urn:microsoft.com/office/officeart/2005/8/layout/pyramid2"/>
    <dgm:cxn modelId="{D8419DDB-85E6-4556-BCF7-50C0BE5C90B5}" srcId="{7D40920F-99A6-4169-9960-F34D197EDC7A}" destId="{78082323-0FA0-40E0-9009-00F30535E664}" srcOrd="0" destOrd="0" parTransId="{D26374A9-3689-41CE-83D3-E3B027D1CBB7}" sibTransId="{93A2400E-7308-4E56-88AA-38BD235DBDA0}"/>
    <dgm:cxn modelId="{A1F39A4B-D441-4AB8-AF4B-6B7C5C08C565}" type="presOf" srcId="{0C44F279-FB6E-4B94-8537-3D8DE532765F}" destId="{50791C31-5367-4B2C-B9C7-1DB3194A5A8A}" srcOrd="0" destOrd="0" presId="urn:microsoft.com/office/officeart/2005/8/layout/pyramid2"/>
    <dgm:cxn modelId="{7E304D6E-2DBF-411D-B54C-2E31AD617699}" type="presOf" srcId="{78082323-0FA0-40E0-9009-00F30535E664}" destId="{874E40A3-D40D-436C-ADAF-A0B4A27C472F}" srcOrd="0" destOrd="0" presId="urn:microsoft.com/office/officeart/2005/8/layout/pyramid2"/>
    <dgm:cxn modelId="{AF883266-326E-49D4-8792-1BF4975EDBD0}" type="presOf" srcId="{7D40920F-99A6-4169-9960-F34D197EDC7A}" destId="{E9766190-A38B-4E30-BF0A-5762675772EC}" srcOrd="0" destOrd="0" presId="urn:microsoft.com/office/officeart/2005/8/layout/pyramid2"/>
    <dgm:cxn modelId="{62AA9D33-E355-4D36-B2F5-53DF3250BDAE}" srcId="{7D40920F-99A6-4169-9960-F34D197EDC7A}" destId="{D6D3F007-A9FD-4AAC-9782-C9862876C94F}" srcOrd="1" destOrd="0" parTransId="{3456BB03-6177-4759-BABF-D5F284037479}" sibTransId="{2684AAD6-B1BA-4B26-A8C8-C1725ACB98DA}"/>
    <dgm:cxn modelId="{5C86E9B3-C850-4200-9D51-CC7753943451}" srcId="{7D40920F-99A6-4169-9960-F34D197EDC7A}" destId="{0C44F279-FB6E-4B94-8537-3D8DE532765F}" srcOrd="2" destOrd="0" parTransId="{24F7DD84-7A6F-4A11-B2A9-2D839538424E}" sibTransId="{46AE3E91-F0F8-42E8-B50E-410BB11C2BF2}"/>
    <dgm:cxn modelId="{984848B5-B1FD-458F-9A9C-24AF0AC0E00E}" type="presParOf" srcId="{E9766190-A38B-4E30-BF0A-5762675772EC}" destId="{3438E36E-2DA5-41D8-92A2-5A405F1DE618}" srcOrd="0" destOrd="0" presId="urn:microsoft.com/office/officeart/2005/8/layout/pyramid2"/>
    <dgm:cxn modelId="{EE3D416B-B65E-493D-A537-90FF9E186A23}" type="presParOf" srcId="{E9766190-A38B-4E30-BF0A-5762675772EC}" destId="{F5EC1710-3819-48B9-A48D-97312D2F3C53}" srcOrd="1" destOrd="0" presId="urn:microsoft.com/office/officeart/2005/8/layout/pyramid2"/>
    <dgm:cxn modelId="{23EF21B0-B689-4732-8BA8-A69C6ADB0DC1}" type="presParOf" srcId="{F5EC1710-3819-48B9-A48D-97312D2F3C53}" destId="{874E40A3-D40D-436C-ADAF-A0B4A27C472F}" srcOrd="0" destOrd="0" presId="urn:microsoft.com/office/officeart/2005/8/layout/pyramid2"/>
    <dgm:cxn modelId="{8417C2DD-4291-45BB-9128-31EC0B3BCE6E}" type="presParOf" srcId="{F5EC1710-3819-48B9-A48D-97312D2F3C53}" destId="{AACEB567-9E7D-412B-ACBC-C764561530DF}" srcOrd="1" destOrd="0" presId="urn:microsoft.com/office/officeart/2005/8/layout/pyramid2"/>
    <dgm:cxn modelId="{114F295B-4AA2-42D7-BDF6-3DB1E1786E1B}" type="presParOf" srcId="{F5EC1710-3819-48B9-A48D-97312D2F3C53}" destId="{4C82FF9B-403B-4D34-8893-619069D7D542}" srcOrd="2" destOrd="0" presId="urn:microsoft.com/office/officeart/2005/8/layout/pyramid2"/>
    <dgm:cxn modelId="{3E4D3C02-CF7F-4433-8875-FB15E849957F}" type="presParOf" srcId="{F5EC1710-3819-48B9-A48D-97312D2F3C53}" destId="{813BC92A-DBB3-4DD5-8EF7-5140B2BABF23}" srcOrd="3" destOrd="0" presId="urn:microsoft.com/office/officeart/2005/8/layout/pyramid2"/>
    <dgm:cxn modelId="{8A66F853-6A88-4E07-97C0-AD260C516A8C}" type="presParOf" srcId="{F5EC1710-3819-48B9-A48D-97312D2F3C53}" destId="{50791C31-5367-4B2C-B9C7-1DB3194A5A8A}" srcOrd="4" destOrd="0" presId="urn:microsoft.com/office/officeart/2005/8/layout/pyramid2"/>
    <dgm:cxn modelId="{371F431F-4F27-4D5A-A401-546B558358C2}" type="presParOf" srcId="{F5EC1710-3819-48B9-A48D-97312D2F3C53}" destId="{C0626954-4F05-41D0-9A66-A609799C7BF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C2EDE5-C0B7-4BAA-A429-EFBDC4CE2FC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31B475D-A555-449E-A573-111DB92C0F4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Object is radically new-</a:t>
          </a:r>
        </a:p>
        <a:p>
          <a:r>
            <a:rPr lang="en-US" dirty="0" smtClean="0"/>
            <a:t>It disrupts a previous set of individual experiences</a:t>
          </a:r>
        </a:p>
        <a:p>
          <a:endParaRPr lang="en-US" dirty="0" smtClean="0"/>
        </a:p>
      </dgm:t>
    </dgm:pt>
    <dgm:pt modelId="{EC94512E-4898-4D39-A9CA-C23B321721A5}" type="parTrans" cxnId="{3C5A1416-6D73-4043-B34A-AE9257C2A237}">
      <dgm:prSet/>
      <dgm:spPr/>
      <dgm:t>
        <a:bodyPr/>
        <a:lstStyle/>
        <a:p>
          <a:endParaRPr lang="en-IN"/>
        </a:p>
      </dgm:t>
    </dgm:pt>
    <dgm:pt modelId="{9B44A79A-A321-4D21-A122-3D0B2F9D595D}" type="sibTrans" cxnId="{3C5A1416-6D73-4043-B34A-AE9257C2A237}">
      <dgm:prSet/>
      <dgm:spPr/>
      <dgm:t>
        <a:bodyPr/>
        <a:lstStyle/>
        <a:p>
          <a:endParaRPr lang="en-IN"/>
        </a:p>
      </dgm:t>
    </dgm:pt>
    <dgm:pt modelId="{62549995-B2F4-4DD5-B1DC-ED5266EE5A08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Interrupts routine and uniform experience – moment of pleasure </a:t>
          </a:r>
        </a:p>
        <a:p>
          <a:r>
            <a:rPr lang="en-US" dirty="0" smtClean="0"/>
            <a:t>(Bianchi 1998)</a:t>
          </a:r>
          <a:endParaRPr lang="en-IN" dirty="0"/>
        </a:p>
      </dgm:t>
    </dgm:pt>
    <dgm:pt modelId="{12319CBB-4EEB-4A77-9605-D93D818AB57F}" type="parTrans" cxnId="{85EBCAAB-BF34-44B3-8A44-4EA57FE7147C}">
      <dgm:prSet/>
      <dgm:spPr/>
      <dgm:t>
        <a:bodyPr/>
        <a:lstStyle/>
        <a:p>
          <a:endParaRPr lang="en-IN"/>
        </a:p>
      </dgm:t>
    </dgm:pt>
    <dgm:pt modelId="{76389619-FE50-4DF3-9817-23E8AB937ACF}" type="sibTrans" cxnId="{85EBCAAB-BF34-44B3-8A44-4EA57FE7147C}">
      <dgm:prSet/>
      <dgm:spPr/>
      <dgm:t>
        <a:bodyPr/>
        <a:lstStyle/>
        <a:p>
          <a:endParaRPr lang="en-IN"/>
        </a:p>
      </dgm:t>
    </dgm:pt>
    <dgm:pt modelId="{4D7613D7-3B61-424D-A26E-3FDB7580C382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Pleasure through difference and change</a:t>
          </a:r>
          <a:endParaRPr lang="en-IN" dirty="0"/>
        </a:p>
      </dgm:t>
    </dgm:pt>
    <dgm:pt modelId="{BED45EF0-C9E1-4A39-8479-941C8A3D1DF1}" type="parTrans" cxnId="{31E10A21-E14C-403E-BECD-15FAB2EA12D7}">
      <dgm:prSet/>
      <dgm:spPr/>
      <dgm:t>
        <a:bodyPr/>
        <a:lstStyle/>
        <a:p>
          <a:endParaRPr lang="en-IN"/>
        </a:p>
      </dgm:t>
    </dgm:pt>
    <dgm:pt modelId="{477C22B9-C4D2-4E76-AEAC-A495906D4E82}" type="sibTrans" cxnId="{31E10A21-E14C-403E-BECD-15FAB2EA12D7}">
      <dgm:prSet/>
      <dgm:spPr/>
      <dgm:t>
        <a:bodyPr/>
        <a:lstStyle/>
        <a:p>
          <a:endParaRPr lang="en-IN"/>
        </a:p>
      </dgm:t>
    </dgm:pt>
    <dgm:pt modelId="{3762BA6A-ABD1-4E8E-A145-BF2CC75A3FBC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Created in the move between an unconscious expectation of the ordinary/regular and the actual availability of something new/extra</a:t>
          </a:r>
          <a:endParaRPr lang="en-IN" dirty="0"/>
        </a:p>
      </dgm:t>
    </dgm:pt>
    <dgm:pt modelId="{6EF7693E-4461-4ED2-84A9-DB52AA778876}" type="parTrans" cxnId="{5A51BF69-C0A0-4A72-B4EC-1E336DBD9EE5}">
      <dgm:prSet/>
      <dgm:spPr/>
      <dgm:t>
        <a:bodyPr/>
        <a:lstStyle/>
        <a:p>
          <a:endParaRPr lang="en-IN"/>
        </a:p>
      </dgm:t>
    </dgm:pt>
    <dgm:pt modelId="{EB36B033-B4C3-4793-8665-739EDA177DD2}" type="sibTrans" cxnId="{5A51BF69-C0A0-4A72-B4EC-1E336DBD9EE5}">
      <dgm:prSet/>
      <dgm:spPr/>
      <dgm:t>
        <a:bodyPr/>
        <a:lstStyle/>
        <a:p>
          <a:endParaRPr lang="en-IN"/>
        </a:p>
      </dgm:t>
    </dgm:pt>
    <dgm:pt modelId="{23493DA9-DEC6-4FC6-AF3A-97ECDCD57B96}" type="pres">
      <dgm:prSet presAssocID="{62C2EDE5-C0B7-4BAA-A429-EFBDC4CE2FC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0F505F75-E601-42E6-9132-024603907EBE}" type="pres">
      <dgm:prSet presAssocID="{E31B475D-A555-449E-A573-111DB92C0F41}" presName="vertOne" presStyleCnt="0"/>
      <dgm:spPr/>
    </dgm:pt>
    <dgm:pt modelId="{E67688F7-354F-4AA6-B608-6124AAE78069}" type="pres">
      <dgm:prSet presAssocID="{E31B475D-A555-449E-A573-111DB92C0F4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4474BFE-9BBB-464E-8E72-54EC9BDD9A58}" type="pres">
      <dgm:prSet presAssocID="{E31B475D-A555-449E-A573-111DB92C0F41}" presName="parTransOne" presStyleCnt="0"/>
      <dgm:spPr/>
    </dgm:pt>
    <dgm:pt modelId="{71047C2A-1D23-487D-B3BA-F67EB8491CEE}" type="pres">
      <dgm:prSet presAssocID="{E31B475D-A555-449E-A573-111DB92C0F41}" presName="horzOne" presStyleCnt="0"/>
      <dgm:spPr/>
    </dgm:pt>
    <dgm:pt modelId="{5196F637-8B2F-4865-BBC1-02852EC67851}" type="pres">
      <dgm:prSet presAssocID="{62549995-B2F4-4DD5-B1DC-ED5266EE5A08}" presName="vertTwo" presStyleCnt="0"/>
      <dgm:spPr/>
    </dgm:pt>
    <dgm:pt modelId="{894A4B89-2977-4F1D-9800-68DF12D1D4C5}" type="pres">
      <dgm:prSet presAssocID="{62549995-B2F4-4DD5-B1DC-ED5266EE5A08}" presName="txTwo" presStyleLbl="node2" presStyleIdx="0" presStyleCnt="2" custScaleX="17220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46B0DBD-BEA6-4ECF-B3F8-29A73A2E9D06}" type="pres">
      <dgm:prSet presAssocID="{62549995-B2F4-4DD5-B1DC-ED5266EE5A08}" presName="horzTwo" presStyleCnt="0"/>
      <dgm:spPr/>
    </dgm:pt>
    <dgm:pt modelId="{A510E6B2-F1F2-4445-88BC-911555F48D76}" type="pres">
      <dgm:prSet presAssocID="{76389619-FE50-4DF3-9817-23E8AB937ACF}" presName="sibSpaceTwo" presStyleCnt="0"/>
      <dgm:spPr/>
    </dgm:pt>
    <dgm:pt modelId="{4B702C8B-607F-4373-BA0E-F51F2788A6FC}" type="pres">
      <dgm:prSet presAssocID="{4D7613D7-3B61-424D-A26E-3FDB7580C382}" presName="vertTwo" presStyleCnt="0"/>
      <dgm:spPr/>
    </dgm:pt>
    <dgm:pt modelId="{90041A47-C34C-4D74-868F-15416FF7CC61}" type="pres">
      <dgm:prSet presAssocID="{4D7613D7-3B61-424D-A26E-3FDB7580C38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946ACC8-0CBE-407C-80DA-CA8CF1F0CFE0}" type="pres">
      <dgm:prSet presAssocID="{4D7613D7-3B61-424D-A26E-3FDB7580C382}" presName="parTransTwo" presStyleCnt="0"/>
      <dgm:spPr/>
    </dgm:pt>
    <dgm:pt modelId="{E7E80754-6834-4213-94D5-DA1CB091076E}" type="pres">
      <dgm:prSet presAssocID="{4D7613D7-3B61-424D-A26E-3FDB7580C382}" presName="horzTwo" presStyleCnt="0"/>
      <dgm:spPr/>
    </dgm:pt>
    <dgm:pt modelId="{5893D65F-5A59-42EA-8495-A77BCB4B0C0A}" type="pres">
      <dgm:prSet presAssocID="{3762BA6A-ABD1-4E8E-A145-BF2CC75A3FBC}" presName="vertThree" presStyleCnt="0"/>
      <dgm:spPr/>
    </dgm:pt>
    <dgm:pt modelId="{A7936844-C7D5-400F-B250-4F4C3825F267}" type="pres">
      <dgm:prSet presAssocID="{3762BA6A-ABD1-4E8E-A145-BF2CC75A3FBC}" presName="txThree" presStyleLbl="node3" presStyleIdx="0" presStyleCnt="1" custScaleX="269731" custLinFactNeighborX="-90029" custLinFactNeighborY="-121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5E791C9-4CA3-48AA-A6DD-C95C1388AFF5}" type="pres">
      <dgm:prSet presAssocID="{3762BA6A-ABD1-4E8E-A145-BF2CC75A3FBC}" presName="horzThree" presStyleCnt="0"/>
      <dgm:spPr/>
    </dgm:pt>
  </dgm:ptLst>
  <dgm:cxnLst>
    <dgm:cxn modelId="{336528A8-495D-450B-BF4A-010415746079}" type="presOf" srcId="{62C2EDE5-C0B7-4BAA-A429-EFBDC4CE2FC4}" destId="{23493DA9-DEC6-4FC6-AF3A-97ECDCD57B96}" srcOrd="0" destOrd="0" presId="urn:microsoft.com/office/officeart/2005/8/layout/hierarchy4"/>
    <dgm:cxn modelId="{31E10A21-E14C-403E-BECD-15FAB2EA12D7}" srcId="{E31B475D-A555-449E-A573-111DB92C0F41}" destId="{4D7613D7-3B61-424D-A26E-3FDB7580C382}" srcOrd="1" destOrd="0" parTransId="{BED45EF0-C9E1-4A39-8479-941C8A3D1DF1}" sibTransId="{477C22B9-C4D2-4E76-AEAC-A495906D4E82}"/>
    <dgm:cxn modelId="{FAB1915D-CBFF-4EEB-9B60-D7CE6A2FCEC1}" type="presOf" srcId="{E31B475D-A555-449E-A573-111DB92C0F41}" destId="{E67688F7-354F-4AA6-B608-6124AAE78069}" srcOrd="0" destOrd="0" presId="urn:microsoft.com/office/officeart/2005/8/layout/hierarchy4"/>
    <dgm:cxn modelId="{3C5A1416-6D73-4043-B34A-AE9257C2A237}" srcId="{62C2EDE5-C0B7-4BAA-A429-EFBDC4CE2FC4}" destId="{E31B475D-A555-449E-A573-111DB92C0F41}" srcOrd="0" destOrd="0" parTransId="{EC94512E-4898-4D39-A9CA-C23B321721A5}" sibTransId="{9B44A79A-A321-4D21-A122-3D0B2F9D595D}"/>
    <dgm:cxn modelId="{85EBCAAB-BF34-44B3-8A44-4EA57FE7147C}" srcId="{E31B475D-A555-449E-A573-111DB92C0F41}" destId="{62549995-B2F4-4DD5-B1DC-ED5266EE5A08}" srcOrd="0" destOrd="0" parTransId="{12319CBB-4EEB-4A77-9605-D93D818AB57F}" sibTransId="{76389619-FE50-4DF3-9817-23E8AB937ACF}"/>
    <dgm:cxn modelId="{B51E5F97-0E54-4B72-8E5A-56C1BF441753}" type="presOf" srcId="{62549995-B2F4-4DD5-B1DC-ED5266EE5A08}" destId="{894A4B89-2977-4F1D-9800-68DF12D1D4C5}" srcOrd="0" destOrd="0" presId="urn:microsoft.com/office/officeart/2005/8/layout/hierarchy4"/>
    <dgm:cxn modelId="{5A51BF69-C0A0-4A72-B4EC-1E336DBD9EE5}" srcId="{4D7613D7-3B61-424D-A26E-3FDB7580C382}" destId="{3762BA6A-ABD1-4E8E-A145-BF2CC75A3FBC}" srcOrd="0" destOrd="0" parTransId="{6EF7693E-4461-4ED2-84A9-DB52AA778876}" sibTransId="{EB36B033-B4C3-4793-8665-739EDA177DD2}"/>
    <dgm:cxn modelId="{93022953-DCCC-4A10-B06B-C0D7DEF66490}" type="presOf" srcId="{4D7613D7-3B61-424D-A26E-3FDB7580C382}" destId="{90041A47-C34C-4D74-868F-15416FF7CC61}" srcOrd="0" destOrd="0" presId="urn:microsoft.com/office/officeart/2005/8/layout/hierarchy4"/>
    <dgm:cxn modelId="{AFFE27CB-DF29-400B-A3D9-85AE78D4AAE7}" type="presOf" srcId="{3762BA6A-ABD1-4E8E-A145-BF2CC75A3FBC}" destId="{A7936844-C7D5-400F-B250-4F4C3825F267}" srcOrd="0" destOrd="0" presId="urn:microsoft.com/office/officeart/2005/8/layout/hierarchy4"/>
    <dgm:cxn modelId="{FDA1E745-F1C4-4CC2-8491-5A5ABB2BFCE2}" type="presParOf" srcId="{23493DA9-DEC6-4FC6-AF3A-97ECDCD57B96}" destId="{0F505F75-E601-42E6-9132-024603907EBE}" srcOrd="0" destOrd="0" presId="urn:microsoft.com/office/officeart/2005/8/layout/hierarchy4"/>
    <dgm:cxn modelId="{238A77BC-3514-4533-9395-BF1ACF1DD722}" type="presParOf" srcId="{0F505F75-E601-42E6-9132-024603907EBE}" destId="{E67688F7-354F-4AA6-B608-6124AAE78069}" srcOrd="0" destOrd="0" presId="urn:microsoft.com/office/officeart/2005/8/layout/hierarchy4"/>
    <dgm:cxn modelId="{6DBF935D-488C-441E-A427-A7DB5F096C8F}" type="presParOf" srcId="{0F505F75-E601-42E6-9132-024603907EBE}" destId="{44474BFE-9BBB-464E-8E72-54EC9BDD9A58}" srcOrd="1" destOrd="0" presId="urn:microsoft.com/office/officeart/2005/8/layout/hierarchy4"/>
    <dgm:cxn modelId="{5400D7E8-DF4A-4DD0-B500-306E4E453B9D}" type="presParOf" srcId="{0F505F75-E601-42E6-9132-024603907EBE}" destId="{71047C2A-1D23-487D-B3BA-F67EB8491CEE}" srcOrd="2" destOrd="0" presId="urn:microsoft.com/office/officeart/2005/8/layout/hierarchy4"/>
    <dgm:cxn modelId="{1505D45A-092E-4BB0-BB78-F8AC80DBF2E9}" type="presParOf" srcId="{71047C2A-1D23-487D-B3BA-F67EB8491CEE}" destId="{5196F637-8B2F-4865-BBC1-02852EC67851}" srcOrd="0" destOrd="0" presId="urn:microsoft.com/office/officeart/2005/8/layout/hierarchy4"/>
    <dgm:cxn modelId="{3201EEDB-F097-421B-B15F-DB6C65997EAB}" type="presParOf" srcId="{5196F637-8B2F-4865-BBC1-02852EC67851}" destId="{894A4B89-2977-4F1D-9800-68DF12D1D4C5}" srcOrd="0" destOrd="0" presId="urn:microsoft.com/office/officeart/2005/8/layout/hierarchy4"/>
    <dgm:cxn modelId="{F04E3965-7266-415F-8FED-CFC9B335D37B}" type="presParOf" srcId="{5196F637-8B2F-4865-BBC1-02852EC67851}" destId="{846B0DBD-BEA6-4ECF-B3F8-29A73A2E9D06}" srcOrd="1" destOrd="0" presId="urn:microsoft.com/office/officeart/2005/8/layout/hierarchy4"/>
    <dgm:cxn modelId="{CD90F1ED-A39B-4D9D-A22E-0DB16178DABF}" type="presParOf" srcId="{71047C2A-1D23-487D-B3BA-F67EB8491CEE}" destId="{A510E6B2-F1F2-4445-88BC-911555F48D76}" srcOrd="1" destOrd="0" presId="urn:microsoft.com/office/officeart/2005/8/layout/hierarchy4"/>
    <dgm:cxn modelId="{593F0EC6-BB7B-4EC7-95E4-7EFF45F9F156}" type="presParOf" srcId="{71047C2A-1D23-487D-B3BA-F67EB8491CEE}" destId="{4B702C8B-607F-4373-BA0E-F51F2788A6FC}" srcOrd="2" destOrd="0" presId="urn:microsoft.com/office/officeart/2005/8/layout/hierarchy4"/>
    <dgm:cxn modelId="{55CEB028-2AEC-4CE8-873C-2F303C617DEB}" type="presParOf" srcId="{4B702C8B-607F-4373-BA0E-F51F2788A6FC}" destId="{90041A47-C34C-4D74-868F-15416FF7CC61}" srcOrd="0" destOrd="0" presId="urn:microsoft.com/office/officeart/2005/8/layout/hierarchy4"/>
    <dgm:cxn modelId="{A4EAFD8C-F681-4075-908F-CB859E0E4941}" type="presParOf" srcId="{4B702C8B-607F-4373-BA0E-F51F2788A6FC}" destId="{4946ACC8-0CBE-407C-80DA-CA8CF1F0CFE0}" srcOrd="1" destOrd="0" presId="urn:microsoft.com/office/officeart/2005/8/layout/hierarchy4"/>
    <dgm:cxn modelId="{6E7A246F-A7E2-496F-8607-4D9319336943}" type="presParOf" srcId="{4B702C8B-607F-4373-BA0E-F51F2788A6FC}" destId="{E7E80754-6834-4213-94D5-DA1CB091076E}" srcOrd="2" destOrd="0" presId="urn:microsoft.com/office/officeart/2005/8/layout/hierarchy4"/>
    <dgm:cxn modelId="{86C4A9A2-7EF7-4B23-B78B-DCBFB2F7ADE5}" type="presParOf" srcId="{E7E80754-6834-4213-94D5-DA1CB091076E}" destId="{5893D65F-5A59-42EA-8495-A77BCB4B0C0A}" srcOrd="0" destOrd="0" presId="urn:microsoft.com/office/officeart/2005/8/layout/hierarchy4"/>
    <dgm:cxn modelId="{33C87FB0-4C0A-4B02-8811-DD9F9182FF73}" type="presParOf" srcId="{5893D65F-5A59-42EA-8495-A77BCB4B0C0A}" destId="{A7936844-C7D5-400F-B250-4F4C3825F267}" srcOrd="0" destOrd="0" presId="urn:microsoft.com/office/officeart/2005/8/layout/hierarchy4"/>
    <dgm:cxn modelId="{9358A6AA-FE6B-45BD-908D-0148DB44C304}" type="presParOf" srcId="{5893D65F-5A59-42EA-8495-A77BCB4B0C0A}" destId="{F5E791C9-4CA3-48AA-A6DD-C95C1388AFF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015222-EA66-408C-B202-800B0F404FE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9F830BC-7B58-414A-B170-89CCC44444BB}">
      <dgm:prSet phldrT="[Text]"/>
      <dgm:spPr/>
      <dgm:t>
        <a:bodyPr/>
        <a:lstStyle/>
        <a:p>
          <a:r>
            <a:rPr lang="en-US" dirty="0" smtClean="0"/>
            <a:t>As signs of status &amp; ideology</a:t>
          </a:r>
          <a:endParaRPr lang="en-IN" dirty="0"/>
        </a:p>
      </dgm:t>
    </dgm:pt>
    <dgm:pt modelId="{C172ABBC-88A8-43BF-A6C6-30232DAADF4B}" type="parTrans" cxnId="{3E35ACDF-8C50-4F8B-BF6E-FB68F62CD581}">
      <dgm:prSet/>
      <dgm:spPr/>
      <dgm:t>
        <a:bodyPr/>
        <a:lstStyle/>
        <a:p>
          <a:endParaRPr lang="en-IN"/>
        </a:p>
      </dgm:t>
    </dgm:pt>
    <dgm:pt modelId="{4CB6E773-D6E3-49F9-A6A8-9C23120BD47D}" type="sibTrans" cxnId="{3E35ACDF-8C50-4F8B-BF6E-FB68F62CD581}">
      <dgm:prSet/>
      <dgm:spPr/>
      <dgm:t>
        <a:bodyPr/>
        <a:lstStyle/>
        <a:p>
          <a:endParaRPr lang="en-IN"/>
        </a:p>
      </dgm:t>
    </dgm:pt>
    <dgm:pt modelId="{E6F72513-75DD-4E7A-AA8F-E8206A6EC91B}">
      <dgm:prSet phldrT="[Text]"/>
      <dgm:spPr/>
      <dgm:t>
        <a:bodyPr/>
        <a:lstStyle/>
        <a:p>
          <a:r>
            <a:rPr lang="en-US" dirty="0" smtClean="0"/>
            <a:t>As vehicles of meaning and equivalence</a:t>
          </a:r>
          <a:endParaRPr lang="en-IN" dirty="0"/>
        </a:p>
      </dgm:t>
    </dgm:pt>
    <dgm:pt modelId="{BDC12337-62CA-4770-946E-41A0B96E4A36}" type="parTrans" cxnId="{243CABDA-10F4-432C-AAAB-69A0C4F338CB}">
      <dgm:prSet/>
      <dgm:spPr/>
      <dgm:t>
        <a:bodyPr/>
        <a:lstStyle/>
        <a:p>
          <a:endParaRPr lang="en-IN"/>
        </a:p>
      </dgm:t>
    </dgm:pt>
    <dgm:pt modelId="{92D4231D-18EF-461D-A3A1-29D4164B466C}" type="sibTrans" cxnId="{243CABDA-10F4-432C-AAAB-69A0C4F338CB}">
      <dgm:prSet/>
      <dgm:spPr/>
      <dgm:t>
        <a:bodyPr/>
        <a:lstStyle/>
        <a:p>
          <a:endParaRPr lang="en-IN"/>
        </a:p>
      </dgm:t>
    </dgm:pt>
    <dgm:pt modelId="{5ACCED66-F6CD-42D0-BE7D-A7E593CC39A9}">
      <dgm:prSet phldrT="[Text]"/>
      <dgm:spPr/>
      <dgm:t>
        <a:bodyPr/>
        <a:lstStyle/>
        <a:p>
          <a:r>
            <a:rPr lang="en-US" dirty="0" smtClean="0"/>
            <a:t>As bearers of aesthetic values</a:t>
          </a:r>
          <a:endParaRPr lang="en-IN" dirty="0"/>
        </a:p>
      </dgm:t>
    </dgm:pt>
    <dgm:pt modelId="{91F918D1-BAC5-415F-991E-705022AB92A0}" type="parTrans" cxnId="{26FE5619-340C-43B2-85CF-1C3081CC9122}">
      <dgm:prSet/>
      <dgm:spPr/>
      <dgm:t>
        <a:bodyPr/>
        <a:lstStyle/>
        <a:p>
          <a:endParaRPr lang="en-IN"/>
        </a:p>
      </dgm:t>
    </dgm:pt>
    <dgm:pt modelId="{BF4BEA6E-3635-4C18-BC6B-3B528783BFFC}" type="sibTrans" cxnId="{26FE5619-340C-43B2-85CF-1C3081CC9122}">
      <dgm:prSet/>
      <dgm:spPr/>
      <dgm:t>
        <a:bodyPr/>
        <a:lstStyle/>
        <a:p>
          <a:endParaRPr lang="en-IN"/>
        </a:p>
      </dgm:t>
    </dgm:pt>
    <dgm:pt modelId="{E4637DE5-3577-48CD-A05B-5B6124C5CB1E}">
      <dgm:prSet/>
      <dgm:spPr/>
      <dgm:t>
        <a:bodyPr/>
        <a:lstStyle/>
        <a:p>
          <a:r>
            <a:rPr lang="en-US" dirty="0" smtClean="0"/>
            <a:t>As knowledge and ideas</a:t>
          </a:r>
          <a:endParaRPr lang="en-IN" dirty="0"/>
        </a:p>
      </dgm:t>
    </dgm:pt>
    <dgm:pt modelId="{1F24123F-502A-4B23-B239-0CCD5F2CE993}" type="parTrans" cxnId="{B9D06865-87BD-4662-A0D3-350D29399569}">
      <dgm:prSet/>
      <dgm:spPr/>
      <dgm:t>
        <a:bodyPr/>
        <a:lstStyle/>
        <a:p>
          <a:endParaRPr lang="en-IN"/>
        </a:p>
      </dgm:t>
    </dgm:pt>
    <dgm:pt modelId="{841EAE86-6DF5-43A5-BE63-AAF378321D02}" type="sibTrans" cxnId="{B9D06865-87BD-4662-A0D3-350D29399569}">
      <dgm:prSet/>
      <dgm:spPr/>
      <dgm:t>
        <a:bodyPr/>
        <a:lstStyle/>
        <a:p>
          <a:endParaRPr lang="en-IN"/>
        </a:p>
      </dgm:t>
    </dgm:pt>
    <dgm:pt modelId="{BAC1AD5F-524F-47F8-8BA2-C3A38AC9E27C}">
      <dgm:prSet/>
      <dgm:spPr/>
      <dgm:t>
        <a:bodyPr/>
        <a:lstStyle/>
        <a:p>
          <a:r>
            <a:rPr lang="en-US" dirty="0" smtClean="0"/>
            <a:t>As indicators of lifestyle and identity</a:t>
          </a:r>
          <a:endParaRPr lang="en-IN" dirty="0"/>
        </a:p>
      </dgm:t>
    </dgm:pt>
    <dgm:pt modelId="{CB6F7F90-38C0-40CA-813A-D834946986B6}" type="parTrans" cxnId="{BCB3781E-866A-4502-9CE4-2ABF10E1D19D}">
      <dgm:prSet/>
      <dgm:spPr/>
      <dgm:t>
        <a:bodyPr/>
        <a:lstStyle/>
        <a:p>
          <a:endParaRPr lang="en-IN"/>
        </a:p>
      </dgm:t>
    </dgm:pt>
    <dgm:pt modelId="{4301FFB4-BE8E-4C18-B897-8B839975D129}" type="sibTrans" cxnId="{BCB3781E-866A-4502-9CE4-2ABF10E1D19D}">
      <dgm:prSet/>
      <dgm:spPr/>
      <dgm:t>
        <a:bodyPr/>
        <a:lstStyle/>
        <a:p>
          <a:endParaRPr lang="en-IN"/>
        </a:p>
      </dgm:t>
    </dgm:pt>
    <dgm:pt modelId="{A5263079-B154-4F84-8457-D46A06649C87}" type="pres">
      <dgm:prSet presAssocID="{A0015222-EA66-408C-B202-800B0F404FEF}" presName="compositeShape" presStyleCnt="0">
        <dgm:presLayoutVars>
          <dgm:dir/>
          <dgm:resizeHandles/>
        </dgm:presLayoutVars>
      </dgm:prSet>
      <dgm:spPr/>
    </dgm:pt>
    <dgm:pt modelId="{72467B08-3426-49C2-9444-B5122E60D3BF}" type="pres">
      <dgm:prSet presAssocID="{A0015222-EA66-408C-B202-800B0F404FEF}" presName="pyramid" presStyleLbl="node1" presStyleIdx="0" presStyleCnt="1" custLinFactNeighborX="-9472" custLinFactNeighborY="-9112"/>
      <dgm:spPr/>
    </dgm:pt>
    <dgm:pt modelId="{FEE3484E-3BBB-4CD1-9525-4B91B0AE639A}" type="pres">
      <dgm:prSet presAssocID="{A0015222-EA66-408C-B202-800B0F404FEF}" presName="theList" presStyleCnt="0"/>
      <dgm:spPr/>
    </dgm:pt>
    <dgm:pt modelId="{A662749B-0C3D-450A-AEE8-66DC2C6AADCA}" type="pres">
      <dgm:prSet presAssocID="{69F830BC-7B58-414A-B170-89CCC44444B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27F872-B6E7-4303-94DC-98603DA90715}" type="pres">
      <dgm:prSet presAssocID="{69F830BC-7B58-414A-B170-89CCC44444BB}" presName="aSpace" presStyleCnt="0"/>
      <dgm:spPr/>
    </dgm:pt>
    <dgm:pt modelId="{05850EF5-C320-4C62-B98A-3F6983D96B62}" type="pres">
      <dgm:prSet presAssocID="{E6F72513-75DD-4E7A-AA8F-E8206A6EC91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2BBAD6-7A56-4881-8F33-E5A432A54060}" type="pres">
      <dgm:prSet presAssocID="{E6F72513-75DD-4E7A-AA8F-E8206A6EC91B}" presName="aSpace" presStyleCnt="0"/>
      <dgm:spPr/>
    </dgm:pt>
    <dgm:pt modelId="{AA7F0508-E82C-4346-8253-E81DCA2316C2}" type="pres">
      <dgm:prSet presAssocID="{5ACCED66-F6CD-42D0-BE7D-A7E593CC39A9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F71C6F-8974-4A3F-8D34-84CA51C6149D}" type="pres">
      <dgm:prSet presAssocID="{5ACCED66-F6CD-42D0-BE7D-A7E593CC39A9}" presName="aSpace" presStyleCnt="0"/>
      <dgm:spPr/>
    </dgm:pt>
    <dgm:pt modelId="{3F57C1EA-0455-4E2C-BC94-272829C1C156}" type="pres">
      <dgm:prSet presAssocID="{E4637DE5-3577-48CD-A05B-5B6124C5CB1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DA6808-6115-4B30-BC5B-A2B813230FF1}" type="pres">
      <dgm:prSet presAssocID="{E4637DE5-3577-48CD-A05B-5B6124C5CB1E}" presName="aSpace" presStyleCnt="0"/>
      <dgm:spPr/>
    </dgm:pt>
    <dgm:pt modelId="{6E3DBA16-ABAC-45DA-8590-69064AD65C74}" type="pres">
      <dgm:prSet presAssocID="{BAC1AD5F-524F-47F8-8BA2-C3A38AC9E27C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59DF34-CD8D-4B46-BF32-0A769F7FFA1B}" type="pres">
      <dgm:prSet presAssocID="{BAC1AD5F-524F-47F8-8BA2-C3A38AC9E27C}" presName="aSpace" presStyleCnt="0"/>
      <dgm:spPr/>
    </dgm:pt>
  </dgm:ptLst>
  <dgm:cxnLst>
    <dgm:cxn modelId="{243CABDA-10F4-432C-AAAB-69A0C4F338CB}" srcId="{A0015222-EA66-408C-B202-800B0F404FEF}" destId="{E6F72513-75DD-4E7A-AA8F-E8206A6EC91B}" srcOrd="1" destOrd="0" parTransId="{BDC12337-62CA-4770-946E-41A0B96E4A36}" sibTransId="{92D4231D-18EF-461D-A3A1-29D4164B466C}"/>
    <dgm:cxn modelId="{E1A87E32-7558-4306-A4A1-185394F0D16B}" type="presOf" srcId="{69F830BC-7B58-414A-B170-89CCC44444BB}" destId="{A662749B-0C3D-450A-AEE8-66DC2C6AADCA}" srcOrd="0" destOrd="0" presId="urn:microsoft.com/office/officeart/2005/8/layout/pyramid2"/>
    <dgm:cxn modelId="{7327694A-4B5C-4C27-BB31-8BFE8FBD2AA0}" type="presOf" srcId="{E4637DE5-3577-48CD-A05B-5B6124C5CB1E}" destId="{3F57C1EA-0455-4E2C-BC94-272829C1C156}" srcOrd="0" destOrd="0" presId="urn:microsoft.com/office/officeart/2005/8/layout/pyramid2"/>
    <dgm:cxn modelId="{26FE5619-340C-43B2-85CF-1C3081CC9122}" srcId="{A0015222-EA66-408C-B202-800B0F404FEF}" destId="{5ACCED66-F6CD-42D0-BE7D-A7E593CC39A9}" srcOrd="2" destOrd="0" parTransId="{91F918D1-BAC5-415F-991E-705022AB92A0}" sibTransId="{BF4BEA6E-3635-4C18-BC6B-3B528783BFFC}"/>
    <dgm:cxn modelId="{B9D06865-87BD-4662-A0D3-350D29399569}" srcId="{A0015222-EA66-408C-B202-800B0F404FEF}" destId="{E4637DE5-3577-48CD-A05B-5B6124C5CB1E}" srcOrd="3" destOrd="0" parTransId="{1F24123F-502A-4B23-B239-0CCD5F2CE993}" sibTransId="{841EAE86-6DF5-43A5-BE63-AAF378321D02}"/>
    <dgm:cxn modelId="{E4E72BE9-AB89-4F32-B548-DD94BAD06703}" type="presOf" srcId="{E6F72513-75DD-4E7A-AA8F-E8206A6EC91B}" destId="{05850EF5-C320-4C62-B98A-3F6983D96B62}" srcOrd="0" destOrd="0" presId="urn:microsoft.com/office/officeart/2005/8/layout/pyramid2"/>
    <dgm:cxn modelId="{3E35ACDF-8C50-4F8B-BF6E-FB68F62CD581}" srcId="{A0015222-EA66-408C-B202-800B0F404FEF}" destId="{69F830BC-7B58-414A-B170-89CCC44444BB}" srcOrd="0" destOrd="0" parTransId="{C172ABBC-88A8-43BF-A6C6-30232DAADF4B}" sibTransId="{4CB6E773-D6E3-49F9-A6A8-9C23120BD47D}"/>
    <dgm:cxn modelId="{3265678E-5373-44D7-9699-80A234097714}" type="presOf" srcId="{BAC1AD5F-524F-47F8-8BA2-C3A38AC9E27C}" destId="{6E3DBA16-ABAC-45DA-8590-69064AD65C74}" srcOrd="0" destOrd="0" presId="urn:microsoft.com/office/officeart/2005/8/layout/pyramid2"/>
    <dgm:cxn modelId="{572B21EC-9175-4BC7-BCB5-2A79890259B5}" type="presOf" srcId="{A0015222-EA66-408C-B202-800B0F404FEF}" destId="{A5263079-B154-4F84-8457-D46A06649C87}" srcOrd="0" destOrd="0" presId="urn:microsoft.com/office/officeart/2005/8/layout/pyramid2"/>
    <dgm:cxn modelId="{BCB3781E-866A-4502-9CE4-2ABF10E1D19D}" srcId="{A0015222-EA66-408C-B202-800B0F404FEF}" destId="{BAC1AD5F-524F-47F8-8BA2-C3A38AC9E27C}" srcOrd="4" destOrd="0" parTransId="{CB6F7F90-38C0-40CA-813A-D834946986B6}" sibTransId="{4301FFB4-BE8E-4C18-B897-8B839975D129}"/>
    <dgm:cxn modelId="{D6B93CE2-5741-443C-BEE1-FE6792D46EB5}" type="presOf" srcId="{5ACCED66-F6CD-42D0-BE7D-A7E593CC39A9}" destId="{AA7F0508-E82C-4346-8253-E81DCA2316C2}" srcOrd="0" destOrd="0" presId="urn:microsoft.com/office/officeart/2005/8/layout/pyramid2"/>
    <dgm:cxn modelId="{583CE0C8-AD69-4204-AB25-8DFDE4848B81}" type="presParOf" srcId="{A5263079-B154-4F84-8457-D46A06649C87}" destId="{72467B08-3426-49C2-9444-B5122E60D3BF}" srcOrd="0" destOrd="0" presId="urn:microsoft.com/office/officeart/2005/8/layout/pyramid2"/>
    <dgm:cxn modelId="{34EE85B6-0FC6-4622-A193-80E93094EC88}" type="presParOf" srcId="{A5263079-B154-4F84-8457-D46A06649C87}" destId="{FEE3484E-3BBB-4CD1-9525-4B91B0AE639A}" srcOrd="1" destOrd="0" presId="urn:microsoft.com/office/officeart/2005/8/layout/pyramid2"/>
    <dgm:cxn modelId="{D31AD05B-171F-47C2-BD10-5A3305CDEF0C}" type="presParOf" srcId="{FEE3484E-3BBB-4CD1-9525-4B91B0AE639A}" destId="{A662749B-0C3D-450A-AEE8-66DC2C6AADCA}" srcOrd="0" destOrd="0" presId="urn:microsoft.com/office/officeart/2005/8/layout/pyramid2"/>
    <dgm:cxn modelId="{4714348C-0405-4272-9D2F-C91ED70B2149}" type="presParOf" srcId="{FEE3484E-3BBB-4CD1-9525-4B91B0AE639A}" destId="{3727F872-B6E7-4303-94DC-98603DA90715}" srcOrd="1" destOrd="0" presId="urn:microsoft.com/office/officeart/2005/8/layout/pyramid2"/>
    <dgm:cxn modelId="{48A102C2-808F-4CFC-891B-15C580C16F36}" type="presParOf" srcId="{FEE3484E-3BBB-4CD1-9525-4B91B0AE639A}" destId="{05850EF5-C320-4C62-B98A-3F6983D96B62}" srcOrd="2" destOrd="0" presId="urn:microsoft.com/office/officeart/2005/8/layout/pyramid2"/>
    <dgm:cxn modelId="{6D8ABBE1-9889-4072-87E3-06500E2086FD}" type="presParOf" srcId="{FEE3484E-3BBB-4CD1-9525-4B91B0AE639A}" destId="{E12BBAD6-7A56-4881-8F33-E5A432A54060}" srcOrd="3" destOrd="0" presId="urn:microsoft.com/office/officeart/2005/8/layout/pyramid2"/>
    <dgm:cxn modelId="{8CCDC2E5-37EA-493B-BD99-690BF518E6F7}" type="presParOf" srcId="{FEE3484E-3BBB-4CD1-9525-4B91B0AE639A}" destId="{AA7F0508-E82C-4346-8253-E81DCA2316C2}" srcOrd="4" destOrd="0" presId="urn:microsoft.com/office/officeart/2005/8/layout/pyramid2"/>
    <dgm:cxn modelId="{679CC379-2F84-480A-9206-C08F51006FE6}" type="presParOf" srcId="{FEE3484E-3BBB-4CD1-9525-4B91B0AE639A}" destId="{7EF71C6F-8974-4A3F-8D34-84CA51C6149D}" srcOrd="5" destOrd="0" presId="urn:microsoft.com/office/officeart/2005/8/layout/pyramid2"/>
    <dgm:cxn modelId="{5E7C3CE2-ACC6-40FB-8597-21EE9DBF1F31}" type="presParOf" srcId="{FEE3484E-3BBB-4CD1-9525-4B91B0AE639A}" destId="{3F57C1EA-0455-4E2C-BC94-272829C1C156}" srcOrd="6" destOrd="0" presId="urn:microsoft.com/office/officeart/2005/8/layout/pyramid2"/>
    <dgm:cxn modelId="{4319251F-3E50-45BF-8B77-1CA2B58CEFBE}" type="presParOf" srcId="{FEE3484E-3BBB-4CD1-9525-4B91B0AE639A}" destId="{37DA6808-6115-4B30-BC5B-A2B813230FF1}" srcOrd="7" destOrd="0" presId="urn:microsoft.com/office/officeart/2005/8/layout/pyramid2"/>
    <dgm:cxn modelId="{598D2DC1-39CB-44E6-8DCF-4E7D7B909B5B}" type="presParOf" srcId="{FEE3484E-3BBB-4CD1-9525-4B91B0AE639A}" destId="{6E3DBA16-ABAC-45DA-8590-69064AD65C74}" srcOrd="8" destOrd="0" presId="urn:microsoft.com/office/officeart/2005/8/layout/pyramid2"/>
    <dgm:cxn modelId="{7CB39F49-1465-492A-9C79-583419D3D09A}" type="presParOf" srcId="{FEE3484E-3BBB-4CD1-9525-4B91B0AE639A}" destId="{7E59DF34-CD8D-4B46-BF32-0A769F7FFA1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27A974-53E6-46CC-8F8A-54F559CDE45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5BC335C-8B31-47C6-A2A8-26C82B58D08D}">
      <dgm:prSet phldrT="[Text]"/>
      <dgm:spPr/>
      <dgm:t>
        <a:bodyPr/>
        <a:lstStyle/>
        <a:p>
          <a:r>
            <a:rPr lang="en-US" dirty="0" smtClean="0"/>
            <a:t>Guess who’s opening a new Chinese restaurant?</a:t>
          </a:r>
        </a:p>
        <a:p>
          <a:r>
            <a:rPr lang="en-US" dirty="0" smtClean="0"/>
            <a:t>You.</a:t>
          </a:r>
          <a:endParaRPr lang="en-IN" dirty="0"/>
        </a:p>
      </dgm:t>
    </dgm:pt>
    <dgm:pt modelId="{449B5B5E-E929-4264-8BF0-EE02F1425290}" type="parTrans" cxnId="{62523CED-79E1-4418-8617-E002E4280A23}">
      <dgm:prSet/>
      <dgm:spPr/>
      <dgm:t>
        <a:bodyPr/>
        <a:lstStyle/>
        <a:p>
          <a:endParaRPr lang="en-IN"/>
        </a:p>
      </dgm:t>
    </dgm:pt>
    <dgm:pt modelId="{C9E3F647-F6B8-497F-9E6F-8E1F7DA8BDBD}" type="sibTrans" cxnId="{62523CED-79E1-4418-8617-E002E4280A23}">
      <dgm:prSet/>
      <dgm:spPr/>
      <dgm:t>
        <a:bodyPr/>
        <a:lstStyle/>
        <a:p>
          <a:endParaRPr lang="en-IN"/>
        </a:p>
      </dgm:t>
    </dgm:pt>
    <dgm:pt modelId="{DA7D3714-1C93-43F8-B0E8-166AE824C89F}">
      <dgm:prSet/>
      <dgm:spPr/>
      <dgm:t>
        <a:bodyPr/>
        <a:lstStyle/>
        <a:p>
          <a:r>
            <a:rPr lang="en-US" dirty="0" smtClean="0"/>
            <a:t>‘Surprise your family with authentic Chinese meals, right at home’.</a:t>
          </a:r>
          <a:endParaRPr lang="en-IN" dirty="0"/>
        </a:p>
      </dgm:t>
    </dgm:pt>
    <dgm:pt modelId="{30704C24-D6E2-434A-8FFD-4DE96348BE3E}" type="parTrans" cxnId="{CFFA0804-B2E6-4DDB-BD56-BAFA8EFA6813}">
      <dgm:prSet/>
      <dgm:spPr/>
      <dgm:t>
        <a:bodyPr/>
        <a:lstStyle/>
        <a:p>
          <a:endParaRPr lang="en-IN"/>
        </a:p>
      </dgm:t>
    </dgm:pt>
    <dgm:pt modelId="{3F39653F-AE14-4A5B-982F-7A37874C6CF5}" type="sibTrans" cxnId="{CFFA0804-B2E6-4DDB-BD56-BAFA8EFA6813}">
      <dgm:prSet/>
      <dgm:spPr/>
      <dgm:t>
        <a:bodyPr/>
        <a:lstStyle/>
        <a:p>
          <a:endParaRPr lang="en-IN"/>
        </a:p>
      </dgm:t>
    </dgm:pt>
    <dgm:pt modelId="{2EA8D14A-0275-4872-B92C-CDB550DA838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Restaurant </a:t>
          </a:r>
          <a:r>
            <a:rPr lang="en-US" dirty="0" err="1" smtClean="0"/>
            <a:t>Jaisa</a:t>
          </a:r>
          <a:r>
            <a:rPr lang="en-US" dirty="0" smtClean="0"/>
            <a:t> Chinese </a:t>
          </a:r>
          <a:r>
            <a:rPr lang="en-US" dirty="0" err="1" smtClean="0"/>
            <a:t>Khana</a:t>
          </a:r>
          <a:r>
            <a:rPr lang="en-US" dirty="0" smtClean="0"/>
            <a:t>, </a:t>
          </a:r>
          <a:r>
            <a:rPr lang="en-US" dirty="0" err="1" smtClean="0"/>
            <a:t>Ghar</a:t>
          </a:r>
          <a:r>
            <a:rPr lang="en-US" dirty="0" smtClean="0"/>
            <a:t> </a:t>
          </a:r>
          <a:r>
            <a:rPr lang="en-US" dirty="0" err="1" smtClean="0"/>
            <a:t>Pe</a:t>
          </a:r>
          <a:endParaRPr lang="en-IN" dirty="0"/>
        </a:p>
      </dgm:t>
    </dgm:pt>
    <dgm:pt modelId="{C06DD05D-C376-4AB5-98DC-5AEF2FC4787C}" type="parTrans" cxnId="{117230D1-326E-4109-B76A-44009B799421}">
      <dgm:prSet/>
      <dgm:spPr/>
      <dgm:t>
        <a:bodyPr/>
        <a:lstStyle/>
        <a:p>
          <a:endParaRPr lang="en-IN"/>
        </a:p>
      </dgm:t>
    </dgm:pt>
    <dgm:pt modelId="{021C129F-2E7B-4FC5-97AC-5DD5B766F82D}" type="sibTrans" cxnId="{117230D1-326E-4109-B76A-44009B799421}">
      <dgm:prSet/>
      <dgm:spPr/>
      <dgm:t>
        <a:bodyPr/>
        <a:lstStyle/>
        <a:p>
          <a:endParaRPr lang="en-IN"/>
        </a:p>
      </dgm:t>
    </dgm:pt>
    <dgm:pt modelId="{401C354E-C892-4D40-8B39-22B3819AD68C}" type="pres">
      <dgm:prSet presAssocID="{0327A974-53E6-46CC-8F8A-54F559CDE4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E6B6E64-727E-43A2-8141-85985B5F1157}" type="pres">
      <dgm:prSet presAssocID="{D5BC335C-8B31-47C6-A2A8-26C82B58D08D}" presName="node" presStyleLbl="node1" presStyleIdx="0" presStyleCnt="3" custScaleX="14518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BC9EDC-5917-4234-9904-457F7B274305}" type="pres">
      <dgm:prSet presAssocID="{C9E3F647-F6B8-497F-9E6F-8E1F7DA8BDBD}" presName="sibTrans" presStyleCnt="0"/>
      <dgm:spPr/>
    </dgm:pt>
    <dgm:pt modelId="{2AFE8A78-A701-4283-A50B-D24B0E2AC876}" type="pres">
      <dgm:prSet presAssocID="{DA7D3714-1C93-43F8-B0E8-166AE824C8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E0FFB4-2118-41D6-915F-A3F3353178CC}" type="pres">
      <dgm:prSet presAssocID="{3F39653F-AE14-4A5B-982F-7A37874C6CF5}" presName="sibTrans" presStyleCnt="0"/>
      <dgm:spPr/>
    </dgm:pt>
    <dgm:pt modelId="{412B39B4-C492-4882-BD28-938F72FFBDB9}" type="pres">
      <dgm:prSet presAssocID="{2EA8D14A-0275-4872-B92C-CDB550DA8385}" presName="node" presStyleLbl="node1" presStyleIdx="2" presStyleCnt="3" custScaleX="22254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FFA0804-B2E6-4DDB-BD56-BAFA8EFA6813}" srcId="{0327A974-53E6-46CC-8F8A-54F559CDE45A}" destId="{DA7D3714-1C93-43F8-B0E8-166AE824C89F}" srcOrd="1" destOrd="0" parTransId="{30704C24-D6E2-434A-8FFD-4DE96348BE3E}" sibTransId="{3F39653F-AE14-4A5B-982F-7A37874C6CF5}"/>
    <dgm:cxn modelId="{7A035D62-F1A8-4A38-B29D-FA0F23B94FBE}" type="presOf" srcId="{DA7D3714-1C93-43F8-B0E8-166AE824C89F}" destId="{2AFE8A78-A701-4283-A50B-D24B0E2AC876}" srcOrd="0" destOrd="0" presId="urn:microsoft.com/office/officeart/2005/8/layout/default"/>
    <dgm:cxn modelId="{62523CED-79E1-4418-8617-E002E4280A23}" srcId="{0327A974-53E6-46CC-8F8A-54F559CDE45A}" destId="{D5BC335C-8B31-47C6-A2A8-26C82B58D08D}" srcOrd="0" destOrd="0" parTransId="{449B5B5E-E929-4264-8BF0-EE02F1425290}" sibTransId="{C9E3F647-F6B8-497F-9E6F-8E1F7DA8BDBD}"/>
    <dgm:cxn modelId="{FF3B203C-5D9A-4627-8FDD-0F1524132FFA}" type="presOf" srcId="{2EA8D14A-0275-4872-B92C-CDB550DA8385}" destId="{412B39B4-C492-4882-BD28-938F72FFBDB9}" srcOrd="0" destOrd="0" presId="urn:microsoft.com/office/officeart/2005/8/layout/default"/>
    <dgm:cxn modelId="{BA44566A-C581-4320-9796-4358BD308E21}" type="presOf" srcId="{0327A974-53E6-46CC-8F8A-54F559CDE45A}" destId="{401C354E-C892-4D40-8B39-22B3819AD68C}" srcOrd="0" destOrd="0" presId="urn:microsoft.com/office/officeart/2005/8/layout/default"/>
    <dgm:cxn modelId="{AABA12D3-CF85-4991-B50B-9F2574BC7D15}" type="presOf" srcId="{D5BC335C-8B31-47C6-A2A8-26C82B58D08D}" destId="{5E6B6E64-727E-43A2-8141-85985B5F1157}" srcOrd="0" destOrd="0" presId="urn:microsoft.com/office/officeart/2005/8/layout/default"/>
    <dgm:cxn modelId="{117230D1-326E-4109-B76A-44009B799421}" srcId="{0327A974-53E6-46CC-8F8A-54F559CDE45A}" destId="{2EA8D14A-0275-4872-B92C-CDB550DA8385}" srcOrd="2" destOrd="0" parTransId="{C06DD05D-C376-4AB5-98DC-5AEF2FC4787C}" sibTransId="{021C129F-2E7B-4FC5-97AC-5DD5B766F82D}"/>
    <dgm:cxn modelId="{6EBE06EE-8EF2-4031-9605-B6FB8A412CFA}" type="presParOf" srcId="{401C354E-C892-4D40-8B39-22B3819AD68C}" destId="{5E6B6E64-727E-43A2-8141-85985B5F1157}" srcOrd="0" destOrd="0" presId="urn:microsoft.com/office/officeart/2005/8/layout/default"/>
    <dgm:cxn modelId="{67339FA6-9228-4B02-BDBF-67FE0BB36BD0}" type="presParOf" srcId="{401C354E-C892-4D40-8B39-22B3819AD68C}" destId="{6FBC9EDC-5917-4234-9904-457F7B274305}" srcOrd="1" destOrd="0" presId="urn:microsoft.com/office/officeart/2005/8/layout/default"/>
    <dgm:cxn modelId="{C51E2BB5-F0EB-48B7-B2D5-CEC88045012C}" type="presParOf" srcId="{401C354E-C892-4D40-8B39-22B3819AD68C}" destId="{2AFE8A78-A701-4283-A50B-D24B0E2AC876}" srcOrd="2" destOrd="0" presId="urn:microsoft.com/office/officeart/2005/8/layout/default"/>
    <dgm:cxn modelId="{A864CCDB-DB8F-4639-99CE-B2AF830A141F}" type="presParOf" srcId="{401C354E-C892-4D40-8B39-22B3819AD68C}" destId="{BCE0FFB4-2118-41D6-915F-A3F3353178CC}" srcOrd="3" destOrd="0" presId="urn:microsoft.com/office/officeart/2005/8/layout/default"/>
    <dgm:cxn modelId="{BEE89D4E-CB3A-4F83-AF96-5350E9EA1D15}" type="presParOf" srcId="{401C354E-C892-4D40-8B39-22B3819AD68C}" destId="{412B39B4-C492-4882-BD28-938F72FFBDB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E710E6-FB7D-46E0-B416-8B0939EE38B4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29EF31AF-442B-40B5-8897-0D8C9FA6E59D}">
      <dgm:prSet phldrT="[Text]"/>
      <dgm:spPr/>
      <dgm:t>
        <a:bodyPr/>
        <a:lstStyle/>
        <a:p>
          <a:r>
            <a:rPr lang="en-US" dirty="0" smtClean="0"/>
            <a:t>Ritual</a:t>
          </a:r>
          <a:endParaRPr lang="en-IN" dirty="0"/>
        </a:p>
      </dgm:t>
    </dgm:pt>
    <dgm:pt modelId="{57E58829-02C7-47F2-B253-23ADAB3C4567}" type="parTrans" cxnId="{98D73988-3103-489F-A36F-0347A7217F99}">
      <dgm:prSet/>
      <dgm:spPr/>
      <dgm:t>
        <a:bodyPr/>
        <a:lstStyle/>
        <a:p>
          <a:endParaRPr lang="en-IN"/>
        </a:p>
      </dgm:t>
    </dgm:pt>
    <dgm:pt modelId="{193908D8-2750-4A06-B839-C5C9F1944A74}" type="sibTrans" cxnId="{98D73988-3103-489F-A36F-0347A7217F99}">
      <dgm:prSet/>
      <dgm:spPr/>
      <dgm:t>
        <a:bodyPr/>
        <a:lstStyle/>
        <a:p>
          <a:endParaRPr lang="en-IN"/>
        </a:p>
      </dgm:t>
    </dgm:pt>
    <dgm:pt modelId="{CF148FEB-6468-41A6-B2A7-770CCF40E7FB}">
      <dgm:prSet phldrT="[Text]"/>
      <dgm:spPr/>
      <dgm:t>
        <a:bodyPr/>
        <a:lstStyle/>
        <a:p>
          <a:r>
            <a:rPr lang="en-US" dirty="0" smtClean="0"/>
            <a:t>Ethnicity</a:t>
          </a:r>
          <a:endParaRPr lang="en-IN" dirty="0"/>
        </a:p>
      </dgm:t>
    </dgm:pt>
    <dgm:pt modelId="{4E2B7D05-1DC1-43DC-8350-96890B3B5DD4}" type="parTrans" cxnId="{DA569AF7-B1CF-41A8-BB65-92AB0535149F}">
      <dgm:prSet/>
      <dgm:spPr/>
      <dgm:t>
        <a:bodyPr/>
        <a:lstStyle/>
        <a:p>
          <a:endParaRPr lang="en-IN"/>
        </a:p>
      </dgm:t>
    </dgm:pt>
    <dgm:pt modelId="{B702E017-5211-4C14-A937-119B65F21AFB}" type="sibTrans" cxnId="{DA569AF7-B1CF-41A8-BB65-92AB0535149F}">
      <dgm:prSet/>
      <dgm:spPr/>
      <dgm:t>
        <a:bodyPr/>
        <a:lstStyle/>
        <a:p>
          <a:endParaRPr lang="en-IN"/>
        </a:p>
      </dgm:t>
    </dgm:pt>
    <dgm:pt modelId="{8A47F53F-5153-43AC-9DCD-5475AB7F121D}">
      <dgm:prSet phldrT="[Text]"/>
      <dgm:spPr/>
      <dgm:t>
        <a:bodyPr/>
        <a:lstStyle/>
        <a:p>
          <a:r>
            <a:rPr lang="en-US" dirty="0" smtClean="0"/>
            <a:t>Hanging lamp, resembling those made of jute or bamboo</a:t>
          </a:r>
          <a:endParaRPr lang="en-IN" dirty="0"/>
        </a:p>
      </dgm:t>
    </dgm:pt>
    <dgm:pt modelId="{8E9B8E7F-30DB-4BEA-9CFF-843746114A81}" type="parTrans" cxnId="{F15AF667-ABA5-49EC-AC3B-449221604A8B}">
      <dgm:prSet/>
      <dgm:spPr/>
      <dgm:t>
        <a:bodyPr/>
        <a:lstStyle/>
        <a:p>
          <a:endParaRPr lang="en-IN"/>
        </a:p>
      </dgm:t>
    </dgm:pt>
    <dgm:pt modelId="{A415E4AB-19DF-43ED-851D-120344B14B3E}" type="sibTrans" cxnId="{F15AF667-ABA5-49EC-AC3B-449221604A8B}">
      <dgm:prSet/>
      <dgm:spPr/>
      <dgm:t>
        <a:bodyPr/>
        <a:lstStyle/>
        <a:p>
          <a:endParaRPr lang="en-IN"/>
        </a:p>
      </dgm:t>
    </dgm:pt>
    <dgm:pt modelId="{3025582B-867C-41DF-8C58-A67552F24D65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IN" dirty="0"/>
        </a:p>
      </dgm:t>
    </dgm:pt>
    <dgm:pt modelId="{DA1CF2AB-27A1-4589-A6A5-80BBE209847F}" type="parTrans" cxnId="{5435B08E-C737-4D80-9ABC-FD7E944DAF75}">
      <dgm:prSet/>
      <dgm:spPr/>
      <dgm:t>
        <a:bodyPr/>
        <a:lstStyle/>
        <a:p>
          <a:endParaRPr lang="en-IN"/>
        </a:p>
      </dgm:t>
    </dgm:pt>
    <dgm:pt modelId="{9F7D63B0-84C6-4A76-B5AD-9D01DFA1E0B0}" type="sibTrans" cxnId="{5435B08E-C737-4D80-9ABC-FD7E944DAF75}">
      <dgm:prSet/>
      <dgm:spPr/>
      <dgm:t>
        <a:bodyPr/>
        <a:lstStyle/>
        <a:p>
          <a:endParaRPr lang="en-IN"/>
        </a:p>
      </dgm:t>
    </dgm:pt>
    <dgm:pt modelId="{86943781-A8B1-41AD-AA00-30E736E3857F}">
      <dgm:prSet phldrT="[Text]"/>
      <dgm:spPr/>
      <dgm:t>
        <a:bodyPr/>
        <a:lstStyle/>
        <a:p>
          <a:r>
            <a:rPr lang="en-US" dirty="0" smtClean="0"/>
            <a:t>Home/public place</a:t>
          </a:r>
          <a:endParaRPr lang="en-IN" dirty="0"/>
        </a:p>
      </dgm:t>
    </dgm:pt>
    <dgm:pt modelId="{906B21F5-55D5-43BF-99C9-E1234D61B245}" type="parTrans" cxnId="{64E86E6A-CD07-4B21-9BB0-5ADAEA45EF80}">
      <dgm:prSet/>
      <dgm:spPr/>
      <dgm:t>
        <a:bodyPr/>
        <a:lstStyle/>
        <a:p>
          <a:endParaRPr lang="en-IN"/>
        </a:p>
      </dgm:t>
    </dgm:pt>
    <dgm:pt modelId="{F241D760-DA73-45A0-9876-DDAF2E6B6267}" type="sibTrans" cxnId="{64E86E6A-CD07-4B21-9BB0-5ADAEA45EF80}">
      <dgm:prSet/>
      <dgm:spPr/>
      <dgm:t>
        <a:bodyPr/>
        <a:lstStyle/>
        <a:p>
          <a:endParaRPr lang="en-IN"/>
        </a:p>
      </dgm:t>
    </dgm:pt>
    <dgm:pt modelId="{B20EC7EF-3E44-4278-95D0-2F78A17EFAFD}">
      <dgm:prSet phldrT="[Text]"/>
      <dgm:spPr/>
      <dgm:t>
        <a:bodyPr/>
        <a:lstStyle/>
        <a:p>
          <a:r>
            <a:rPr lang="en-US" dirty="0" smtClean="0"/>
            <a:t>Formal inauguration of a restaurant</a:t>
          </a:r>
          <a:endParaRPr lang="en-IN" dirty="0"/>
        </a:p>
      </dgm:t>
    </dgm:pt>
    <dgm:pt modelId="{4F2E386E-AC0C-4C85-A68B-4302ED001101}" type="sibTrans" cxnId="{23AD08F1-42DA-4EB4-AF1C-316DD8B3ADAC}">
      <dgm:prSet/>
      <dgm:spPr/>
      <dgm:t>
        <a:bodyPr/>
        <a:lstStyle/>
        <a:p>
          <a:endParaRPr lang="en-IN"/>
        </a:p>
      </dgm:t>
    </dgm:pt>
    <dgm:pt modelId="{6D0366EA-7526-4EE5-898F-4E5BB3E2B475}" type="parTrans" cxnId="{23AD08F1-42DA-4EB4-AF1C-316DD8B3ADAC}">
      <dgm:prSet/>
      <dgm:spPr/>
      <dgm:t>
        <a:bodyPr/>
        <a:lstStyle/>
        <a:p>
          <a:endParaRPr lang="en-IN"/>
        </a:p>
      </dgm:t>
    </dgm:pt>
    <dgm:pt modelId="{90F5490F-953E-4CB3-AD7E-00FA90758D82}" type="pres">
      <dgm:prSet presAssocID="{6DE710E6-FB7D-46E0-B416-8B0939EE38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B875DA5-8B4A-40A5-992D-636CFE24CA17}" type="pres">
      <dgm:prSet presAssocID="{29EF31AF-442B-40B5-8897-0D8C9FA6E5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ED5AAD-33DB-4E48-9626-B5C600DC250C}" type="pres">
      <dgm:prSet presAssocID="{193908D8-2750-4A06-B839-C5C9F1944A74}" presName="sibTrans" presStyleCnt="0"/>
      <dgm:spPr/>
    </dgm:pt>
    <dgm:pt modelId="{A3683A46-A90F-4BF1-8A1D-3BEF743C2CEB}" type="pres">
      <dgm:prSet presAssocID="{CF148FEB-6468-41A6-B2A7-770CCF40E7F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234CD9-6ADE-4065-86B8-B66EDB7ED198}" type="pres">
      <dgm:prSet presAssocID="{B702E017-5211-4C14-A937-119B65F21AFB}" presName="sibTrans" presStyleCnt="0"/>
      <dgm:spPr/>
    </dgm:pt>
    <dgm:pt modelId="{055CFCF2-8883-435A-9199-F09D3A0868B3}" type="pres">
      <dgm:prSet presAssocID="{3025582B-867C-41DF-8C58-A67552F24D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A569AF7-B1CF-41A8-BB65-92AB0535149F}" srcId="{6DE710E6-FB7D-46E0-B416-8B0939EE38B4}" destId="{CF148FEB-6468-41A6-B2A7-770CCF40E7FB}" srcOrd="1" destOrd="0" parTransId="{4E2B7D05-1DC1-43DC-8350-96890B3B5DD4}" sibTransId="{B702E017-5211-4C14-A937-119B65F21AFB}"/>
    <dgm:cxn modelId="{98D73988-3103-489F-A36F-0347A7217F99}" srcId="{6DE710E6-FB7D-46E0-B416-8B0939EE38B4}" destId="{29EF31AF-442B-40B5-8897-0D8C9FA6E59D}" srcOrd="0" destOrd="0" parTransId="{57E58829-02C7-47F2-B253-23ADAB3C4567}" sibTransId="{193908D8-2750-4A06-B839-C5C9F1944A74}"/>
    <dgm:cxn modelId="{64E86E6A-CD07-4B21-9BB0-5ADAEA45EF80}" srcId="{3025582B-867C-41DF-8C58-A67552F24D65}" destId="{86943781-A8B1-41AD-AA00-30E736E3857F}" srcOrd="0" destOrd="0" parTransId="{906B21F5-55D5-43BF-99C9-E1234D61B245}" sibTransId="{F241D760-DA73-45A0-9876-DDAF2E6B6267}"/>
    <dgm:cxn modelId="{C0A792BB-E07E-46E9-B54B-078DAA01751E}" type="presOf" srcId="{3025582B-867C-41DF-8C58-A67552F24D65}" destId="{055CFCF2-8883-435A-9199-F09D3A0868B3}" srcOrd="0" destOrd="0" presId="urn:microsoft.com/office/officeart/2005/8/layout/hList6"/>
    <dgm:cxn modelId="{5435B08E-C737-4D80-9ABC-FD7E944DAF75}" srcId="{6DE710E6-FB7D-46E0-B416-8B0939EE38B4}" destId="{3025582B-867C-41DF-8C58-A67552F24D65}" srcOrd="2" destOrd="0" parTransId="{DA1CF2AB-27A1-4589-A6A5-80BBE209847F}" sibTransId="{9F7D63B0-84C6-4A76-B5AD-9D01DFA1E0B0}"/>
    <dgm:cxn modelId="{EF8B1AB3-AACD-441C-824B-AB587A0BF3B4}" type="presOf" srcId="{6DE710E6-FB7D-46E0-B416-8B0939EE38B4}" destId="{90F5490F-953E-4CB3-AD7E-00FA90758D82}" srcOrd="0" destOrd="0" presId="urn:microsoft.com/office/officeart/2005/8/layout/hList6"/>
    <dgm:cxn modelId="{0D742BB0-6421-4979-8DDC-B6874626C8CF}" type="presOf" srcId="{8A47F53F-5153-43AC-9DCD-5475AB7F121D}" destId="{A3683A46-A90F-4BF1-8A1D-3BEF743C2CEB}" srcOrd="0" destOrd="1" presId="urn:microsoft.com/office/officeart/2005/8/layout/hList6"/>
    <dgm:cxn modelId="{F15AF667-ABA5-49EC-AC3B-449221604A8B}" srcId="{CF148FEB-6468-41A6-B2A7-770CCF40E7FB}" destId="{8A47F53F-5153-43AC-9DCD-5475AB7F121D}" srcOrd="0" destOrd="0" parTransId="{8E9B8E7F-30DB-4BEA-9CFF-843746114A81}" sibTransId="{A415E4AB-19DF-43ED-851D-120344B14B3E}"/>
    <dgm:cxn modelId="{D80159A6-E04F-4535-A993-146806057B64}" type="presOf" srcId="{B20EC7EF-3E44-4278-95D0-2F78A17EFAFD}" destId="{8B875DA5-8B4A-40A5-992D-636CFE24CA17}" srcOrd="0" destOrd="1" presId="urn:microsoft.com/office/officeart/2005/8/layout/hList6"/>
    <dgm:cxn modelId="{EF6DF5BF-7737-4D2F-AFF1-A2DE98FD7023}" type="presOf" srcId="{CF148FEB-6468-41A6-B2A7-770CCF40E7FB}" destId="{A3683A46-A90F-4BF1-8A1D-3BEF743C2CEB}" srcOrd="0" destOrd="0" presId="urn:microsoft.com/office/officeart/2005/8/layout/hList6"/>
    <dgm:cxn modelId="{23AD08F1-42DA-4EB4-AF1C-316DD8B3ADAC}" srcId="{29EF31AF-442B-40B5-8897-0D8C9FA6E59D}" destId="{B20EC7EF-3E44-4278-95D0-2F78A17EFAFD}" srcOrd="0" destOrd="0" parTransId="{6D0366EA-7526-4EE5-898F-4E5BB3E2B475}" sibTransId="{4F2E386E-AC0C-4C85-A68B-4302ED001101}"/>
    <dgm:cxn modelId="{B17E0E4A-B104-4735-A50F-571F5F662366}" type="presOf" srcId="{29EF31AF-442B-40B5-8897-0D8C9FA6E59D}" destId="{8B875DA5-8B4A-40A5-992D-636CFE24CA17}" srcOrd="0" destOrd="0" presId="urn:microsoft.com/office/officeart/2005/8/layout/hList6"/>
    <dgm:cxn modelId="{1A8370F9-E8C1-4A73-9D15-96B6D4FFB778}" type="presOf" srcId="{86943781-A8B1-41AD-AA00-30E736E3857F}" destId="{055CFCF2-8883-435A-9199-F09D3A0868B3}" srcOrd="0" destOrd="1" presId="urn:microsoft.com/office/officeart/2005/8/layout/hList6"/>
    <dgm:cxn modelId="{86DF1595-F48B-483A-9B7B-0D696C5D1F80}" type="presParOf" srcId="{90F5490F-953E-4CB3-AD7E-00FA90758D82}" destId="{8B875DA5-8B4A-40A5-992D-636CFE24CA17}" srcOrd="0" destOrd="0" presId="urn:microsoft.com/office/officeart/2005/8/layout/hList6"/>
    <dgm:cxn modelId="{F73DE4CE-19E3-4729-B9E6-A0F223AFCDA7}" type="presParOf" srcId="{90F5490F-953E-4CB3-AD7E-00FA90758D82}" destId="{97ED5AAD-33DB-4E48-9626-B5C600DC250C}" srcOrd="1" destOrd="0" presId="urn:microsoft.com/office/officeart/2005/8/layout/hList6"/>
    <dgm:cxn modelId="{3CD46195-3F7A-4E6A-8FCC-6F04E234EE54}" type="presParOf" srcId="{90F5490F-953E-4CB3-AD7E-00FA90758D82}" destId="{A3683A46-A90F-4BF1-8A1D-3BEF743C2CEB}" srcOrd="2" destOrd="0" presId="urn:microsoft.com/office/officeart/2005/8/layout/hList6"/>
    <dgm:cxn modelId="{B8C0123A-D4C8-4B65-B6BE-3D82A92183B6}" type="presParOf" srcId="{90F5490F-953E-4CB3-AD7E-00FA90758D82}" destId="{F0234CD9-6ADE-4065-86B8-B66EDB7ED198}" srcOrd="3" destOrd="0" presId="urn:microsoft.com/office/officeart/2005/8/layout/hList6"/>
    <dgm:cxn modelId="{54AD371A-6AF9-4285-A174-F09316594FB2}" type="presParOf" srcId="{90F5490F-953E-4CB3-AD7E-00FA90758D82}" destId="{055CFCF2-8883-435A-9199-F09D3A0868B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26E937-099F-4FBF-9F15-545F7A4A16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26FE8BE-8419-46D7-8DE4-1B06AA6D7579}">
      <dgm:prSet phldrT="[Text]"/>
      <dgm:spPr/>
      <dgm:t>
        <a:bodyPr/>
        <a:lstStyle/>
        <a:p>
          <a:r>
            <a:rPr lang="en-US" dirty="0" smtClean="0"/>
            <a:t>A capitalist venture</a:t>
          </a:r>
          <a:endParaRPr lang="en-IN" dirty="0"/>
        </a:p>
      </dgm:t>
    </dgm:pt>
    <dgm:pt modelId="{0B1B0BCF-9D34-468B-88E9-54C6553A2C3E}" type="parTrans" cxnId="{4E081AFC-6E0D-434E-AB63-5BC5ED9E3092}">
      <dgm:prSet/>
      <dgm:spPr/>
      <dgm:t>
        <a:bodyPr/>
        <a:lstStyle/>
        <a:p>
          <a:endParaRPr lang="en-IN"/>
        </a:p>
      </dgm:t>
    </dgm:pt>
    <dgm:pt modelId="{E7D23BC4-9713-4EE4-AB81-AC4D6E937B40}" type="sibTrans" cxnId="{4E081AFC-6E0D-434E-AB63-5BC5ED9E3092}">
      <dgm:prSet/>
      <dgm:spPr/>
      <dgm:t>
        <a:bodyPr/>
        <a:lstStyle/>
        <a:p>
          <a:endParaRPr lang="en-IN"/>
        </a:p>
      </dgm:t>
    </dgm:pt>
    <dgm:pt modelId="{2477AAC9-183E-40C2-AD8F-4FB8B95D1EE7}">
      <dgm:prSet phldrT="[Text]"/>
      <dgm:spPr/>
      <dgm:t>
        <a:bodyPr/>
        <a:lstStyle/>
        <a:p>
          <a:r>
            <a:rPr lang="en-US" dirty="0" smtClean="0"/>
            <a:t>A leisurely trip outside</a:t>
          </a:r>
          <a:endParaRPr lang="en-IN" dirty="0"/>
        </a:p>
      </dgm:t>
    </dgm:pt>
    <dgm:pt modelId="{15C80596-EF85-433D-B70A-9F70BA0EB87B}" type="parTrans" cxnId="{03F0BE1F-4A08-4A24-82AA-C5534904B25A}">
      <dgm:prSet/>
      <dgm:spPr/>
      <dgm:t>
        <a:bodyPr/>
        <a:lstStyle/>
        <a:p>
          <a:endParaRPr lang="en-IN"/>
        </a:p>
      </dgm:t>
    </dgm:pt>
    <dgm:pt modelId="{BE619E48-7F07-4CF1-8C21-F7EB1ABE6D01}" type="sibTrans" cxnId="{03F0BE1F-4A08-4A24-82AA-C5534904B25A}">
      <dgm:prSet/>
      <dgm:spPr/>
      <dgm:t>
        <a:bodyPr/>
        <a:lstStyle/>
        <a:p>
          <a:endParaRPr lang="en-IN"/>
        </a:p>
      </dgm:t>
    </dgm:pt>
    <dgm:pt modelId="{DEBA2137-E208-46AC-809B-7429BB22B726}">
      <dgm:prSet phldrT="[Text]"/>
      <dgm:spPr/>
      <dgm:t>
        <a:bodyPr/>
        <a:lstStyle/>
        <a:p>
          <a:r>
            <a:rPr lang="en-US" dirty="0" smtClean="0"/>
            <a:t>An exotic element</a:t>
          </a:r>
          <a:endParaRPr lang="en-IN" dirty="0"/>
        </a:p>
      </dgm:t>
    </dgm:pt>
    <dgm:pt modelId="{81A690A7-DCBF-42D9-A01E-BA4BE6FE855A}" type="parTrans" cxnId="{7CF4859B-0989-4F61-A762-922DA2C25D31}">
      <dgm:prSet/>
      <dgm:spPr/>
      <dgm:t>
        <a:bodyPr/>
        <a:lstStyle/>
        <a:p>
          <a:endParaRPr lang="en-IN"/>
        </a:p>
      </dgm:t>
    </dgm:pt>
    <dgm:pt modelId="{EB7CBBFF-A9AC-4951-9AF9-05A6FF64933A}" type="sibTrans" cxnId="{7CF4859B-0989-4F61-A762-922DA2C25D31}">
      <dgm:prSet/>
      <dgm:spPr/>
      <dgm:t>
        <a:bodyPr/>
        <a:lstStyle/>
        <a:p>
          <a:endParaRPr lang="en-IN"/>
        </a:p>
      </dgm:t>
    </dgm:pt>
    <dgm:pt modelId="{6BCD6579-4F7A-4DBC-9DE5-7500C58C6FCD}">
      <dgm:prSet/>
      <dgm:spPr/>
      <dgm:t>
        <a:bodyPr/>
        <a:lstStyle/>
        <a:p>
          <a:r>
            <a:rPr lang="en-US" b="1" i="1" dirty="0" smtClean="0"/>
            <a:t>Within</a:t>
          </a:r>
          <a:r>
            <a:rPr lang="en-US" dirty="0" smtClean="0"/>
            <a:t> a domestic setting</a:t>
          </a:r>
          <a:endParaRPr lang="en-IN" dirty="0"/>
        </a:p>
      </dgm:t>
    </dgm:pt>
    <dgm:pt modelId="{4B140408-7FBD-4872-B6C4-BBD825CFA33B}" type="parTrans" cxnId="{268E23FA-661C-4797-9C40-E0FBBFDF9D98}">
      <dgm:prSet/>
      <dgm:spPr/>
      <dgm:t>
        <a:bodyPr/>
        <a:lstStyle/>
        <a:p>
          <a:endParaRPr lang="en-IN"/>
        </a:p>
      </dgm:t>
    </dgm:pt>
    <dgm:pt modelId="{3B38B615-90AC-466C-A386-AB3A11F5E57C}" type="sibTrans" cxnId="{268E23FA-661C-4797-9C40-E0FBBFDF9D98}">
      <dgm:prSet/>
      <dgm:spPr/>
      <dgm:t>
        <a:bodyPr/>
        <a:lstStyle/>
        <a:p>
          <a:endParaRPr lang="en-IN"/>
        </a:p>
      </dgm:t>
    </dgm:pt>
    <dgm:pt modelId="{F58D9264-2D3D-467D-B89C-D334D4C164C3}">
      <dgm:prSet/>
      <dgm:spPr/>
      <dgm:t>
        <a:bodyPr/>
        <a:lstStyle/>
        <a:p>
          <a:r>
            <a:rPr lang="en-US" b="1" i="1" dirty="0" smtClean="0"/>
            <a:t>Within </a:t>
          </a:r>
          <a:r>
            <a:rPr lang="en-US" dirty="0" smtClean="0"/>
            <a:t>the home</a:t>
          </a:r>
          <a:endParaRPr lang="en-IN" dirty="0"/>
        </a:p>
      </dgm:t>
    </dgm:pt>
    <dgm:pt modelId="{6126A9C7-676E-4D8B-856C-03221A61021A}" type="parTrans" cxnId="{A93D7D9D-8432-4A0C-BC74-CFFCAF5E0FD8}">
      <dgm:prSet/>
      <dgm:spPr/>
      <dgm:t>
        <a:bodyPr/>
        <a:lstStyle/>
        <a:p>
          <a:endParaRPr lang="en-IN"/>
        </a:p>
      </dgm:t>
    </dgm:pt>
    <dgm:pt modelId="{5FD107F2-9789-42E2-973C-B1EB64B71D85}" type="sibTrans" cxnId="{A93D7D9D-8432-4A0C-BC74-CFFCAF5E0FD8}">
      <dgm:prSet/>
      <dgm:spPr/>
      <dgm:t>
        <a:bodyPr/>
        <a:lstStyle/>
        <a:p>
          <a:endParaRPr lang="en-IN"/>
        </a:p>
      </dgm:t>
    </dgm:pt>
    <dgm:pt modelId="{AA23AB8F-5613-49F1-809A-F3654467EAD8}">
      <dgm:prSet/>
      <dgm:spPr/>
      <dgm:t>
        <a:bodyPr/>
        <a:lstStyle/>
        <a:p>
          <a:r>
            <a:rPr lang="en-US" b="1" i="1" dirty="0" smtClean="0"/>
            <a:t>Within </a:t>
          </a:r>
          <a:r>
            <a:rPr lang="en-US" dirty="0" smtClean="0"/>
            <a:t>the familiar</a:t>
          </a:r>
          <a:endParaRPr lang="en-IN" dirty="0"/>
        </a:p>
      </dgm:t>
    </dgm:pt>
    <dgm:pt modelId="{3162D7AE-C820-4F9E-AEFB-2C9D1B164F76}" type="parTrans" cxnId="{872AC8E5-20E6-4591-A0D5-8E9AC58F9D51}">
      <dgm:prSet/>
      <dgm:spPr/>
      <dgm:t>
        <a:bodyPr/>
        <a:lstStyle/>
        <a:p>
          <a:endParaRPr lang="en-IN"/>
        </a:p>
      </dgm:t>
    </dgm:pt>
    <dgm:pt modelId="{CFE01531-CD42-494B-B572-4E61B8268C94}" type="sibTrans" cxnId="{872AC8E5-20E6-4591-A0D5-8E9AC58F9D51}">
      <dgm:prSet/>
      <dgm:spPr/>
      <dgm:t>
        <a:bodyPr/>
        <a:lstStyle/>
        <a:p>
          <a:endParaRPr lang="en-IN"/>
        </a:p>
      </dgm:t>
    </dgm:pt>
    <dgm:pt modelId="{FA13EE91-2199-41E5-9823-144AE3CD6D46}">
      <dgm:prSet/>
      <dgm:spPr/>
      <dgm:t>
        <a:bodyPr/>
        <a:lstStyle/>
        <a:p>
          <a:r>
            <a:rPr lang="en-US" dirty="0" smtClean="0"/>
            <a:t>A profit-making product</a:t>
          </a:r>
          <a:endParaRPr lang="en-IN" dirty="0"/>
        </a:p>
      </dgm:t>
    </dgm:pt>
    <dgm:pt modelId="{62810EF7-C407-407A-80DC-E174209F9CE3}" type="parTrans" cxnId="{0B5D6AF8-6785-489C-B5B8-79864FB3606F}">
      <dgm:prSet/>
      <dgm:spPr/>
      <dgm:t>
        <a:bodyPr/>
        <a:lstStyle/>
        <a:p>
          <a:endParaRPr lang="en-IN"/>
        </a:p>
      </dgm:t>
    </dgm:pt>
    <dgm:pt modelId="{A7751494-E31B-41D2-965B-182917F24EBA}" type="sibTrans" cxnId="{0B5D6AF8-6785-489C-B5B8-79864FB3606F}">
      <dgm:prSet/>
      <dgm:spPr/>
      <dgm:t>
        <a:bodyPr/>
        <a:lstStyle/>
        <a:p>
          <a:endParaRPr lang="en-IN"/>
        </a:p>
      </dgm:t>
    </dgm:pt>
    <dgm:pt modelId="{85A95753-68AD-4E55-BFDC-8C3EC6E8215C}">
      <dgm:prSet/>
      <dgm:spPr/>
      <dgm:t>
        <a:bodyPr/>
        <a:lstStyle/>
        <a:p>
          <a:r>
            <a:rPr lang="en-US" b="1" i="1" dirty="0" smtClean="0"/>
            <a:t>Within</a:t>
          </a:r>
          <a:r>
            <a:rPr lang="en-US" dirty="0" smtClean="0"/>
            <a:t> the natural-familial</a:t>
          </a:r>
          <a:endParaRPr lang="en-IN" dirty="0"/>
        </a:p>
      </dgm:t>
    </dgm:pt>
    <dgm:pt modelId="{8C03C2C6-DE7D-4756-AAD0-A4730F7ED50F}" type="parTrans" cxnId="{508AA9D7-A08F-4312-842D-3099E18239C0}">
      <dgm:prSet/>
      <dgm:spPr/>
      <dgm:t>
        <a:bodyPr/>
        <a:lstStyle/>
        <a:p>
          <a:endParaRPr lang="en-IN"/>
        </a:p>
      </dgm:t>
    </dgm:pt>
    <dgm:pt modelId="{DF7D1022-5F3C-4730-B990-A2A7B0112524}" type="sibTrans" cxnId="{508AA9D7-A08F-4312-842D-3099E18239C0}">
      <dgm:prSet/>
      <dgm:spPr/>
      <dgm:t>
        <a:bodyPr/>
        <a:lstStyle/>
        <a:p>
          <a:endParaRPr lang="en-IN"/>
        </a:p>
      </dgm:t>
    </dgm:pt>
    <dgm:pt modelId="{4CAA69BA-D7E6-40A1-9A5C-4F98875008DF}" type="pres">
      <dgm:prSet presAssocID="{2426E937-099F-4FBF-9F15-545F7A4A16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4FF8C94-548B-433A-BA75-B165B15C08C5}" type="pres">
      <dgm:prSet presAssocID="{926FE8BE-8419-46D7-8DE4-1B06AA6D7579}" presName="parentLin" presStyleCnt="0"/>
      <dgm:spPr/>
    </dgm:pt>
    <dgm:pt modelId="{F4AB5F17-D1DA-4428-90E5-0684B42E6A6B}" type="pres">
      <dgm:prSet presAssocID="{926FE8BE-8419-46D7-8DE4-1B06AA6D7579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59590DAE-D7C7-4977-8F59-A88C419E3564}" type="pres">
      <dgm:prSet presAssocID="{926FE8BE-8419-46D7-8DE4-1B06AA6D75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9A5D028-2205-429D-A3F0-EDCEF93B912F}" type="pres">
      <dgm:prSet presAssocID="{926FE8BE-8419-46D7-8DE4-1B06AA6D7579}" presName="negativeSpace" presStyleCnt="0"/>
      <dgm:spPr/>
    </dgm:pt>
    <dgm:pt modelId="{AFAEAC45-C4EE-4BD6-835C-4E362D458594}" type="pres">
      <dgm:prSet presAssocID="{926FE8BE-8419-46D7-8DE4-1B06AA6D757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65AD42-D3F3-4D80-845B-28D666794863}" type="pres">
      <dgm:prSet presAssocID="{E7D23BC4-9713-4EE4-AB81-AC4D6E937B40}" presName="spaceBetweenRectangles" presStyleCnt="0"/>
      <dgm:spPr/>
    </dgm:pt>
    <dgm:pt modelId="{D66CDF4B-D184-4520-80E1-B8C9B2DCF71F}" type="pres">
      <dgm:prSet presAssocID="{2477AAC9-183E-40C2-AD8F-4FB8B95D1EE7}" presName="parentLin" presStyleCnt="0"/>
      <dgm:spPr/>
    </dgm:pt>
    <dgm:pt modelId="{ED1165D3-C89C-4296-857C-663EE98C845E}" type="pres">
      <dgm:prSet presAssocID="{2477AAC9-183E-40C2-AD8F-4FB8B95D1EE7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F5EE8999-98F6-4FEA-A4E4-AF57955218BA}" type="pres">
      <dgm:prSet presAssocID="{2477AAC9-183E-40C2-AD8F-4FB8B95D1EE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30D8B9-7291-4272-8F90-AB644476BD5A}" type="pres">
      <dgm:prSet presAssocID="{2477AAC9-183E-40C2-AD8F-4FB8B95D1EE7}" presName="negativeSpace" presStyleCnt="0"/>
      <dgm:spPr/>
    </dgm:pt>
    <dgm:pt modelId="{4B901B25-C6A6-4878-BCE2-7E40659515C7}" type="pres">
      <dgm:prSet presAssocID="{2477AAC9-183E-40C2-AD8F-4FB8B95D1EE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9C1186-76D5-4B2C-BAC6-D33DC1BFC987}" type="pres">
      <dgm:prSet presAssocID="{BE619E48-7F07-4CF1-8C21-F7EB1ABE6D01}" presName="spaceBetweenRectangles" presStyleCnt="0"/>
      <dgm:spPr/>
    </dgm:pt>
    <dgm:pt modelId="{134E52EF-F9E1-455B-85E6-89B147883DC4}" type="pres">
      <dgm:prSet presAssocID="{DEBA2137-E208-46AC-809B-7429BB22B726}" presName="parentLin" presStyleCnt="0"/>
      <dgm:spPr/>
    </dgm:pt>
    <dgm:pt modelId="{028A4D16-C0CE-4218-9014-C76549BFF80C}" type="pres">
      <dgm:prSet presAssocID="{DEBA2137-E208-46AC-809B-7429BB22B726}" presName="parentLeftMargin" presStyleLbl="node1" presStyleIdx="1" presStyleCnt="4"/>
      <dgm:spPr/>
      <dgm:t>
        <a:bodyPr/>
        <a:lstStyle/>
        <a:p>
          <a:endParaRPr lang="en-IN"/>
        </a:p>
      </dgm:t>
    </dgm:pt>
    <dgm:pt modelId="{5F2A42A9-10BC-42E8-8269-AC92DE140890}" type="pres">
      <dgm:prSet presAssocID="{DEBA2137-E208-46AC-809B-7429BB22B72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64B238-DDA6-4E93-B895-013CB78025A6}" type="pres">
      <dgm:prSet presAssocID="{DEBA2137-E208-46AC-809B-7429BB22B726}" presName="negativeSpace" presStyleCnt="0"/>
      <dgm:spPr/>
    </dgm:pt>
    <dgm:pt modelId="{4F2C659D-7904-4F94-B142-2F0C34F3CD45}" type="pres">
      <dgm:prSet presAssocID="{DEBA2137-E208-46AC-809B-7429BB22B72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1D4FCE-CD3D-48AD-9296-895CF957380A}" type="pres">
      <dgm:prSet presAssocID="{EB7CBBFF-A9AC-4951-9AF9-05A6FF64933A}" presName="spaceBetweenRectangles" presStyleCnt="0"/>
      <dgm:spPr/>
    </dgm:pt>
    <dgm:pt modelId="{69D96F74-8E0B-403E-BD66-0A7B39D7AB81}" type="pres">
      <dgm:prSet presAssocID="{FA13EE91-2199-41E5-9823-144AE3CD6D46}" presName="parentLin" presStyleCnt="0"/>
      <dgm:spPr/>
    </dgm:pt>
    <dgm:pt modelId="{5AE58B7D-0F51-4267-8C41-E8428D27F92D}" type="pres">
      <dgm:prSet presAssocID="{FA13EE91-2199-41E5-9823-144AE3CD6D46}" presName="parentLeftMargin" presStyleLbl="node1" presStyleIdx="2" presStyleCnt="4"/>
      <dgm:spPr/>
      <dgm:t>
        <a:bodyPr/>
        <a:lstStyle/>
        <a:p>
          <a:endParaRPr lang="en-IN"/>
        </a:p>
      </dgm:t>
    </dgm:pt>
    <dgm:pt modelId="{F3D852AD-5AE1-4ED1-B4C2-59650570DE87}" type="pres">
      <dgm:prSet presAssocID="{FA13EE91-2199-41E5-9823-144AE3CD6D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D8E71F-C710-44CC-82EC-D8A3372A6356}" type="pres">
      <dgm:prSet presAssocID="{FA13EE91-2199-41E5-9823-144AE3CD6D46}" presName="negativeSpace" presStyleCnt="0"/>
      <dgm:spPr/>
    </dgm:pt>
    <dgm:pt modelId="{42CFF9EA-1B75-42D8-90E2-FEEC522C0CE1}" type="pres">
      <dgm:prSet presAssocID="{FA13EE91-2199-41E5-9823-144AE3CD6D4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72AC8E5-20E6-4591-A0D5-8E9AC58F9D51}" srcId="{DEBA2137-E208-46AC-809B-7429BB22B726}" destId="{AA23AB8F-5613-49F1-809A-F3654467EAD8}" srcOrd="0" destOrd="0" parTransId="{3162D7AE-C820-4F9E-AEFB-2C9D1B164F76}" sibTransId="{CFE01531-CD42-494B-B572-4E61B8268C94}"/>
    <dgm:cxn modelId="{CD76D772-97FD-44E8-95CE-2477FB8DE27D}" type="presOf" srcId="{2477AAC9-183E-40C2-AD8F-4FB8B95D1EE7}" destId="{F5EE8999-98F6-4FEA-A4E4-AF57955218BA}" srcOrd="1" destOrd="0" presId="urn:microsoft.com/office/officeart/2005/8/layout/list1"/>
    <dgm:cxn modelId="{13ECF37B-F2FE-49BB-997A-7A85373C2362}" type="presOf" srcId="{DEBA2137-E208-46AC-809B-7429BB22B726}" destId="{028A4D16-C0CE-4218-9014-C76549BFF80C}" srcOrd="0" destOrd="0" presId="urn:microsoft.com/office/officeart/2005/8/layout/list1"/>
    <dgm:cxn modelId="{E09B2309-171A-4684-8E7D-75D7C199AB70}" type="presOf" srcId="{926FE8BE-8419-46D7-8DE4-1B06AA6D7579}" destId="{59590DAE-D7C7-4977-8F59-A88C419E3564}" srcOrd="1" destOrd="0" presId="urn:microsoft.com/office/officeart/2005/8/layout/list1"/>
    <dgm:cxn modelId="{C91E6B49-2DE4-448A-8423-CA02798FA401}" type="presOf" srcId="{85A95753-68AD-4E55-BFDC-8C3EC6E8215C}" destId="{42CFF9EA-1B75-42D8-90E2-FEEC522C0CE1}" srcOrd="0" destOrd="0" presId="urn:microsoft.com/office/officeart/2005/8/layout/list1"/>
    <dgm:cxn modelId="{EC8A903A-0CEF-4F72-B15F-98CB43E2E2D2}" type="presOf" srcId="{2477AAC9-183E-40C2-AD8F-4FB8B95D1EE7}" destId="{ED1165D3-C89C-4296-857C-663EE98C845E}" srcOrd="0" destOrd="0" presId="urn:microsoft.com/office/officeart/2005/8/layout/list1"/>
    <dgm:cxn modelId="{6D4C2B42-CF9E-41A3-9C10-4FFC767FC32F}" type="presOf" srcId="{2426E937-099F-4FBF-9F15-545F7A4A168E}" destId="{4CAA69BA-D7E6-40A1-9A5C-4F98875008DF}" srcOrd="0" destOrd="0" presId="urn:microsoft.com/office/officeart/2005/8/layout/list1"/>
    <dgm:cxn modelId="{4E081AFC-6E0D-434E-AB63-5BC5ED9E3092}" srcId="{2426E937-099F-4FBF-9F15-545F7A4A168E}" destId="{926FE8BE-8419-46D7-8DE4-1B06AA6D7579}" srcOrd="0" destOrd="0" parTransId="{0B1B0BCF-9D34-468B-88E9-54C6553A2C3E}" sibTransId="{E7D23BC4-9713-4EE4-AB81-AC4D6E937B40}"/>
    <dgm:cxn modelId="{03F0BE1F-4A08-4A24-82AA-C5534904B25A}" srcId="{2426E937-099F-4FBF-9F15-545F7A4A168E}" destId="{2477AAC9-183E-40C2-AD8F-4FB8B95D1EE7}" srcOrd="1" destOrd="0" parTransId="{15C80596-EF85-433D-B70A-9F70BA0EB87B}" sibTransId="{BE619E48-7F07-4CF1-8C21-F7EB1ABE6D01}"/>
    <dgm:cxn modelId="{7D0EA278-6265-4B86-AF76-BD9060E5F484}" type="presOf" srcId="{FA13EE91-2199-41E5-9823-144AE3CD6D46}" destId="{5AE58B7D-0F51-4267-8C41-E8428D27F92D}" srcOrd="0" destOrd="0" presId="urn:microsoft.com/office/officeart/2005/8/layout/list1"/>
    <dgm:cxn modelId="{17B0A122-D090-4F93-AEBC-9F94D5B7BFE1}" type="presOf" srcId="{DEBA2137-E208-46AC-809B-7429BB22B726}" destId="{5F2A42A9-10BC-42E8-8269-AC92DE140890}" srcOrd="1" destOrd="0" presId="urn:microsoft.com/office/officeart/2005/8/layout/list1"/>
    <dgm:cxn modelId="{C210D6FD-C58A-4602-ADDE-B501B201E350}" type="presOf" srcId="{FA13EE91-2199-41E5-9823-144AE3CD6D46}" destId="{F3D852AD-5AE1-4ED1-B4C2-59650570DE87}" srcOrd="1" destOrd="0" presId="urn:microsoft.com/office/officeart/2005/8/layout/list1"/>
    <dgm:cxn modelId="{96885829-5AD4-4CF4-AC89-9E7C4237AADB}" type="presOf" srcId="{AA23AB8F-5613-49F1-809A-F3654467EAD8}" destId="{4F2C659D-7904-4F94-B142-2F0C34F3CD45}" srcOrd="0" destOrd="0" presId="urn:microsoft.com/office/officeart/2005/8/layout/list1"/>
    <dgm:cxn modelId="{0B5D6AF8-6785-489C-B5B8-79864FB3606F}" srcId="{2426E937-099F-4FBF-9F15-545F7A4A168E}" destId="{FA13EE91-2199-41E5-9823-144AE3CD6D46}" srcOrd="3" destOrd="0" parTransId="{62810EF7-C407-407A-80DC-E174209F9CE3}" sibTransId="{A7751494-E31B-41D2-965B-182917F24EBA}"/>
    <dgm:cxn modelId="{22109225-530E-4A58-887B-CCB2B321351D}" type="presOf" srcId="{926FE8BE-8419-46D7-8DE4-1B06AA6D7579}" destId="{F4AB5F17-D1DA-4428-90E5-0684B42E6A6B}" srcOrd="0" destOrd="0" presId="urn:microsoft.com/office/officeart/2005/8/layout/list1"/>
    <dgm:cxn modelId="{268E23FA-661C-4797-9C40-E0FBBFDF9D98}" srcId="{926FE8BE-8419-46D7-8DE4-1B06AA6D7579}" destId="{6BCD6579-4F7A-4DBC-9DE5-7500C58C6FCD}" srcOrd="0" destOrd="0" parTransId="{4B140408-7FBD-4872-B6C4-BBD825CFA33B}" sibTransId="{3B38B615-90AC-466C-A386-AB3A11F5E57C}"/>
    <dgm:cxn modelId="{508AA9D7-A08F-4312-842D-3099E18239C0}" srcId="{FA13EE91-2199-41E5-9823-144AE3CD6D46}" destId="{85A95753-68AD-4E55-BFDC-8C3EC6E8215C}" srcOrd="0" destOrd="0" parTransId="{8C03C2C6-DE7D-4756-AAD0-A4730F7ED50F}" sibTransId="{DF7D1022-5F3C-4730-B990-A2A7B0112524}"/>
    <dgm:cxn modelId="{A93D7D9D-8432-4A0C-BC74-CFFCAF5E0FD8}" srcId="{2477AAC9-183E-40C2-AD8F-4FB8B95D1EE7}" destId="{F58D9264-2D3D-467D-B89C-D334D4C164C3}" srcOrd="0" destOrd="0" parTransId="{6126A9C7-676E-4D8B-856C-03221A61021A}" sibTransId="{5FD107F2-9789-42E2-973C-B1EB64B71D85}"/>
    <dgm:cxn modelId="{36234285-DF44-4A5F-8DA1-E0ECA00487EF}" type="presOf" srcId="{6BCD6579-4F7A-4DBC-9DE5-7500C58C6FCD}" destId="{AFAEAC45-C4EE-4BD6-835C-4E362D458594}" srcOrd="0" destOrd="0" presId="urn:microsoft.com/office/officeart/2005/8/layout/list1"/>
    <dgm:cxn modelId="{7CF4859B-0989-4F61-A762-922DA2C25D31}" srcId="{2426E937-099F-4FBF-9F15-545F7A4A168E}" destId="{DEBA2137-E208-46AC-809B-7429BB22B726}" srcOrd="2" destOrd="0" parTransId="{81A690A7-DCBF-42D9-A01E-BA4BE6FE855A}" sibTransId="{EB7CBBFF-A9AC-4951-9AF9-05A6FF64933A}"/>
    <dgm:cxn modelId="{ACC7A3E6-53CB-4FEA-841B-4DE3FA809252}" type="presOf" srcId="{F58D9264-2D3D-467D-B89C-D334D4C164C3}" destId="{4B901B25-C6A6-4878-BCE2-7E40659515C7}" srcOrd="0" destOrd="0" presId="urn:microsoft.com/office/officeart/2005/8/layout/list1"/>
    <dgm:cxn modelId="{14BD1B2E-3DF3-4A49-8B8C-68A5B929C4DA}" type="presParOf" srcId="{4CAA69BA-D7E6-40A1-9A5C-4F98875008DF}" destId="{A4FF8C94-548B-433A-BA75-B165B15C08C5}" srcOrd="0" destOrd="0" presId="urn:microsoft.com/office/officeart/2005/8/layout/list1"/>
    <dgm:cxn modelId="{0673C6BC-7A44-4215-91EB-42D9BF44FEDF}" type="presParOf" srcId="{A4FF8C94-548B-433A-BA75-B165B15C08C5}" destId="{F4AB5F17-D1DA-4428-90E5-0684B42E6A6B}" srcOrd="0" destOrd="0" presId="urn:microsoft.com/office/officeart/2005/8/layout/list1"/>
    <dgm:cxn modelId="{66685AEB-5DD8-4BD0-9F9A-CEDB30D110C4}" type="presParOf" srcId="{A4FF8C94-548B-433A-BA75-B165B15C08C5}" destId="{59590DAE-D7C7-4977-8F59-A88C419E3564}" srcOrd="1" destOrd="0" presId="urn:microsoft.com/office/officeart/2005/8/layout/list1"/>
    <dgm:cxn modelId="{55D33BBF-0051-4898-9A76-842F7931A6E1}" type="presParOf" srcId="{4CAA69BA-D7E6-40A1-9A5C-4F98875008DF}" destId="{59A5D028-2205-429D-A3F0-EDCEF93B912F}" srcOrd="1" destOrd="0" presId="urn:microsoft.com/office/officeart/2005/8/layout/list1"/>
    <dgm:cxn modelId="{71B27E23-4134-4ABF-8621-800BF8046829}" type="presParOf" srcId="{4CAA69BA-D7E6-40A1-9A5C-4F98875008DF}" destId="{AFAEAC45-C4EE-4BD6-835C-4E362D458594}" srcOrd="2" destOrd="0" presId="urn:microsoft.com/office/officeart/2005/8/layout/list1"/>
    <dgm:cxn modelId="{EE1B04EF-C69C-4219-9AF6-F5CCA5D807C3}" type="presParOf" srcId="{4CAA69BA-D7E6-40A1-9A5C-4F98875008DF}" destId="{1E65AD42-D3F3-4D80-845B-28D666794863}" srcOrd="3" destOrd="0" presId="urn:microsoft.com/office/officeart/2005/8/layout/list1"/>
    <dgm:cxn modelId="{C39D9D6C-BAA1-455B-824F-02BF757DBB47}" type="presParOf" srcId="{4CAA69BA-D7E6-40A1-9A5C-4F98875008DF}" destId="{D66CDF4B-D184-4520-80E1-B8C9B2DCF71F}" srcOrd="4" destOrd="0" presId="urn:microsoft.com/office/officeart/2005/8/layout/list1"/>
    <dgm:cxn modelId="{FC0240B3-D08F-42FD-A855-53984C3EC070}" type="presParOf" srcId="{D66CDF4B-D184-4520-80E1-B8C9B2DCF71F}" destId="{ED1165D3-C89C-4296-857C-663EE98C845E}" srcOrd="0" destOrd="0" presId="urn:microsoft.com/office/officeart/2005/8/layout/list1"/>
    <dgm:cxn modelId="{23809CEE-28F6-4914-AFD9-4E6E910DB95B}" type="presParOf" srcId="{D66CDF4B-D184-4520-80E1-B8C9B2DCF71F}" destId="{F5EE8999-98F6-4FEA-A4E4-AF57955218BA}" srcOrd="1" destOrd="0" presId="urn:microsoft.com/office/officeart/2005/8/layout/list1"/>
    <dgm:cxn modelId="{D056806A-675E-4DA6-A290-2546BC4C3664}" type="presParOf" srcId="{4CAA69BA-D7E6-40A1-9A5C-4F98875008DF}" destId="{BB30D8B9-7291-4272-8F90-AB644476BD5A}" srcOrd="5" destOrd="0" presId="urn:microsoft.com/office/officeart/2005/8/layout/list1"/>
    <dgm:cxn modelId="{04AC852D-A9EA-4832-B4E7-80098C63ECC0}" type="presParOf" srcId="{4CAA69BA-D7E6-40A1-9A5C-4F98875008DF}" destId="{4B901B25-C6A6-4878-BCE2-7E40659515C7}" srcOrd="6" destOrd="0" presId="urn:microsoft.com/office/officeart/2005/8/layout/list1"/>
    <dgm:cxn modelId="{29E4DFD3-FE2E-4582-BC23-E3D10102E9D9}" type="presParOf" srcId="{4CAA69BA-D7E6-40A1-9A5C-4F98875008DF}" destId="{779C1186-76D5-4B2C-BAC6-D33DC1BFC987}" srcOrd="7" destOrd="0" presId="urn:microsoft.com/office/officeart/2005/8/layout/list1"/>
    <dgm:cxn modelId="{8AE0483A-9BB8-4C5E-8C7E-794BB456D080}" type="presParOf" srcId="{4CAA69BA-D7E6-40A1-9A5C-4F98875008DF}" destId="{134E52EF-F9E1-455B-85E6-89B147883DC4}" srcOrd="8" destOrd="0" presId="urn:microsoft.com/office/officeart/2005/8/layout/list1"/>
    <dgm:cxn modelId="{6A2F9AB7-A72D-413C-A607-325DCAEADC5B}" type="presParOf" srcId="{134E52EF-F9E1-455B-85E6-89B147883DC4}" destId="{028A4D16-C0CE-4218-9014-C76549BFF80C}" srcOrd="0" destOrd="0" presId="urn:microsoft.com/office/officeart/2005/8/layout/list1"/>
    <dgm:cxn modelId="{E4B5411F-7FC9-406A-BB8F-896437D24D6B}" type="presParOf" srcId="{134E52EF-F9E1-455B-85E6-89B147883DC4}" destId="{5F2A42A9-10BC-42E8-8269-AC92DE140890}" srcOrd="1" destOrd="0" presId="urn:microsoft.com/office/officeart/2005/8/layout/list1"/>
    <dgm:cxn modelId="{6B2FE914-3A26-4C94-ADFC-50908D57D923}" type="presParOf" srcId="{4CAA69BA-D7E6-40A1-9A5C-4F98875008DF}" destId="{5A64B238-DDA6-4E93-B895-013CB78025A6}" srcOrd="9" destOrd="0" presId="urn:microsoft.com/office/officeart/2005/8/layout/list1"/>
    <dgm:cxn modelId="{832F1741-A018-4CC3-AA2D-330EB7D47425}" type="presParOf" srcId="{4CAA69BA-D7E6-40A1-9A5C-4F98875008DF}" destId="{4F2C659D-7904-4F94-B142-2F0C34F3CD45}" srcOrd="10" destOrd="0" presId="urn:microsoft.com/office/officeart/2005/8/layout/list1"/>
    <dgm:cxn modelId="{2B4E133E-5F96-4A4D-A7F0-2195EE0AFB7E}" type="presParOf" srcId="{4CAA69BA-D7E6-40A1-9A5C-4F98875008DF}" destId="{901D4FCE-CD3D-48AD-9296-895CF957380A}" srcOrd="11" destOrd="0" presId="urn:microsoft.com/office/officeart/2005/8/layout/list1"/>
    <dgm:cxn modelId="{428AD7B8-42FB-4759-8F44-B2CE265E1374}" type="presParOf" srcId="{4CAA69BA-D7E6-40A1-9A5C-4F98875008DF}" destId="{69D96F74-8E0B-403E-BD66-0A7B39D7AB81}" srcOrd="12" destOrd="0" presId="urn:microsoft.com/office/officeart/2005/8/layout/list1"/>
    <dgm:cxn modelId="{F331E612-2520-4A39-9169-032D86FAE3C3}" type="presParOf" srcId="{69D96F74-8E0B-403E-BD66-0A7B39D7AB81}" destId="{5AE58B7D-0F51-4267-8C41-E8428D27F92D}" srcOrd="0" destOrd="0" presId="urn:microsoft.com/office/officeart/2005/8/layout/list1"/>
    <dgm:cxn modelId="{837A7C9D-66B7-4EA9-8F75-6F9D5B11F5A5}" type="presParOf" srcId="{69D96F74-8E0B-403E-BD66-0A7B39D7AB81}" destId="{F3D852AD-5AE1-4ED1-B4C2-59650570DE87}" srcOrd="1" destOrd="0" presId="urn:microsoft.com/office/officeart/2005/8/layout/list1"/>
    <dgm:cxn modelId="{74642D7F-3D30-407E-8D71-FE4EB031771D}" type="presParOf" srcId="{4CAA69BA-D7E6-40A1-9A5C-4F98875008DF}" destId="{87D8E71F-C710-44CC-82EC-D8A3372A6356}" srcOrd="13" destOrd="0" presId="urn:microsoft.com/office/officeart/2005/8/layout/list1"/>
    <dgm:cxn modelId="{DBBC4FEE-4894-4B8A-91E0-CF0F4265C16A}" type="presParOf" srcId="{4CAA69BA-D7E6-40A1-9A5C-4F98875008DF}" destId="{42CFF9EA-1B75-42D8-90E2-FEEC522C0C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E6512A-E7F1-4595-B550-8C5A8965B604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493EEFC-039F-4220-B508-2D65CA671A96}">
      <dgm:prSet phldrT="[Text]"/>
      <dgm:spPr/>
      <dgm:t>
        <a:bodyPr/>
        <a:lstStyle/>
        <a:p>
          <a:r>
            <a:rPr lang="en-US" dirty="0" smtClean="0"/>
            <a:t>Reliance Mobile</a:t>
          </a:r>
          <a:endParaRPr lang="en-IN" dirty="0"/>
        </a:p>
      </dgm:t>
    </dgm:pt>
    <dgm:pt modelId="{58580D4B-5056-4149-B40C-2D5E0FF64F69}" type="parTrans" cxnId="{320A4FCD-30C6-4876-81ED-0041992D66DA}">
      <dgm:prSet/>
      <dgm:spPr/>
      <dgm:t>
        <a:bodyPr/>
        <a:lstStyle/>
        <a:p>
          <a:endParaRPr lang="en-IN"/>
        </a:p>
      </dgm:t>
    </dgm:pt>
    <dgm:pt modelId="{2FA58615-CB6D-44B9-B291-A7E69D2E42CC}" type="sibTrans" cxnId="{320A4FCD-30C6-4876-81ED-0041992D66DA}">
      <dgm:prSet/>
      <dgm:spPr/>
      <dgm:t>
        <a:bodyPr/>
        <a:lstStyle/>
        <a:p>
          <a:endParaRPr lang="en-IN"/>
        </a:p>
      </dgm:t>
    </dgm:pt>
    <dgm:pt modelId="{69B540FD-423A-48CE-9E49-F1AB12721419}">
      <dgm:prSet phldrT="[Text]"/>
      <dgm:spPr/>
      <dgm:t>
        <a:bodyPr/>
        <a:lstStyle/>
        <a:p>
          <a:r>
            <a:rPr lang="en-US" dirty="0" err="1" smtClean="0"/>
            <a:t>Usha</a:t>
          </a:r>
          <a:r>
            <a:rPr lang="en-US" dirty="0" smtClean="0"/>
            <a:t> Fans</a:t>
          </a:r>
          <a:endParaRPr lang="en-IN" dirty="0"/>
        </a:p>
      </dgm:t>
    </dgm:pt>
    <dgm:pt modelId="{5E1315F0-A348-4859-8D8A-58A20EA0C433}" type="parTrans" cxnId="{A8D1F658-B4CB-466C-9930-D8ADA739EFBE}">
      <dgm:prSet/>
      <dgm:spPr/>
      <dgm:t>
        <a:bodyPr/>
        <a:lstStyle/>
        <a:p>
          <a:endParaRPr lang="en-IN"/>
        </a:p>
      </dgm:t>
    </dgm:pt>
    <dgm:pt modelId="{8B1AA0E6-6175-42C0-B6ED-079D65606646}" type="sibTrans" cxnId="{A8D1F658-B4CB-466C-9930-D8ADA739EFBE}">
      <dgm:prSet/>
      <dgm:spPr/>
      <dgm:t>
        <a:bodyPr/>
        <a:lstStyle/>
        <a:p>
          <a:endParaRPr lang="en-IN"/>
        </a:p>
      </dgm:t>
    </dgm:pt>
    <dgm:pt modelId="{8FCFB0AD-9119-4094-BDE0-5B0C71AD3B5A}">
      <dgm:prSet phldrT="[Text]"/>
      <dgm:spPr/>
      <dgm:t>
        <a:bodyPr/>
        <a:lstStyle/>
        <a:p>
          <a:r>
            <a:rPr lang="en-US" dirty="0" smtClean="0"/>
            <a:t>Godrej Furniture</a:t>
          </a:r>
          <a:endParaRPr lang="en-IN" dirty="0"/>
        </a:p>
      </dgm:t>
    </dgm:pt>
    <dgm:pt modelId="{13A13B95-63C3-4280-858A-941BA03E2CBB}" type="parTrans" cxnId="{487ED556-CE3C-4AD0-88C2-91A7C498A046}">
      <dgm:prSet/>
      <dgm:spPr/>
      <dgm:t>
        <a:bodyPr/>
        <a:lstStyle/>
        <a:p>
          <a:endParaRPr lang="en-IN"/>
        </a:p>
      </dgm:t>
    </dgm:pt>
    <dgm:pt modelId="{012AEDBA-54E1-4F3D-A0A5-CCA368DEDB9A}" type="sibTrans" cxnId="{487ED556-CE3C-4AD0-88C2-91A7C498A046}">
      <dgm:prSet/>
      <dgm:spPr/>
      <dgm:t>
        <a:bodyPr/>
        <a:lstStyle/>
        <a:p>
          <a:endParaRPr lang="en-IN"/>
        </a:p>
      </dgm:t>
    </dgm:pt>
    <dgm:pt modelId="{D67606A0-13C0-4C9D-8B9A-096CA777665D}" type="pres">
      <dgm:prSet presAssocID="{AFE6512A-E7F1-4595-B550-8C5A8965B6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F144F78-3463-4CAA-82A8-19466EF8A5D6}" type="pres">
      <dgm:prSet presAssocID="{A493EEFC-039F-4220-B508-2D65CA671A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93DF855-696C-4DFA-8935-AE7A56BBC867}" type="pres">
      <dgm:prSet presAssocID="{2FA58615-CB6D-44B9-B291-A7E69D2E42CC}" presName="sibTrans" presStyleCnt="0"/>
      <dgm:spPr/>
    </dgm:pt>
    <dgm:pt modelId="{FFA2D10E-1B7C-4533-81F0-0D862864E86A}" type="pres">
      <dgm:prSet presAssocID="{69B540FD-423A-48CE-9E49-F1AB127214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8A7774-F087-4EB2-BB08-FCE5206163B6}" type="pres">
      <dgm:prSet presAssocID="{8B1AA0E6-6175-42C0-B6ED-079D65606646}" presName="sibTrans" presStyleCnt="0"/>
      <dgm:spPr/>
    </dgm:pt>
    <dgm:pt modelId="{44FF51F5-94D7-43BC-8581-0C767A96157B}" type="pres">
      <dgm:prSet presAssocID="{8FCFB0AD-9119-4094-BDE0-5B0C71AD3B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3BBDB82-D761-4E24-9FD5-B5318049996F}" type="presOf" srcId="{A493EEFC-039F-4220-B508-2D65CA671A96}" destId="{7F144F78-3463-4CAA-82A8-19466EF8A5D6}" srcOrd="0" destOrd="0" presId="urn:microsoft.com/office/officeart/2005/8/layout/hList6"/>
    <dgm:cxn modelId="{AFBEA96B-0D77-4884-BDEA-55304588478A}" type="presOf" srcId="{69B540FD-423A-48CE-9E49-F1AB12721419}" destId="{FFA2D10E-1B7C-4533-81F0-0D862864E86A}" srcOrd="0" destOrd="0" presId="urn:microsoft.com/office/officeart/2005/8/layout/hList6"/>
    <dgm:cxn modelId="{487ED556-CE3C-4AD0-88C2-91A7C498A046}" srcId="{AFE6512A-E7F1-4595-B550-8C5A8965B604}" destId="{8FCFB0AD-9119-4094-BDE0-5B0C71AD3B5A}" srcOrd="2" destOrd="0" parTransId="{13A13B95-63C3-4280-858A-941BA03E2CBB}" sibTransId="{012AEDBA-54E1-4F3D-A0A5-CCA368DEDB9A}"/>
    <dgm:cxn modelId="{320A4FCD-30C6-4876-81ED-0041992D66DA}" srcId="{AFE6512A-E7F1-4595-B550-8C5A8965B604}" destId="{A493EEFC-039F-4220-B508-2D65CA671A96}" srcOrd="0" destOrd="0" parTransId="{58580D4B-5056-4149-B40C-2D5E0FF64F69}" sibTransId="{2FA58615-CB6D-44B9-B291-A7E69D2E42CC}"/>
    <dgm:cxn modelId="{4D70A285-FB9A-4267-9BF8-C9B380A32755}" type="presOf" srcId="{AFE6512A-E7F1-4595-B550-8C5A8965B604}" destId="{D67606A0-13C0-4C9D-8B9A-096CA777665D}" srcOrd="0" destOrd="0" presId="urn:microsoft.com/office/officeart/2005/8/layout/hList6"/>
    <dgm:cxn modelId="{78965A17-B9E6-4AA8-BB88-50C425CC5F02}" type="presOf" srcId="{8FCFB0AD-9119-4094-BDE0-5B0C71AD3B5A}" destId="{44FF51F5-94D7-43BC-8581-0C767A96157B}" srcOrd="0" destOrd="0" presId="urn:microsoft.com/office/officeart/2005/8/layout/hList6"/>
    <dgm:cxn modelId="{A8D1F658-B4CB-466C-9930-D8ADA739EFBE}" srcId="{AFE6512A-E7F1-4595-B550-8C5A8965B604}" destId="{69B540FD-423A-48CE-9E49-F1AB12721419}" srcOrd="1" destOrd="0" parTransId="{5E1315F0-A348-4859-8D8A-58A20EA0C433}" sibTransId="{8B1AA0E6-6175-42C0-B6ED-079D65606646}"/>
    <dgm:cxn modelId="{8F322742-6FCE-4215-9763-1D29BAE32BC7}" type="presParOf" srcId="{D67606A0-13C0-4C9D-8B9A-096CA777665D}" destId="{7F144F78-3463-4CAA-82A8-19466EF8A5D6}" srcOrd="0" destOrd="0" presId="urn:microsoft.com/office/officeart/2005/8/layout/hList6"/>
    <dgm:cxn modelId="{0F1655B8-9F57-4071-BAC7-0E4B56FE1EEE}" type="presParOf" srcId="{D67606A0-13C0-4C9D-8B9A-096CA777665D}" destId="{D93DF855-696C-4DFA-8935-AE7A56BBC867}" srcOrd="1" destOrd="0" presId="urn:microsoft.com/office/officeart/2005/8/layout/hList6"/>
    <dgm:cxn modelId="{C0823E45-6A46-4C7E-996E-1F0EEA6C2278}" type="presParOf" srcId="{D67606A0-13C0-4C9D-8B9A-096CA777665D}" destId="{FFA2D10E-1B7C-4533-81F0-0D862864E86A}" srcOrd="2" destOrd="0" presId="urn:microsoft.com/office/officeart/2005/8/layout/hList6"/>
    <dgm:cxn modelId="{A82A9DF6-DBF6-4FE8-BF62-3650BF2F4C1A}" type="presParOf" srcId="{D67606A0-13C0-4C9D-8B9A-096CA777665D}" destId="{9F8A7774-F087-4EB2-BB08-FCE5206163B6}" srcOrd="3" destOrd="0" presId="urn:microsoft.com/office/officeart/2005/8/layout/hList6"/>
    <dgm:cxn modelId="{4A9A0F43-E1AE-4500-B1F8-A2AC060449F4}" type="presParOf" srcId="{D67606A0-13C0-4C9D-8B9A-096CA777665D}" destId="{44FF51F5-94D7-43BC-8581-0C767A96157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ABBF02-B183-4C6A-8B58-7F824DE053CD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9D4666FB-F2AB-45FB-A704-2425350AFBB7}">
      <dgm:prSet phldrT="[Text]"/>
      <dgm:spPr/>
      <dgm:t>
        <a:bodyPr/>
        <a:lstStyle/>
        <a:p>
          <a:r>
            <a:rPr lang="en-US" dirty="0" smtClean="0"/>
            <a:t>Levi’s Jeans</a:t>
          </a:r>
          <a:endParaRPr lang="en-IN" dirty="0"/>
        </a:p>
      </dgm:t>
    </dgm:pt>
    <dgm:pt modelId="{FCE06716-B3B2-4102-BA7D-81F507D14424}" type="parTrans" cxnId="{6A983AEA-A4FD-460D-981E-AC8A22B43661}">
      <dgm:prSet/>
      <dgm:spPr/>
      <dgm:t>
        <a:bodyPr/>
        <a:lstStyle/>
        <a:p>
          <a:endParaRPr lang="en-IN"/>
        </a:p>
      </dgm:t>
    </dgm:pt>
    <dgm:pt modelId="{156A7C54-6E12-4EF1-AE72-A9ECD48441DB}" type="sibTrans" cxnId="{6A983AEA-A4FD-460D-981E-AC8A22B43661}">
      <dgm:prSet/>
      <dgm:spPr/>
      <dgm:t>
        <a:bodyPr/>
        <a:lstStyle/>
        <a:p>
          <a:endParaRPr lang="en-IN"/>
        </a:p>
      </dgm:t>
    </dgm:pt>
    <dgm:pt modelId="{567A7F6F-D48F-4448-A493-A90343E3F025}">
      <dgm:prSet phldrT="[Text]"/>
      <dgm:spPr/>
      <dgm:t>
        <a:bodyPr/>
        <a:lstStyle/>
        <a:p>
          <a:r>
            <a:rPr lang="en-US" dirty="0" smtClean="0"/>
            <a:t>Coca-Cola Drink</a:t>
          </a:r>
          <a:endParaRPr lang="en-IN" dirty="0"/>
        </a:p>
      </dgm:t>
    </dgm:pt>
    <dgm:pt modelId="{859A7396-8E58-47A7-ACA9-FC9C3570C1CB}" type="parTrans" cxnId="{792D881F-5AD5-4969-88CC-C3B16FF46379}">
      <dgm:prSet/>
      <dgm:spPr/>
      <dgm:t>
        <a:bodyPr/>
        <a:lstStyle/>
        <a:p>
          <a:endParaRPr lang="en-IN"/>
        </a:p>
      </dgm:t>
    </dgm:pt>
    <dgm:pt modelId="{5398E42E-5B4F-489B-9E2F-066CDD3775AD}" type="sibTrans" cxnId="{792D881F-5AD5-4969-88CC-C3B16FF46379}">
      <dgm:prSet/>
      <dgm:spPr/>
      <dgm:t>
        <a:bodyPr/>
        <a:lstStyle/>
        <a:p>
          <a:endParaRPr lang="en-IN"/>
        </a:p>
      </dgm:t>
    </dgm:pt>
    <dgm:pt modelId="{5615A2BD-294D-45C6-9012-BCB3148CFD00}">
      <dgm:prSet phldrT="[Text]"/>
      <dgm:spPr/>
      <dgm:t>
        <a:bodyPr/>
        <a:lstStyle/>
        <a:p>
          <a:r>
            <a:rPr lang="en-US" dirty="0" smtClean="0"/>
            <a:t>Tommy Hilfiger T- shirts</a:t>
          </a:r>
          <a:endParaRPr lang="en-IN" dirty="0"/>
        </a:p>
      </dgm:t>
    </dgm:pt>
    <dgm:pt modelId="{5C599438-3A3F-45B6-8235-2E42F013EC25}" type="parTrans" cxnId="{1B9B8391-DB81-41E1-8F94-79227690B532}">
      <dgm:prSet/>
      <dgm:spPr/>
      <dgm:t>
        <a:bodyPr/>
        <a:lstStyle/>
        <a:p>
          <a:endParaRPr lang="en-IN"/>
        </a:p>
      </dgm:t>
    </dgm:pt>
    <dgm:pt modelId="{EB18D9BF-10CD-4AA4-BE09-3402651660C3}" type="sibTrans" cxnId="{1B9B8391-DB81-41E1-8F94-79227690B532}">
      <dgm:prSet/>
      <dgm:spPr/>
      <dgm:t>
        <a:bodyPr/>
        <a:lstStyle/>
        <a:p>
          <a:endParaRPr lang="en-IN"/>
        </a:p>
      </dgm:t>
    </dgm:pt>
    <dgm:pt modelId="{9543F922-B6D9-41CB-9D95-8AA39AE34797}" type="pres">
      <dgm:prSet presAssocID="{D2ABBF02-B183-4C6A-8B58-7F824DE053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3AE2615-E1A9-483C-8619-10083F6E0189}" type="pres">
      <dgm:prSet presAssocID="{9D4666FB-F2AB-45FB-A704-2425350AFB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34087F-5D12-4506-8BA3-2AAE4976A9E2}" type="pres">
      <dgm:prSet presAssocID="{156A7C54-6E12-4EF1-AE72-A9ECD48441DB}" presName="sibTrans" presStyleCnt="0"/>
      <dgm:spPr/>
    </dgm:pt>
    <dgm:pt modelId="{624A6A0D-ECD6-4B12-9182-E9B8810F8FC4}" type="pres">
      <dgm:prSet presAssocID="{567A7F6F-D48F-4448-A493-A90343E3F0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6BF373-2F7F-4E07-9EFC-E36D250D9CEE}" type="pres">
      <dgm:prSet presAssocID="{5398E42E-5B4F-489B-9E2F-066CDD3775AD}" presName="sibTrans" presStyleCnt="0"/>
      <dgm:spPr/>
    </dgm:pt>
    <dgm:pt modelId="{565277EE-E0D2-4852-A041-33780A0A74FD}" type="pres">
      <dgm:prSet presAssocID="{5615A2BD-294D-45C6-9012-BCB3148CFD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B3759D1-CACD-467C-ABC4-8979553EC354}" type="presOf" srcId="{9D4666FB-F2AB-45FB-A704-2425350AFBB7}" destId="{33AE2615-E1A9-483C-8619-10083F6E0189}" srcOrd="0" destOrd="0" presId="urn:microsoft.com/office/officeart/2005/8/layout/hList6"/>
    <dgm:cxn modelId="{6A983AEA-A4FD-460D-981E-AC8A22B43661}" srcId="{D2ABBF02-B183-4C6A-8B58-7F824DE053CD}" destId="{9D4666FB-F2AB-45FB-A704-2425350AFBB7}" srcOrd="0" destOrd="0" parTransId="{FCE06716-B3B2-4102-BA7D-81F507D14424}" sibTransId="{156A7C54-6E12-4EF1-AE72-A9ECD48441DB}"/>
    <dgm:cxn modelId="{4CD39B89-9E51-43A4-8C79-378A3EC46130}" type="presOf" srcId="{5615A2BD-294D-45C6-9012-BCB3148CFD00}" destId="{565277EE-E0D2-4852-A041-33780A0A74FD}" srcOrd="0" destOrd="0" presId="urn:microsoft.com/office/officeart/2005/8/layout/hList6"/>
    <dgm:cxn modelId="{1B9B8391-DB81-41E1-8F94-79227690B532}" srcId="{D2ABBF02-B183-4C6A-8B58-7F824DE053CD}" destId="{5615A2BD-294D-45C6-9012-BCB3148CFD00}" srcOrd="2" destOrd="0" parTransId="{5C599438-3A3F-45B6-8235-2E42F013EC25}" sibTransId="{EB18D9BF-10CD-4AA4-BE09-3402651660C3}"/>
    <dgm:cxn modelId="{E7E4B608-774C-4E65-A56B-25082C095986}" type="presOf" srcId="{567A7F6F-D48F-4448-A493-A90343E3F025}" destId="{624A6A0D-ECD6-4B12-9182-E9B8810F8FC4}" srcOrd="0" destOrd="0" presId="urn:microsoft.com/office/officeart/2005/8/layout/hList6"/>
    <dgm:cxn modelId="{F9C5C491-F9E3-4A67-858A-4AFFE95275C3}" type="presOf" srcId="{D2ABBF02-B183-4C6A-8B58-7F824DE053CD}" destId="{9543F922-B6D9-41CB-9D95-8AA39AE34797}" srcOrd="0" destOrd="0" presId="urn:microsoft.com/office/officeart/2005/8/layout/hList6"/>
    <dgm:cxn modelId="{792D881F-5AD5-4969-88CC-C3B16FF46379}" srcId="{D2ABBF02-B183-4C6A-8B58-7F824DE053CD}" destId="{567A7F6F-D48F-4448-A493-A90343E3F025}" srcOrd="1" destOrd="0" parTransId="{859A7396-8E58-47A7-ACA9-FC9C3570C1CB}" sibTransId="{5398E42E-5B4F-489B-9E2F-066CDD3775AD}"/>
    <dgm:cxn modelId="{8753A0C4-2A31-4D74-A0EF-E8D044C0C8B7}" type="presParOf" srcId="{9543F922-B6D9-41CB-9D95-8AA39AE34797}" destId="{33AE2615-E1A9-483C-8619-10083F6E0189}" srcOrd="0" destOrd="0" presId="urn:microsoft.com/office/officeart/2005/8/layout/hList6"/>
    <dgm:cxn modelId="{1B560BC7-6F1F-4D9D-B99E-E2BCA6535EF9}" type="presParOf" srcId="{9543F922-B6D9-41CB-9D95-8AA39AE34797}" destId="{7234087F-5D12-4506-8BA3-2AAE4976A9E2}" srcOrd="1" destOrd="0" presId="urn:microsoft.com/office/officeart/2005/8/layout/hList6"/>
    <dgm:cxn modelId="{777A69DC-4452-40B2-966F-40E05B1A2673}" type="presParOf" srcId="{9543F922-B6D9-41CB-9D95-8AA39AE34797}" destId="{624A6A0D-ECD6-4B12-9182-E9B8810F8FC4}" srcOrd="2" destOrd="0" presId="urn:microsoft.com/office/officeart/2005/8/layout/hList6"/>
    <dgm:cxn modelId="{8FC0A82D-2B07-46D6-A404-8B4605C32A0F}" type="presParOf" srcId="{9543F922-B6D9-41CB-9D95-8AA39AE34797}" destId="{C86BF373-2F7F-4E07-9EFC-E36D250D9CEE}" srcOrd="3" destOrd="0" presId="urn:microsoft.com/office/officeart/2005/8/layout/hList6"/>
    <dgm:cxn modelId="{34E033BA-0FFE-46A0-AB63-79D6E2C0F91A}" type="presParOf" srcId="{9543F922-B6D9-41CB-9D95-8AA39AE34797}" destId="{565277EE-E0D2-4852-A041-33780A0A74F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80A84-38E6-484A-A1AB-3FA4BE0CAB36}">
      <dsp:nvSpPr>
        <dsp:cNvPr id="0" name=""/>
        <dsp:cNvSpPr/>
      </dsp:nvSpPr>
      <dsp:spPr>
        <a:xfrm>
          <a:off x="604437" y="1576"/>
          <a:ext cx="2069489" cy="124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Novelty</a:t>
          </a:r>
          <a:endParaRPr lang="en-IN" sz="1800" kern="1200" dirty="0"/>
        </a:p>
      </dsp:txBody>
      <dsp:txXfrm>
        <a:off x="604437" y="1576"/>
        <a:ext cx="2069489" cy="1241693"/>
      </dsp:txXfrm>
    </dsp:sp>
    <dsp:sp modelId="{C1983F0D-C678-41E1-B9BA-FAF36F1A637B}">
      <dsp:nvSpPr>
        <dsp:cNvPr id="0" name=""/>
        <dsp:cNvSpPr/>
      </dsp:nvSpPr>
      <dsp:spPr>
        <a:xfrm>
          <a:off x="2880876" y="1576"/>
          <a:ext cx="2069489" cy="124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Utility</a:t>
          </a:r>
          <a:endParaRPr lang="en-IN" sz="1800" kern="1200" dirty="0"/>
        </a:p>
      </dsp:txBody>
      <dsp:txXfrm>
        <a:off x="2880876" y="1576"/>
        <a:ext cx="2069489" cy="1241693"/>
      </dsp:txXfrm>
    </dsp:sp>
    <dsp:sp modelId="{3DEE98D2-BFF4-4DEE-BD50-099E56AAC06E}">
      <dsp:nvSpPr>
        <dsp:cNvPr id="0" name=""/>
        <dsp:cNvSpPr/>
      </dsp:nvSpPr>
      <dsp:spPr>
        <a:xfrm>
          <a:off x="604437" y="1450219"/>
          <a:ext cx="2069489" cy="124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Brands</a:t>
          </a:r>
          <a:endParaRPr lang="en-IN" sz="1800" kern="1200" dirty="0"/>
        </a:p>
      </dsp:txBody>
      <dsp:txXfrm>
        <a:off x="604437" y="1450219"/>
        <a:ext cx="2069489" cy="1241693"/>
      </dsp:txXfrm>
    </dsp:sp>
    <dsp:sp modelId="{24B9BB9C-EDF1-4B09-AF27-6270E4D83863}">
      <dsp:nvSpPr>
        <dsp:cNvPr id="0" name=""/>
        <dsp:cNvSpPr/>
      </dsp:nvSpPr>
      <dsp:spPr>
        <a:xfrm>
          <a:off x="2880876" y="1450219"/>
          <a:ext cx="2069489" cy="124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Cosmopolitanism</a:t>
          </a:r>
          <a:endParaRPr lang="en-IN" sz="1800" kern="1200" dirty="0"/>
        </a:p>
      </dsp:txBody>
      <dsp:txXfrm>
        <a:off x="2880876" y="1450219"/>
        <a:ext cx="2069489" cy="1241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8E36E-2DA5-41D8-92A2-5A405F1DE618}">
      <dsp:nvSpPr>
        <dsp:cNvPr id="0" name=""/>
        <dsp:cNvSpPr/>
      </dsp:nvSpPr>
      <dsp:spPr>
        <a:xfrm>
          <a:off x="2607815" y="0"/>
          <a:ext cx="4790791" cy="4790791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4E40A3-D40D-436C-ADAF-A0B4A27C472F}">
      <dsp:nvSpPr>
        <dsp:cNvPr id="0" name=""/>
        <dsp:cNvSpPr/>
      </dsp:nvSpPr>
      <dsp:spPr>
        <a:xfrm>
          <a:off x="5003210" y="481652"/>
          <a:ext cx="3114014" cy="11340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smtClean="0"/>
            <a:t>Not just the product</a:t>
          </a:r>
          <a:endParaRPr lang="en-IN" sz="2000" kern="1200"/>
        </a:p>
      </dsp:txBody>
      <dsp:txXfrm>
        <a:off x="5058571" y="537013"/>
        <a:ext cx="3003292" cy="1023348"/>
      </dsp:txXfrm>
    </dsp:sp>
    <dsp:sp modelId="{4C82FF9B-403B-4D34-8893-619069D7D542}">
      <dsp:nvSpPr>
        <dsp:cNvPr id="0" name=""/>
        <dsp:cNvSpPr/>
      </dsp:nvSpPr>
      <dsp:spPr>
        <a:xfrm>
          <a:off x="5003210" y="1757481"/>
          <a:ext cx="3114014" cy="11340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smtClean="0"/>
            <a:t>A meaning, a lifestyle</a:t>
          </a:r>
          <a:endParaRPr lang="en-IN" sz="2000" kern="1200"/>
        </a:p>
      </dsp:txBody>
      <dsp:txXfrm>
        <a:off x="5058571" y="1812842"/>
        <a:ext cx="3003292" cy="1023348"/>
      </dsp:txXfrm>
    </dsp:sp>
    <dsp:sp modelId="{50791C31-5367-4B2C-B9C7-1DB3194A5A8A}">
      <dsp:nvSpPr>
        <dsp:cNvPr id="0" name=""/>
        <dsp:cNvSpPr/>
      </dsp:nvSpPr>
      <dsp:spPr>
        <a:xfrm>
          <a:off x="5003210" y="3033309"/>
          <a:ext cx="3114014" cy="11340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smtClean="0"/>
            <a:t>Pertinent to ‘read’ the packaging and rhetoric of a product</a:t>
          </a:r>
          <a:endParaRPr lang="en-IN" sz="2000" kern="1200"/>
        </a:p>
      </dsp:txBody>
      <dsp:txXfrm>
        <a:off x="5058571" y="3088670"/>
        <a:ext cx="3003292" cy="1023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688F7-354F-4AA6-B608-6124AAE78069}">
      <dsp:nvSpPr>
        <dsp:cNvPr id="0" name=""/>
        <dsp:cNvSpPr/>
      </dsp:nvSpPr>
      <dsp:spPr>
        <a:xfrm>
          <a:off x="3085" y="996"/>
          <a:ext cx="10405313" cy="140697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Object is radically new-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It disrupts a previous set of individual experiences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</dsp:txBody>
      <dsp:txXfrm>
        <a:off x="44294" y="42205"/>
        <a:ext cx="10322895" cy="1324556"/>
      </dsp:txXfrm>
    </dsp:sp>
    <dsp:sp modelId="{894A4B89-2977-4F1D-9800-68DF12D1D4C5}">
      <dsp:nvSpPr>
        <dsp:cNvPr id="0" name=""/>
        <dsp:cNvSpPr/>
      </dsp:nvSpPr>
      <dsp:spPr>
        <a:xfrm>
          <a:off x="13241" y="1587039"/>
          <a:ext cx="3971172" cy="1406974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Interrupts routine and uniform experience – moment of pleasure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(Bianchi 1998)</a:t>
          </a:r>
          <a:endParaRPr lang="en-IN" sz="1900" kern="1200" dirty="0"/>
        </a:p>
      </dsp:txBody>
      <dsp:txXfrm>
        <a:off x="54450" y="1628248"/>
        <a:ext cx="3888754" cy="1324556"/>
      </dsp:txXfrm>
    </dsp:sp>
    <dsp:sp modelId="{90041A47-C34C-4D74-868F-15416FF7CC61}">
      <dsp:nvSpPr>
        <dsp:cNvPr id="0" name=""/>
        <dsp:cNvSpPr/>
      </dsp:nvSpPr>
      <dsp:spPr>
        <a:xfrm>
          <a:off x="4178121" y="1587039"/>
          <a:ext cx="6220120" cy="140697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Pleasure through difference and change</a:t>
          </a:r>
          <a:endParaRPr lang="en-IN" sz="1900" kern="1200" dirty="0"/>
        </a:p>
      </dsp:txBody>
      <dsp:txXfrm>
        <a:off x="4219330" y="1628248"/>
        <a:ext cx="6137702" cy="1324556"/>
      </dsp:txXfrm>
    </dsp:sp>
    <dsp:sp modelId="{A7936844-C7D5-400F-B250-4F4C3825F267}">
      <dsp:nvSpPr>
        <dsp:cNvPr id="0" name=""/>
        <dsp:cNvSpPr/>
      </dsp:nvSpPr>
      <dsp:spPr>
        <a:xfrm>
          <a:off x="2102011" y="3155974"/>
          <a:ext cx="6220120" cy="140697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Created in the move between an unconscious expectation of the ordinary/regular and the actual availability of something new/extra</a:t>
          </a:r>
          <a:endParaRPr lang="en-IN" sz="1900" kern="1200" dirty="0"/>
        </a:p>
      </dsp:txBody>
      <dsp:txXfrm>
        <a:off x="2143220" y="3197183"/>
        <a:ext cx="6137702" cy="1324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67B08-3426-49C2-9444-B5122E60D3BF}">
      <dsp:nvSpPr>
        <dsp:cNvPr id="0" name=""/>
        <dsp:cNvSpPr/>
      </dsp:nvSpPr>
      <dsp:spPr>
        <a:xfrm>
          <a:off x="0" y="0"/>
          <a:ext cx="3957053" cy="421408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2749B-0C3D-450A-AEE8-66DC2C6AADCA}">
      <dsp:nvSpPr>
        <dsp:cNvPr id="0" name=""/>
        <dsp:cNvSpPr/>
      </dsp:nvSpPr>
      <dsp:spPr>
        <a:xfrm>
          <a:off x="1978526" y="421819"/>
          <a:ext cx="2572085" cy="5991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 signs of status &amp; ideology</a:t>
          </a:r>
          <a:endParaRPr lang="en-IN" sz="1500" kern="1200" dirty="0"/>
        </a:p>
      </dsp:txBody>
      <dsp:txXfrm>
        <a:off x="2007776" y="451069"/>
        <a:ext cx="2513585" cy="540689"/>
      </dsp:txXfrm>
    </dsp:sp>
    <dsp:sp modelId="{05850EF5-C320-4C62-B98A-3F6983D96B62}">
      <dsp:nvSpPr>
        <dsp:cNvPr id="0" name=""/>
        <dsp:cNvSpPr/>
      </dsp:nvSpPr>
      <dsp:spPr>
        <a:xfrm>
          <a:off x="1978526" y="1095908"/>
          <a:ext cx="2572085" cy="5991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 vehicles of meaning and equivalence</a:t>
          </a:r>
          <a:endParaRPr lang="en-IN" sz="1500" kern="1200" dirty="0"/>
        </a:p>
      </dsp:txBody>
      <dsp:txXfrm>
        <a:off x="2007776" y="1125158"/>
        <a:ext cx="2513585" cy="540689"/>
      </dsp:txXfrm>
    </dsp:sp>
    <dsp:sp modelId="{AA7F0508-E82C-4346-8253-E81DCA2316C2}">
      <dsp:nvSpPr>
        <dsp:cNvPr id="0" name=""/>
        <dsp:cNvSpPr/>
      </dsp:nvSpPr>
      <dsp:spPr>
        <a:xfrm>
          <a:off x="1978526" y="1769997"/>
          <a:ext cx="2572085" cy="5991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 bearers of aesthetic values</a:t>
          </a:r>
          <a:endParaRPr lang="en-IN" sz="1500" kern="1200" dirty="0"/>
        </a:p>
      </dsp:txBody>
      <dsp:txXfrm>
        <a:off x="2007776" y="1799247"/>
        <a:ext cx="2513585" cy="540689"/>
      </dsp:txXfrm>
    </dsp:sp>
    <dsp:sp modelId="{3F57C1EA-0455-4E2C-BC94-272829C1C156}">
      <dsp:nvSpPr>
        <dsp:cNvPr id="0" name=""/>
        <dsp:cNvSpPr/>
      </dsp:nvSpPr>
      <dsp:spPr>
        <a:xfrm>
          <a:off x="1978526" y="2444085"/>
          <a:ext cx="2572085" cy="5991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 knowledge and ideas</a:t>
          </a:r>
          <a:endParaRPr lang="en-IN" sz="1500" kern="1200" dirty="0"/>
        </a:p>
      </dsp:txBody>
      <dsp:txXfrm>
        <a:off x="2007776" y="2473335"/>
        <a:ext cx="2513585" cy="540689"/>
      </dsp:txXfrm>
    </dsp:sp>
    <dsp:sp modelId="{6E3DBA16-ABAC-45DA-8590-69064AD65C74}">
      <dsp:nvSpPr>
        <dsp:cNvPr id="0" name=""/>
        <dsp:cNvSpPr/>
      </dsp:nvSpPr>
      <dsp:spPr>
        <a:xfrm>
          <a:off x="1978526" y="3118174"/>
          <a:ext cx="2572085" cy="5991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 indicators of lifestyle and identity</a:t>
          </a:r>
          <a:endParaRPr lang="en-IN" sz="1500" kern="1200" dirty="0"/>
        </a:p>
      </dsp:txBody>
      <dsp:txXfrm>
        <a:off x="2007776" y="3147424"/>
        <a:ext cx="2513585" cy="540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B6E64-727E-43A2-8141-85985B5F1157}">
      <dsp:nvSpPr>
        <dsp:cNvPr id="0" name=""/>
        <dsp:cNvSpPr/>
      </dsp:nvSpPr>
      <dsp:spPr>
        <a:xfrm>
          <a:off x="863235" y="1428"/>
          <a:ext cx="2909499" cy="12024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Guess who’s opening a new Chinese restaurant?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You.</a:t>
          </a:r>
          <a:endParaRPr lang="en-IN" sz="1500" kern="1200" dirty="0"/>
        </a:p>
      </dsp:txBody>
      <dsp:txXfrm>
        <a:off x="863235" y="1428"/>
        <a:ext cx="2909499" cy="1202413"/>
      </dsp:txXfrm>
    </dsp:sp>
    <dsp:sp modelId="{2AFE8A78-A701-4283-A50B-D24B0E2AC876}">
      <dsp:nvSpPr>
        <dsp:cNvPr id="0" name=""/>
        <dsp:cNvSpPr/>
      </dsp:nvSpPr>
      <dsp:spPr>
        <a:xfrm>
          <a:off x="3973137" y="1428"/>
          <a:ext cx="2004022" cy="12024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‘Surprise your family with authentic Chinese meals, right at home’.</a:t>
          </a:r>
          <a:endParaRPr lang="en-IN" sz="1500" kern="1200" dirty="0"/>
        </a:p>
      </dsp:txBody>
      <dsp:txXfrm>
        <a:off x="3973137" y="1428"/>
        <a:ext cx="2004022" cy="1202413"/>
      </dsp:txXfrm>
    </dsp:sp>
    <dsp:sp modelId="{412B39B4-C492-4882-BD28-938F72FFBDB9}">
      <dsp:nvSpPr>
        <dsp:cNvPr id="0" name=""/>
        <dsp:cNvSpPr/>
      </dsp:nvSpPr>
      <dsp:spPr>
        <a:xfrm>
          <a:off x="1190312" y="1404244"/>
          <a:ext cx="4459771" cy="1202413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Restaurant </a:t>
          </a:r>
          <a:r>
            <a:rPr lang="en-US" sz="1500" kern="1200" dirty="0" err="1" smtClean="0"/>
            <a:t>Jaisa</a:t>
          </a:r>
          <a:r>
            <a:rPr lang="en-US" sz="1500" kern="1200" dirty="0" smtClean="0"/>
            <a:t> Chinese </a:t>
          </a:r>
          <a:r>
            <a:rPr lang="en-US" sz="1500" kern="1200" dirty="0" err="1" smtClean="0"/>
            <a:t>Khana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Ghar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</a:t>
          </a:r>
          <a:endParaRPr lang="en-IN" sz="1500" kern="1200" dirty="0"/>
        </a:p>
      </dsp:txBody>
      <dsp:txXfrm>
        <a:off x="1190312" y="1404244"/>
        <a:ext cx="4459771" cy="1202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75DA5-8B4A-40A5-992D-636CFE24CA17}">
      <dsp:nvSpPr>
        <dsp:cNvPr id="0" name=""/>
        <dsp:cNvSpPr/>
      </dsp:nvSpPr>
      <dsp:spPr>
        <a:xfrm rot="16200000">
          <a:off x="-519157" y="519873"/>
          <a:ext cx="2901720" cy="186197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05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Ritual</a:t>
          </a:r>
          <a:endParaRPr lang="en-IN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Formal inauguration of a restaurant</a:t>
          </a:r>
          <a:endParaRPr lang="en-IN" sz="1600" kern="1200" dirty="0"/>
        </a:p>
      </dsp:txBody>
      <dsp:txXfrm rot="5400000">
        <a:off x="717" y="580343"/>
        <a:ext cx="1861972" cy="1741032"/>
      </dsp:txXfrm>
    </dsp:sp>
    <dsp:sp modelId="{A3683A46-A90F-4BF1-8A1D-3BEF743C2CEB}">
      <dsp:nvSpPr>
        <dsp:cNvPr id="0" name=""/>
        <dsp:cNvSpPr/>
      </dsp:nvSpPr>
      <dsp:spPr>
        <a:xfrm rot="16200000">
          <a:off x="1482463" y="519873"/>
          <a:ext cx="2901720" cy="186197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05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Ethnicity</a:t>
          </a:r>
          <a:endParaRPr lang="en-IN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Hanging lamp, resembling those made of jute or bamboo</a:t>
          </a:r>
          <a:endParaRPr lang="en-IN" sz="1600" kern="1200" dirty="0"/>
        </a:p>
      </dsp:txBody>
      <dsp:txXfrm rot="5400000">
        <a:off x="2002337" y="580343"/>
        <a:ext cx="1861972" cy="1741032"/>
      </dsp:txXfrm>
    </dsp:sp>
    <dsp:sp modelId="{055CFCF2-8883-435A-9199-F09D3A0868B3}">
      <dsp:nvSpPr>
        <dsp:cNvPr id="0" name=""/>
        <dsp:cNvSpPr/>
      </dsp:nvSpPr>
      <dsp:spPr>
        <a:xfrm rot="16200000">
          <a:off x="3484084" y="519873"/>
          <a:ext cx="2901720" cy="186197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05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Location</a:t>
          </a:r>
          <a:endParaRPr lang="en-IN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Home/public place</a:t>
          </a:r>
          <a:endParaRPr lang="en-IN" sz="1600" kern="1200" dirty="0"/>
        </a:p>
      </dsp:txBody>
      <dsp:txXfrm rot="5400000">
        <a:off x="4003958" y="580343"/>
        <a:ext cx="1861972" cy="17410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EAC45-C4EE-4BD6-835C-4E362D458594}">
      <dsp:nvSpPr>
        <dsp:cNvPr id="0" name=""/>
        <dsp:cNvSpPr/>
      </dsp:nvSpPr>
      <dsp:spPr>
        <a:xfrm>
          <a:off x="0" y="232052"/>
          <a:ext cx="6482281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097" tIns="291592" rIns="5030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 smtClean="0"/>
            <a:t>Within</a:t>
          </a:r>
          <a:r>
            <a:rPr lang="en-US" sz="1400" kern="1200" dirty="0" smtClean="0"/>
            <a:t> a domestic setting</a:t>
          </a:r>
          <a:endParaRPr lang="en-IN" sz="1400" kern="1200" dirty="0"/>
        </a:p>
      </dsp:txBody>
      <dsp:txXfrm>
        <a:off x="0" y="232052"/>
        <a:ext cx="6482281" cy="595350"/>
      </dsp:txXfrm>
    </dsp:sp>
    <dsp:sp modelId="{59590DAE-D7C7-4977-8F59-A88C419E3564}">
      <dsp:nvSpPr>
        <dsp:cNvPr id="0" name=""/>
        <dsp:cNvSpPr/>
      </dsp:nvSpPr>
      <dsp:spPr>
        <a:xfrm>
          <a:off x="324114" y="25412"/>
          <a:ext cx="453759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510" tIns="0" rIns="1715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 capitalist venture</a:t>
          </a:r>
          <a:endParaRPr lang="en-IN" sz="1400" kern="1200" dirty="0"/>
        </a:p>
      </dsp:txBody>
      <dsp:txXfrm>
        <a:off x="344289" y="45587"/>
        <a:ext cx="4497246" cy="372930"/>
      </dsp:txXfrm>
    </dsp:sp>
    <dsp:sp modelId="{4B901B25-C6A6-4878-BCE2-7E40659515C7}">
      <dsp:nvSpPr>
        <dsp:cNvPr id="0" name=""/>
        <dsp:cNvSpPr/>
      </dsp:nvSpPr>
      <dsp:spPr>
        <a:xfrm>
          <a:off x="0" y="1109642"/>
          <a:ext cx="6482281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097" tIns="291592" rIns="5030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 smtClean="0"/>
            <a:t>Within </a:t>
          </a:r>
          <a:r>
            <a:rPr lang="en-US" sz="1400" kern="1200" dirty="0" smtClean="0"/>
            <a:t>the home</a:t>
          </a:r>
          <a:endParaRPr lang="en-IN" sz="1400" kern="1200" dirty="0"/>
        </a:p>
      </dsp:txBody>
      <dsp:txXfrm>
        <a:off x="0" y="1109642"/>
        <a:ext cx="6482281" cy="595350"/>
      </dsp:txXfrm>
    </dsp:sp>
    <dsp:sp modelId="{F5EE8999-98F6-4FEA-A4E4-AF57955218BA}">
      <dsp:nvSpPr>
        <dsp:cNvPr id="0" name=""/>
        <dsp:cNvSpPr/>
      </dsp:nvSpPr>
      <dsp:spPr>
        <a:xfrm>
          <a:off x="324114" y="903002"/>
          <a:ext cx="453759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510" tIns="0" rIns="1715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 leisurely trip outside</a:t>
          </a:r>
          <a:endParaRPr lang="en-IN" sz="1400" kern="1200" dirty="0"/>
        </a:p>
      </dsp:txBody>
      <dsp:txXfrm>
        <a:off x="344289" y="923177"/>
        <a:ext cx="4497246" cy="372930"/>
      </dsp:txXfrm>
    </dsp:sp>
    <dsp:sp modelId="{4F2C659D-7904-4F94-B142-2F0C34F3CD45}">
      <dsp:nvSpPr>
        <dsp:cNvPr id="0" name=""/>
        <dsp:cNvSpPr/>
      </dsp:nvSpPr>
      <dsp:spPr>
        <a:xfrm>
          <a:off x="0" y="1987232"/>
          <a:ext cx="6482281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097" tIns="291592" rIns="5030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 smtClean="0"/>
            <a:t>Within </a:t>
          </a:r>
          <a:r>
            <a:rPr lang="en-US" sz="1400" kern="1200" dirty="0" smtClean="0"/>
            <a:t>the familiar</a:t>
          </a:r>
          <a:endParaRPr lang="en-IN" sz="1400" kern="1200" dirty="0"/>
        </a:p>
      </dsp:txBody>
      <dsp:txXfrm>
        <a:off x="0" y="1987232"/>
        <a:ext cx="6482281" cy="595350"/>
      </dsp:txXfrm>
    </dsp:sp>
    <dsp:sp modelId="{5F2A42A9-10BC-42E8-8269-AC92DE140890}">
      <dsp:nvSpPr>
        <dsp:cNvPr id="0" name=""/>
        <dsp:cNvSpPr/>
      </dsp:nvSpPr>
      <dsp:spPr>
        <a:xfrm>
          <a:off x="324114" y="1780592"/>
          <a:ext cx="453759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510" tIns="0" rIns="1715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 exotic element</a:t>
          </a:r>
          <a:endParaRPr lang="en-IN" sz="1400" kern="1200" dirty="0"/>
        </a:p>
      </dsp:txBody>
      <dsp:txXfrm>
        <a:off x="344289" y="1800767"/>
        <a:ext cx="4497246" cy="372930"/>
      </dsp:txXfrm>
    </dsp:sp>
    <dsp:sp modelId="{42CFF9EA-1B75-42D8-90E2-FEEC522C0CE1}">
      <dsp:nvSpPr>
        <dsp:cNvPr id="0" name=""/>
        <dsp:cNvSpPr/>
      </dsp:nvSpPr>
      <dsp:spPr>
        <a:xfrm>
          <a:off x="0" y="2864822"/>
          <a:ext cx="6482281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097" tIns="291592" rIns="5030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 smtClean="0"/>
            <a:t>Within</a:t>
          </a:r>
          <a:r>
            <a:rPr lang="en-US" sz="1400" kern="1200" dirty="0" smtClean="0"/>
            <a:t> the natural-familial</a:t>
          </a:r>
          <a:endParaRPr lang="en-IN" sz="1400" kern="1200" dirty="0"/>
        </a:p>
      </dsp:txBody>
      <dsp:txXfrm>
        <a:off x="0" y="2864822"/>
        <a:ext cx="6482281" cy="595350"/>
      </dsp:txXfrm>
    </dsp:sp>
    <dsp:sp modelId="{F3D852AD-5AE1-4ED1-B4C2-59650570DE87}">
      <dsp:nvSpPr>
        <dsp:cNvPr id="0" name=""/>
        <dsp:cNvSpPr/>
      </dsp:nvSpPr>
      <dsp:spPr>
        <a:xfrm>
          <a:off x="324114" y="2658182"/>
          <a:ext cx="453759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510" tIns="0" rIns="1715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 profit-making product</a:t>
          </a:r>
          <a:endParaRPr lang="en-IN" sz="1400" kern="1200" dirty="0"/>
        </a:p>
      </dsp:txBody>
      <dsp:txXfrm>
        <a:off x="344289" y="2678357"/>
        <a:ext cx="4497246" cy="372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44F78-3463-4CAA-82A8-19466EF8A5D6}">
      <dsp:nvSpPr>
        <dsp:cNvPr id="0" name=""/>
        <dsp:cNvSpPr/>
      </dsp:nvSpPr>
      <dsp:spPr>
        <a:xfrm rot="16200000">
          <a:off x="-524757" y="524987"/>
          <a:ext cx="1649460" cy="59948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5004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Reliance Mobile</a:t>
          </a:r>
          <a:endParaRPr lang="en-IN" sz="900" kern="1200" dirty="0"/>
        </a:p>
      </dsp:txBody>
      <dsp:txXfrm rot="5400000">
        <a:off x="231" y="329891"/>
        <a:ext cx="599484" cy="989676"/>
      </dsp:txXfrm>
    </dsp:sp>
    <dsp:sp modelId="{FFA2D10E-1B7C-4533-81F0-0D862864E86A}">
      <dsp:nvSpPr>
        <dsp:cNvPr id="0" name=""/>
        <dsp:cNvSpPr/>
      </dsp:nvSpPr>
      <dsp:spPr>
        <a:xfrm rot="16200000">
          <a:off x="119687" y="524987"/>
          <a:ext cx="1649460" cy="59948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5004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Usha</a:t>
          </a:r>
          <a:r>
            <a:rPr lang="en-US" sz="900" kern="1200" dirty="0" smtClean="0"/>
            <a:t> Fans</a:t>
          </a:r>
          <a:endParaRPr lang="en-IN" sz="900" kern="1200" dirty="0"/>
        </a:p>
      </dsp:txBody>
      <dsp:txXfrm rot="5400000">
        <a:off x="644675" y="329891"/>
        <a:ext cx="599484" cy="989676"/>
      </dsp:txXfrm>
    </dsp:sp>
    <dsp:sp modelId="{44FF51F5-94D7-43BC-8581-0C767A96157B}">
      <dsp:nvSpPr>
        <dsp:cNvPr id="0" name=""/>
        <dsp:cNvSpPr/>
      </dsp:nvSpPr>
      <dsp:spPr>
        <a:xfrm rot="16200000">
          <a:off x="764133" y="524987"/>
          <a:ext cx="1649460" cy="59948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5004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Godrej Furniture</a:t>
          </a:r>
          <a:endParaRPr lang="en-IN" sz="900" kern="1200" dirty="0"/>
        </a:p>
      </dsp:txBody>
      <dsp:txXfrm rot="5400000">
        <a:off x="1289121" y="329891"/>
        <a:ext cx="599484" cy="9896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E2615-E1A9-483C-8619-10083F6E0189}">
      <dsp:nvSpPr>
        <dsp:cNvPr id="0" name=""/>
        <dsp:cNvSpPr/>
      </dsp:nvSpPr>
      <dsp:spPr>
        <a:xfrm rot="16200000">
          <a:off x="-413423" y="413749"/>
          <a:ext cx="1674398" cy="84689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41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Levi’s Jeans</a:t>
          </a:r>
          <a:endParaRPr lang="en-IN" sz="1400" kern="1200" dirty="0"/>
        </a:p>
      </dsp:txBody>
      <dsp:txXfrm rot="5400000">
        <a:off x="326" y="334880"/>
        <a:ext cx="846899" cy="1004638"/>
      </dsp:txXfrm>
    </dsp:sp>
    <dsp:sp modelId="{624A6A0D-ECD6-4B12-9182-E9B8810F8FC4}">
      <dsp:nvSpPr>
        <dsp:cNvPr id="0" name=""/>
        <dsp:cNvSpPr/>
      </dsp:nvSpPr>
      <dsp:spPr>
        <a:xfrm rot="16200000">
          <a:off x="496994" y="413749"/>
          <a:ext cx="1674398" cy="846899"/>
        </a:xfrm>
        <a:prstGeom prst="flowChartManualOperation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41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Coca-Cola Drink</a:t>
          </a:r>
          <a:endParaRPr lang="en-IN" sz="1400" kern="1200" dirty="0"/>
        </a:p>
      </dsp:txBody>
      <dsp:txXfrm rot="5400000">
        <a:off x="910743" y="334880"/>
        <a:ext cx="846899" cy="1004638"/>
      </dsp:txXfrm>
    </dsp:sp>
    <dsp:sp modelId="{565277EE-E0D2-4852-A041-33780A0A74FD}">
      <dsp:nvSpPr>
        <dsp:cNvPr id="0" name=""/>
        <dsp:cNvSpPr/>
      </dsp:nvSpPr>
      <dsp:spPr>
        <a:xfrm rot="16200000">
          <a:off x="1407411" y="413749"/>
          <a:ext cx="1674398" cy="846899"/>
        </a:xfrm>
        <a:prstGeom prst="flowChartManualOperation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41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Tommy Hilfiger T- shirts</a:t>
          </a:r>
          <a:endParaRPr lang="en-IN" sz="1400" kern="1200" dirty="0"/>
        </a:p>
      </dsp:txBody>
      <dsp:txXfrm rot="5400000">
        <a:off x="1821160" y="334880"/>
        <a:ext cx="846899" cy="1004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4552B-2702-4F9C-96EE-ADD51A347152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65FCD-E151-46F8-91D9-C06DC3E57A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5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5FCD-E151-46F8-91D9-C06DC3E57A4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631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5FCD-E151-46F8-91D9-C06DC3E57A42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93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57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5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6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42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878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36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43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91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892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881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60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49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7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16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861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8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098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AF67C6-C3F3-42AF-886E-3C054408CD40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D96FF-457F-4375-A55E-B3025C5873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7857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fif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of Consumption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Cultural Studies: Module II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9226067" y="5883244"/>
            <a:ext cx="2965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Ms. Linda P. Joseph</a:t>
            </a:r>
          </a:p>
          <a:p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Assistant Professor</a:t>
            </a:r>
          </a:p>
          <a:p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Carmel College, Mala</a:t>
            </a:r>
            <a:endParaRPr lang="en-IN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4460">
            <a:off x="10548735" y="923928"/>
            <a:ext cx="1421157" cy="1421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9912"/>
          </a:xfrm>
        </p:spPr>
        <p:txBody>
          <a:bodyPr/>
          <a:lstStyle/>
          <a:p>
            <a:r>
              <a:rPr lang="en-US" dirty="0" smtClean="0"/>
              <a:t>Examples: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46111" y="1575303"/>
            <a:ext cx="7801771" cy="4681035"/>
          </a:xfrm>
        </p:spPr>
        <p:txBody>
          <a:bodyPr/>
          <a:lstStyle/>
          <a:p>
            <a:r>
              <a:rPr lang="en-US" dirty="0" smtClean="0"/>
              <a:t>Ad for New </a:t>
            </a:r>
            <a:r>
              <a:rPr lang="en-US" dirty="0" err="1" smtClean="0"/>
              <a:t>knorr</a:t>
            </a:r>
            <a:r>
              <a:rPr lang="en-US" dirty="0" smtClean="0"/>
              <a:t> series of Chinese masalas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2741950"/>
              </p:ext>
            </p:extLst>
          </p:nvPr>
        </p:nvGraphicFramePr>
        <p:xfrm>
          <a:off x="76452" y="2055138"/>
          <a:ext cx="6840396" cy="260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650278" y="3291623"/>
            <a:ext cx="4318503" cy="27432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Visuals:</a:t>
            </a:r>
          </a:p>
          <a:p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Ethnic hanging lamp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 plate of noodles with chopsticks laid across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Few packets of Knorr with some fruits and vegetables nearby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24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9545" y="4852657"/>
            <a:ext cx="10311897" cy="104114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Knorr Chinese Masala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1193" y="2052919"/>
            <a:ext cx="3385995" cy="63596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Rhetoric employed:</a:t>
            </a:r>
            <a:endParaRPr lang="en-IN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6409633"/>
              </p:ext>
            </p:extLst>
          </p:nvPr>
        </p:nvGraphicFramePr>
        <p:xfrm>
          <a:off x="4399983" y="1552586"/>
          <a:ext cx="5866647" cy="290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9545" y="4916032"/>
            <a:ext cx="1025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Being asked to open/inaugurate a new restaurant, suggesting you are a celebrity</a:t>
            </a:r>
          </a:p>
          <a:p>
            <a:pPr marL="342900" indent="-342900">
              <a:buAutoNum type="alphaUcParenR"/>
            </a:pPr>
            <a:r>
              <a:rPr lang="en-US" dirty="0" smtClean="0"/>
              <a:t>Being entrepreneurial enough to open a new restaurant </a:t>
            </a:r>
          </a:p>
          <a:p>
            <a:pPr algn="r"/>
            <a:r>
              <a:rPr lang="en-US" dirty="0" smtClean="0"/>
              <a:t>[Unclear rhetoric]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667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16848" y="2507810"/>
            <a:ext cx="3567065" cy="425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Knorr Chinese Masala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100404"/>
            <a:ext cx="11358783" cy="4147995"/>
          </a:xfrm>
        </p:spPr>
        <p:txBody>
          <a:bodyPr/>
          <a:lstStyle/>
          <a:p>
            <a:r>
              <a:rPr lang="en-US" dirty="0" smtClean="0"/>
              <a:t>Equivocation over the public/private locale – renders object in multiple codes</a:t>
            </a:r>
          </a:p>
          <a:p>
            <a:pPr marL="0" indent="0">
              <a:buNone/>
            </a:pPr>
            <a:r>
              <a:rPr lang="en-US" dirty="0" smtClean="0"/>
              <a:t>														Class, locations, culture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You can recreate the Chinese cuisine in your own home)</a:t>
            </a:r>
            <a:endParaRPr lang="en-IN" dirty="0"/>
          </a:p>
        </p:txBody>
      </p:sp>
      <p:sp>
        <p:nvSpPr>
          <p:cNvPr id="5" name="Down Arrow 4"/>
          <p:cNvSpPr/>
          <p:nvPr/>
        </p:nvSpPr>
        <p:spPr>
          <a:xfrm>
            <a:off x="3938258" y="2507810"/>
            <a:ext cx="271604" cy="53415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2237864" y="3558766"/>
            <a:ext cx="3672392" cy="206419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 – place where a multicultural event takes place</a:t>
            </a:r>
            <a:endParaRPr lang="en-IN" dirty="0"/>
          </a:p>
        </p:txBody>
      </p:sp>
      <p:sp>
        <p:nvSpPr>
          <p:cNvPr id="8" name="Right Arrow 7"/>
          <p:cNvSpPr/>
          <p:nvPr/>
        </p:nvSpPr>
        <p:spPr>
          <a:xfrm>
            <a:off x="6364586" y="4463358"/>
            <a:ext cx="832919" cy="262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7581448" y="3432017"/>
            <a:ext cx="3956365" cy="219093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(Such)Meal = opening a new restaurant</a:t>
            </a:r>
            <a:endParaRPr lang="en-IN" dirty="0"/>
          </a:p>
        </p:txBody>
      </p:sp>
      <p:sp>
        <p:nvSpPr>
          <p:cNvPr id="10" name="Down Arrow 9"/>
          <p:cNvSpPr/>
          <p:nvPr/>
        </p:nvSpPr>
        <p:spPr>
          <a:xfrm>
            <a:off x="9423828" y="5794972"/>
            <a:ext cx="271604" cy="436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020554" y="6346479"/>
            <a:ext cx="5984341" cy="3711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(Capitalist mode) Enterprise shifted into the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Home</a:t>
            </a:r>
            <a:endParaRPr lang="en-IN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6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Knorr Chinese Masala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84357"/>
            <a:ext cx="9403742" cy="516047"/>
          </a:xfrm>
        </p:spPr>
        <p:txBody>
          <a:bodyPr/>
          <a:lstStyle/>
          <a:p>
            <a:r>
              <a:rPr lang="en-US" dirty="0" smtClean="0"/>
              <a:t>The objects thus takes on the qualities of: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0902102"/>
              </p:ext>
            </p:extLst>
          </p:nvPr>
        </p:nvGraphicFramePr>
        <p:xfrm>
          <a:off x="4508625" y="2100404"/>
          <a:ext cx="6482281" cy="348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2095" y="5739897"/>
            <a:ext cx="1018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 ‘authentic Chinese’ is localized, made intimate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Underlying ideology: </a:t>
            </a:r>
            <a:r>
              <a:rPr lang="en-US" b="1" dirty="0" smtClean="0">
                <a:solidFill>
                  <a:srgbClr val="FFC000"/>
                </a:solidFill>
              </a:rPr>
              <a:t>Intimacy and family </a:t>
            </a:r>
            <a:r>
              <a:rPr lang="en-US" dirty="0" smtClean="0"/>
              <a:t>[masks the object’s profit-driven nature]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099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1047"/>
          </a:xfrm>
        </p:spPr>
        <p:txBody>
          <a:bodyPr/>
          <a:lstStyle/>
          <a:p>
            <a:r>
              <a:rPr lang="en-US" dirty="0"/>
              <a:t>Entire family as consumer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03286"/>
            <a:ext cx="9403742" cy="3558013"/>
          </a:xfrm>
        </p:spPr>
        <p:txBody>
          <a:bodyPr/>
          <a:lstStyle/>
          <a:p>
            <a:r>
              <a:rPr lang="en-US" dirty="0" smtClean="0"/>
              <a:t>Food products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54717" y="2263366"/>
            <a:ext cx="1013988" cy="986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13972" y="2263366"/>
            <a:ext cx="1032095" cy="986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0982" y="5549774"/>
            <a:ext cx="915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Nestle India’s Maggi Noodles: “Extra health for your family in every pack”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/>
              <a:t>Divya’s</a:t>
            </a:r>
            <a:r>
              <a:rPr lang="en-US" dirty="0" smtClean="0"/>
              <a:t> </a:t>
            </a:r>
            <a:r>
              <a:rPr lang="en-US" i="1" dirty="0" err="1" smtClean="0"/>
              <a:t>Chyawanprash</a:t>
            </a:r>
            <a:r>
              <a:rPr lang="en-US" dirty="0" smtClean="0"/>
              <a:t>: “Powerful </a:t>
            </a:r>
            <a:r>
              <a:rPr lang="en-US" dirty="0" err="1" smtClean="0"/>
              <a:t>ayurvedic</a:t>
            </a:r>
            <a:r>
              <a:rPr lang="en-US" dirty="0" smtClean="0"/>
              <a:t> health tonic for family”</a:t>
            </a:r>
            <a:endParaRPr lang="en-IN" dirty="0"/>
          </a:p>
        </p:txBody>
      </p:sp>
      <p:pic>
        <p:nvPicPr>
          <p:cNvPr id="1026" name="Picture 2" descr="Brooke Bond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t="12270" r="14389" b="11656"/>
          <a:stretch/>
        </p:blipFill>
        <p:spPr bwMode="auto">
          <a:xfrm>
            <a:off x="4911505" y="1045976"/>
            <a:ext cx="1004934" cy="1122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2092" r="11237" b="2021"/>
          <a:stretch/>
        </p:blipFill>
        <p:spPr>
          <a:xfrm>
            <a:off x="6029608" y="3344954"/>
            <a:ext cx="1294899" cy="1762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9752" r="14554" b="5891"/>
          <a:stretch/>
        </p:blipFill>
        <p:spPr>
          <a:xfrm>
            <a:off x="3383005" y="3370238"/>
            <a:ext cx="1400897" cy="1685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347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 t="4840" r="24242" b="7762"/>
          <a:stretch/>
        </p:blipFill>
        <p:spPr>
          <a:xfrm rot="21097038">
            <a:off x="9534377" y="4238596"/>
            <a:ext cx="1378974" cy="2354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as Consumer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9403742" cy="4195481"/>
          </a:xfrm>
        </p:spPr>
        <p:txBody>
          <a:bodyPr/>
          <a:lstStyle/>
          <a:p>
            <a:r>
              <a:rPr lang="en-US" dirty="0" smtClean="0"/>
              <a:t>Cooking oils, food products, refrigerators, hygiene products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Woman </a:t>
            </a:r>
            <a:r>
              <a:rPr lang="en-US" dirty="0" smtClean="0"/>
              <a:t>serves healthy food – concerned for well-being if family</a:t>
            </a:r>
          </a:p>
          <a:p>
            <a:r>
              <a:rPr lang="en-US" dirty="0" smtClean="0"/>
              <a:t>Food &amp; eating + family ritual</a:t>
            </a:r>
          </a:p>
          <a:p>
            <a:r>
              <a:rPr lang="en-US" dirty="0" smtClean="0"/>
              <a:t>‘Success’ /’happiness’ derived from family  eating healthy food together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938000" y="4150658"/>
            <a:ext cx="4536039" cy="11135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Dettol hand wash: </a:t>
            </a:r>
          </a:p>
          <a:p>
            <a:pPr algn="ctr"/>
            <a:r>
              <a:rPr lang="en-US" dirty="0" smtClean="0"/>
              <a:t>“Ideal for everyday use by everyone in your family”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193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as Consumer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/>
          <a:lstStyle/>
          <a:p>
            <a:r>
              <a:rPr lang="en-US" dirty="0" smtClean="0"/>
              <a:t>Clothing, accessories and professional tools</a:t>
            </a:r>
          </a:p>
          <a:p>
            <a:r>
              <a:rPr lang="en-US" dirty="0" smtClean="0"/>
              <a:t>Success/happiness  derived from individual’s self-esteem, </a:t>
            </a:r>
          </a:p>
          <a:p>
            <a:pPr marL="0" indent="0">
              <a:buNone/>
            </a:pPr>
            <a:r>
              <a:rPr lang="en-US" dirty="0" smtClean="0"/>
              <a:t>acceptance by peer-group with similar taste in fashion/professional     success.</a:t>
            </a:r>
            <a:endParaRPr lang="en-IN" dirty="0"/>
          </a:p>
        </p:txBody>
      </p:sp>
      <p:pic>
        <p:nvPicPr>
          <p:cNvPr id="2050" name="Picture 2" descr="BestAtWork with Tanishq Mia - Jewel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43" y="3673065"/>
            <a:ext cx="5104000" cy="2392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Dell presents a laptop that keep pace with you' in the latest campaign by  GREY group India | Indian Television Dot 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4" b="11295"/>
          <a:stretch/>
        </p:blipFill>
        <p:spPr bwMode="auto">
          <a:xfrm>
            <a:off x="9256601" y="1296496"/>
            <a:ext cx="2564207" cy="2607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7250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57180" y="2308634"/>
            <a:ext cx="5939073" cy="162962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3286"/>
          </a:xfrm>
        </p:spPr>
        <p:txBody>
          <a:bodyPr/>
          <a:lstStyle/>
          <a:p>
            <a:r>
              <a:rPr lang="en-US" dirty="0" smtClean="0"/>
              <a:t>AD RHETORIC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65838"/>
            <a:ext cx="9403742" cy="488887"/>
          </a:xfrm>
        </p:spPr>
        <p:txBody>
          <a:bodyPr/>
          <a:lstStyle/>
          <a:p>
            <a:r>
              <a:rPr lang="en-US" dirty="0" smtClean="0"/>
              <a:t>Emphasis on particular groups of consumers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1624" y="2426329"/>
            <a:ext cx="5531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Coca Cola India’s </a:t>
            </a:r>
            <a:r>
              <a:rPr lang="en-US" dirty="0" err="1" smtClean="0"/>
              <a:t>Thums</a:t>
            </a:r>
            <a:r>
              <a:rPr lang="en-US" dirty="0" smtClean="0"/>
              <a:t> Up brand (Ad in 2007)	</a:t>
            </a:r>
          </a:p>
          <a:p>
            <a:r>
              <a:rPr lang="en-US" dirty="0" smtClean="0"/>
              <a:t>Starring- </a:t>
            </a:r>
            <a:r>
              <a:rPr lang="en-US" dirty="0" err="1" smtClean="0"/>
              <a:t>Akshay</a:t>
            </a:r>
            <a:r>
              <a:rPr lang="en-US" dirty="0" smtClean="0"/>
              <a:t> Kumar (‘Action hero’) – athleticism, youth and machismo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8167891" y="4323713"/>
            <a:ext cx="3565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https://youtu.be/_nITwKlOZpM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0958" y="4358313"/>
            <a:ext cx="3612333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144856" y="3693814"/>
            <a:ext cx="7396682" cy="15209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Thums</a:t>
            </a:r>
            <a:r>
              <a:rPr lang="en-US" dirty="0" smtClean="0"/>
              <a:t> Up is known for its strong, fizzy taste and its confident, mature and uniquely masculine attitude. This brand clearly seeks to separate the men from the boys”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6482281" y="4897924"/>
            <a:ext cx="5323438" cy="11588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“Strong Cola Taste, Exciting Personality”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7089" t="20827" r="54140" b="32771"/>
          <a:stretch/>
        </p:blipFill>
        <p:spPr>
          <a:xfrm rot="20568809">
            <a:off x="10126667" y="553979"/>
            <a:ext cx="1786373" cy="1620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16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ack of the Day: Lay's India's Magic Masala | Snacks, Indian snacks, Masala  ch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3792">
            <a:off x="595472" y="5169557"/>
            <a:ext cx="1564627" cy="1584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RHETORIC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9974112" cy="4195481"/>
          </a:xfrm>
        </p:spPr>
        <p:txBody>
          <a:bodyPr/>
          <a:lstStyle/>
          <a:p>
            <a:r>
              <a:rPr lang="en-US" dirty="0" smtClean="0"/>
              <a:t>Mysticism as central to product marketing and promotion</a:t>
            </a:r>
          </a:p>
          <a:p>
            <a:r>
              <a:rPr lang="en-US" dirty="0" smtClean="0"/>
              <a:t>Examples: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Samsung Refrigerator’s  ‘Silver Nano  Health System’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Philips steam iron – ‘double active </a:t>
            </a:r>
            <a:r>
              <a:rPr lang="en-US" dirty="0" err="1" smtClean="0"/>
              <a:t>Calc</a:t>
            </a:r>
            <a:r>
              <a:rPr lang="en-US" dirty="0" smtClean="0"/>
              <a:t> system</a:t>
            </a:r>
            <a:endParaRPr lang="en-IN" dirty="0"/>
          </a:p>
        </p:txBody>
      </p:sp>
      <p:sp>
        <p:nvSpPr>
          <p:cNvPr id="5" name="Right Brace 4"/>
          <p:cNvSpPr/>
          <p:nvPr/>
        </p:nvSpPr>
        <p:spPr>
          <a:xfrm>
            <a:off x="7668285" y="2408222"/>
            <a:ext cx="253497" cy="1330859"/>
          </a:xfrm>
          <a:prstGeom prst="rightBrac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8084744" y="2376615"/>
            <a:ext cx="3340729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product &amp; functioning are rendered mysterious by deliberately invoking the technology behind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Makes no sense to the non-technical-minded consumer</a:t>
            </a:r>
            <a:endParaRPr lang="en-IN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6111" y="4065005"/>
            <a:ext cx="7366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Directly invoked </a:t>
            </a:r>
            <a:r>
              <a:rPr lang="en-US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magicality</a:t>
            </a:r>
            <a:endParaRPr lang="en-US" b="1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Examples: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Lay’s Potato Chips’ India’s Magic Masala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109458" y="5565360"/>
            <a:ext cx="987733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“These light and crispy potato chips are more magical than ever before with a rich medley of Indian spices” [You are invited to ‘taste the magic]</a:t>
            </a:r>
            <a:endParaRPr lang="en-IN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9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70353" y="4291343"/>
            <a:ext cx="6944007" cy="9325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These light and crispy potato chips with a playful mix of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hot and sweet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flavors are a real entertainment for the month’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RHETORIC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29" y="1358020"/>
            <a:ext cx="4852657" cy="5395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Lay’s potato chips </a:t>
            </a:r>
            <a:r>
              <a:rPr lang="en-US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Classic salted variety</a:t>
            </a:r>
          </a:p>
          <a:p>
            <a:r>
              <a:rPr lang="en-US" sz="1800" dirty="0" smtClean="0"/>
              <a:t>The ICC 2007 World Cup Ad – </a:t>
            </a:r>
          </a:p>
          <a:p>
            <a:r>
              <a:rPr lang="en-US" sz="1800" dirty="0" smtClean="0"/>
              <a:t>‘The official global partner of ICC World Cup 2007’</a:t>
            </a:r>
          </a:p>
          <a:p>
            <a:r>
              <a:rPr lang="en-US" sz="1800" dirty="0" smtClean="0"/>
              <a:t>Links global manufacturing and consumption to global entertainment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Caribbean Hot and Sweet Chili variety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Stars </a:t>
            </a:r>
            <a:r>
              <a:rPr lang="en-US" sz="1800" dirty="0" err="1" smtClean="0"/>
              <a:t>Saif</a:t>
            </a:r>
            <a:r>
              <a:rPr lang="en-US" sz="1800" dirty="0" smtClean="0"/>
              <a:t> Ali Khan drumming away  - highlights Caribbean culture and calypso</a:t>
            </a:r>
            <a:endParaRPr lang="en-IN" sz="18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					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04095" y="2417275"/>
            <a:ext cx="3829616" cy="3802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‘Main food for the good mood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8352" y="5794341"/>
            <a:ext cx="11516008" cy="61555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 global company sells its food products in indigenized forms – appropriating local motifs, stereotypes and themes</a:t>
            </a:r>
          </a:p>
          <a:p>
            <a:endParaRPr lang="en-IN" dirty="0"/>
          </a:p>
        </p:txBody>
      </p:sp>
      <p:sp>
        <p:nvSpPr>
          <p:cNvPr id="7" name="Right Brace 6"/>
          <p:cNvSpPr/>
          <p:nvPr/>
        </p:nvSpPr>
        <p:spPr>
          <a:xfrm>
            <a:off x="5073255" y="1358020"/>
            <a:ext cx="425513" cy="2390115"/>
          </a:xfrm>
          <a:prstGeom prst="rightBrac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03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of Consumption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6361271" cy="4195481"/>
          </a:xfrm>
        </p:spPr>
        <p:txBody>
          <a:bodyPr/>
          <a:lstStyle/>
          <a:p>
            <a:r>
              <a:rPr lang="en-US" dirty="0" smtClean="0"/>
              <a:t>Object advertised, sold, purchased and used </a:t>
            </a:r>
          </a:p>
          <a:p>
            <a:r>
              <a:rPr lang="en-US" dirty="0" smtClean="0"/>
              <a:t>Possess/markets particular features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26800751"/>
              </p:ext>
            </p:extLst>
          </p:nvPr>
        </p:nvGraphicFramePr>
        <p:xfrm>
          <a:off x="5580960" y="2783856"/>
          <a:ext cx="5554804" cy="269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4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3943"/>
          </a:xfrm>
        </p:spPr>
        <p:txBody>
          <a:bodyPr/>
          <a:lstStyle/>
          <a:p>
            <a:r>
              <a:rPr lang="en-US" dirty="0" smtClean="0"/>
              <a:t>AD RHETORIC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54" y="2052918"/>
            <a:ext cx="9515699" cy="4195481"/>
          </a:xfrm>
        </p:spPr>
        <p:txBody>
          <a:bodyPr/>
          <a:lstStyle/>
          <a:p>
            <a:r>
              <a:rPr lang="en-US" dirty="0" smtClean="0"/>
              <a:t>The Language used in product design and styling</a:t>
            </a:r>
          </a:p>
          <a:p>
            <a:r>
              <a:rPr lang="en-US" dirty="0" smtClean="0"/>
              <a:t>Examples: Microsoft Windows –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Trash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Bin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Desktop </a:t>
            </a:r>
            <a:endParaRPr lang="en-IN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2562131" y="3114392"/>
            <a:ext cx="199176" cy="1004935"/>
          </a:xfrm>
          <a:prstGeom prst="rightBrac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761307" y="3374223"/>
            <a:ext cx="287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Common American terms</a:t>
            </a:r>
            <a:endParaRPr lang="en-IN" sz="1600" dirty="0"/>
          </a:p>
        </p:txBody>
      </p:sp>
      <p:sp>
        <p:nvSpPr>
          <p:cNvPr id="6" name="Right Arrow 5"/>
          <p:cNvSpPr/>
          <p:nvPr/>
        </p:nvSpPr>
        <p:spPr>
          <a:xfrm>
            <a:off x="5839485" y="3432119"/>
            <a:ext cx="1131683" cy="280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7251826" y="3358834"/>
            <a:ext cx="401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why Microsoft </a:t>
            </a: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Office</a:t>
            </a:r>
            <a:r>
              <a:rPr lang="en-US" dirty="0" smtClean="0"/>
              <a:t>?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34978" y="4580636"/>
            <a:ext cx="11724238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b="1" dirty="0" smtClean="0"/>
              <a:t>office metaphor </a:t>
            </a:r>
            <a:r>
              <a:rPr lang="en-US" dirty="0" smtClean="0"/>
              <a:t>- The </a:t>
            </a:r>
            <a:r>
              <a:rPr lang="en-US" dirty="0" err="1" smtClean="0"/>
              <a:t>programme</a:t>
            </a:r>
            <a:r>
              <a:rPr lang="en-US" dirty="0" smtClean="0"/>
              <a:t> showcases the image of a formal, efficient, American office culture – Beth </a:t>
            </a:r>
            <a:r>
              <a:rPr lang="en-US" dirty="0" err="1" smtClean="0"/>
              <a:t>Kolko</a:t>
            </a:r>
            <a:r>
              <a:rPr lang="en-US" dirty="0" smtClean="0"/>
              <a:t> (2006)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technology caters to office </a:t>
            </a:r>
            <a:r>
              <a:rPr lang="en-US" dirty="0" err="1" smtClean="0"/>
              <a:t>labour</a:t>
            </a:r>
            <a:r>
              <a:rPr lang="en-US" dirty="0" smtClean="0"/>
              <a:t>- (white-collar workers)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Product design encodes particular ideologies and community values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96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8676"/>
          </a:xfrm>
        </p:spPr>
        <p:txBody>
          <a:bodyPr/>
          <a:lstStyle/>
          <a:p>
            <a:r>
              <a:rPr lang="en-US" dirty="0" smtClean="0"/>
              <a:t>AD RHETORIC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1545888" cy="4195481"/>
          </a:xfrm>
        </p:spPr>
        <p:txBody>
          <a:bodyPr/>
          <a:lstStyle/>
          <a:p>
            <a:r>
              <a:rPr lang="en-US" dirty="0" smtClean="0"/>
              <a:t>Language of packaging – for possible consumers and markets</a:t>
            </a:r>
          </a:p>
          <a:p>
            <a:r>
              <a:rPr lang="en-US" dirty="0" smtClean="0"/>
              <a:t>Examples: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Everest Masala powders </a:t>
            </a:r>
            <a:r>
              <a:rPr lang="en-US" dirty="0" smtClean="0"/>
              <a:t>– English, Hindi, Urdu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Philips </a:t>
            </a:r>
            <a:r>
              <a:rPr lang="en-US" dirty="0" smtClean="0"/>
              <a:t>– English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Kingfisher Airlines </a:t>
            </a:r>
            <a:r>
              <a:rPr lang="en-US" dirty="0" smtClean="0"/>
              <a:t>(</a:t>
            </a:r>
            <a:r>
              <a:rPr lang="en-US" dirty="0" err="1" smtClean="0"/>
              <a:t>Mallya</a:t>
            </a:r>
            <a:r>
              <a:rPr lang="en-US" dirty="0" smtClean="0"/>
              <a:t> groups)-  English – Emphasizes personalized service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646111" y="3390167"/>
            <a:ext cx="10990907" cy="1520982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618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1374782" cy="4195481"/>
          </a:xfrm>
        </p:spPr>
        <p:txBody>
          <a:bodyPr/>
          <a:lstStyle/>
          <a:p>
            <a:r>
              <a:rPr lang="en-US" dirty="0" smtClean="0"/>
              <a:t>Class of goods identified as products of a single firm</a:t>
            </a:r>
          </a:p>
          <a:p>
            <a:r>
              <a:rPr lang="en-US" dirty="0" smtClean="0"/>
              <a:t>Name, image, slogan</a:t>
            </a:r>
          </a:p>
          <a:p>
            <a:r>
              <a:rPr lang="en-US" dirty="0" smtClean="0"/>
              <a:t>Resulted from the rise of mass production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– manufacturing of millions of same car/jeans/domestic appliances</a:t>
            </a:r>
          </a:p>
          <a:p>
            <a:r>
              <a:rPr lang="en-US" dirty="0" smtClean="0"/>
              <a:t>Brands indicate: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identity of the product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identity of the company</a:t>
            </a:r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4680642" y="4128380"/>
            <a:ext cx="353085" cy="8691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285116" y="4239780"/>
            <a:ext cx="6735778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Companies seeking to distinguish their products from competing and identical products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932507" y="2534970"/>
            <a:ext cx="3168713" cy="389299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302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54" y="2052918"/>
            <a:ext cx="11394610" cy="4195481"/>
          </a:xfrm>
        </p:spPr>
        <p:txBody>
          <a:bodyPr/>
          <a:lstStyle/>
          <a:p>
            <a:r>
              <a:rPr lang="en-US" dirty="0" smtClean="0"/>
              <a:t>Gives products proper names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identify and distinguish between specific varieties (instead of generic products)</a:t>
            </a:r>
          </a:p>
          <a:p>
            <a:r>
              <a:rPr lang="en-US" dirty="0" smtClean="0"/>
              <a:t>Brands &amp; logos  grants a mass-produced object a unique identity</a:t>
            </a:r>
          </a:p>
          <a:p>
            <a:r>
              <a:rPr lang="en-US" dirty="0" smtClean="0"/>
              <a:t>Thus, we buy/consume not the object, but a </a:t>
            </a:r>
            <a:r>
              <a:rPr lang="en-US" b="1" dirty="0" smtClean="0">
                <a:solidFill>
                  <a:srgbClr val="FFFF00"/>
                </a:solidFill>
              </a:rPr>
              <a:t>brand</a:t>
            </a:r>
          </a:p>
          <a:p>
            <a:r>
              <a:rPr lang="en-US" dirty="0" smtClean="0"/>
              <a:t>We Associate the object with </a:t>
            </a:r>
            <a:r>
              <a:rPr lang="en-US" b="1" dirty="0" smtClean="0">
                <a:solidFill>
                  <a:srgbClr val="FFFF00"/>
                </a:solidFill>
              </a:rPr>
              <a:t>something larger –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 company and its tradition itself</a:t>
            </a:r>
            <a:endParaRPr lang="en-IN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946330"/>
              </p:ext>
            </p:extLst>
          </p:nvPr>
        </p:nvGraphicFramePr>
        <p:xfrm>
          <a:off x="5004262" y="1426249"/>
          <a:ext cx="1888836" cy="164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1946893"/>
              </p:ext>
            </p:extLst>
          </p:nvPr>
        </p:nvGraphicFramePr>
        <p:xfrm>
          <a:off x="9135687" y="3812002"/>
          <a:ext cx="2668386" cy="167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25072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52918"/>
            <a:ext cx="7872153" cy="24442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Trademark (logo)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Functions as a guarantee- an assurance that the product is genuine and reliable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Evoke familiarity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Treasured by company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Misuse of the logo by rival companies can result in the latter getting sued.</a:t>
            </a:r>
            <a:endParaRPr lang="en-IN" dirty="0"/>
          </a:p>
        </p:txBody>
      </p:sp>
      <p:pic>
        <p:nvPicPr>
          <p:cNvPr id="2052" name="Picture 4" descr="LIC announces financial results for 2019-2020 - The Sunday Guardian L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331" y="2233411"/>
            <a:ext cx="2495006" cy="208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The Cost Of A Logo: Nike, Coca-Cola, Twitter, Google and M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31" y="4497185"/>
            <a:ext cx="30480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8206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4" y="2052918"/>
            <a:ext cx="8758517" cy="4061011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Date of establishment of the company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Eg</a:t>
            </a:r>
            <a:r>
              <a:rPr lang="en-US" dirty="0" smtClean="0"/>
              <a:t>: Levi’s Since….</a:t>
            </a:r>
          </a:p>
          <a:p>
            <a:r>
              <a:rPr lang="en-US" dirty="0" smtClean="0"/>
              <a:t>Indicative of the heritage of the product – the older the company the more respectable and reliable its product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Timelessness </a:t>
            </a:r>
            <a:r>
              <a:rPr lang="en-US" dirty="0" smtClean="0"/>
              <a:t>– central to acceptability of product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Haldiram</a:t>
            </a:r>
            <a:r>
              <a:rPr lang="en-US" dirty="0"/>
              <a:t> </a:t>
            </a:r>
            <a:r>
              <a:rPr lang="en-US" dirty="0" smtClean="0"/>
              <a:t>– ‘the taste of tradition’ – gestures at the need to retain older values of taste, consumption and food preparation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Madras-based Sri </a:t>
            </a:r>
            <a:r>
              <a:rPr lang="en-US" dirty="0" err="1" smtClean="0"/>
              <a:t>Ganeshram’s</a:t>
            </a:r>
            <a:r>
              <a:rPr lang="en-US" dirty="0" smtClean="0"/>
              <a:t> 777 brand masala powders – ‘traditionally yours since 1954’</a:t>
            </a:r>
            <a:endParaRPr lang="en-IN" dirty="0"/>
          </a:p>
        </p:txBody>
      </p:sp>
      <p:pic>
        <p:nvPicPr>
          <p:cNvPr id="3078" name="Picture 6" descr="Haldiram's – Taste Of Tradition – BMS: Bachelor of Management Studies Por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53" y="3450788"/>
            <a:ext cx="1666128" cy="1680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74" y="5130800"/>
            <a:ext cx="1472734" cy="1472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48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6112" y="2712961"/>
            <a:ext cx="10788416" cy="37331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051" y="1461365"/>
            <a:ext cx="10448910" cy="1251596"/>
          </a:xfrm>
        </p:spPr>
        <p:txBody>
          <a:bodyPr/>
          <a:lstStyle/>
          <a:p>
            <a:r>
              <a:rPr lang="en-US" dirty="0" smtClean="0"/>
              <a:t>Refer  to the products and values of the particular company</a:t>
            </a:r>
          </a:p>
          <a:p>
            <a:r>
              <a:rPr lang="en-US" dirty="0" smtClean="0"/>
              <a:t>Concerns with the recognizability/popularity of a particular company’s product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116891" y="2840824"/>
            <a:ext cx="10317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Methods employed by companies to popularize Brands</a:t>
            </a:r>
            <a:r>
              <a:rPr lang="en-US" sz="1600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Locate themselves in tradition in order to create a sense of familiarity and instill a sense of loyalty among their patrons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Eg</a:t>
            </a:r>
            <a:r>
              <a:rPr lang="en-US" sz="1600" dirty="0" smtClean="0"/>
              <a:t>:  ITC’s ‘Kitchens of India’ – their write-up emphasizes tradition constantly (page: 148-149)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- 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By locating the postmodern developments within an Indian tradition of cooking, the company   suggest not a break but a continuity (with tradition)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Appropriating the sentiments/traditional slogans associated with a particular culture/nation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Eg</a:t>
            </a:r>
            <a:r>
              <a:rPr lang="en-US" sz="1600" dirty="0" smtClean="0"/>
              <a:t>: Coca Cola ad starring </a:t>
            </a:r>
            <a:r>
              <a:rPr lang="en-US" sz="1600" dirty="0" err="1" smtClean="0"/>
              <a:t>Aamir</a:t>
            </a:r>
            <a:r>
              <a:rPr lang="en-US" sz="1600" dirty="0"/>
              <a:t> </a:t>
            </a:r>
            <a:r>
              <a:rPr lang="en-US" sz="1600" dirty="0" smtClean="0"/>
              <a:t>Khan (based on ‘unity in diversity’ theme – to sell an MNC drink)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- 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Here, India’s consumer-globalization is disguised as a unifying ethos</a:t>
            </a:r>
            <a:endParaRPr lang="en-IN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90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43163"/>
          </a:xfrm>
        </p:spPr>
        <p:txBody>
          <a:bodyPr/>
          <a:lstStyle/>
          <a:p>
            <a:r>
              <a:rPr lang="en-US" dirty="0" smtClean="0"/>
              <a:t>Brand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11930"/>
            <a:ext cx="11304462" cy="47364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Methods employed by companies to popularize Brands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F0"/>
                </a:solidFill>
              </a:rPr>
              <a:t>Signatures and endorsements –results in convergence of the signature (of the individual) and of the brand (of the product/company)</a:t>
            </a:r>
          </a:p>
          <a:p>
            <a:pPr marL="0" indent="0">
              <a:buNone/>
            </a:pPr>
            <a:r>
              <a:rPr lang="en-US" sz="1800" dirty="0" err="1" smtClean="0"/>
              <a:t>Eg</a:t>
            </a:r>
            <a:r>
              <a:rPr lang="en-US" sz="1600" dirty="0" smtClean="0"/>
              <a:t>: </a:t>
            </a:r>
            <a:r>
              <a:rPr lang="en-US" sz="1600" dirty="0" err="1" smtClean="0"/>
              <a:t>Aamir</a:t>
            </a:r>
            <a:r>
              <a:rPr lang="en-US" sz="1600" dirty="0" smtClean="0"/>
              <a:t> Khan’s signature on Coke/ Tendulkar’s on Boost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F0"/>
                </a:solidFill>
              </a:rPr>
              <a:t>Convergence signifies the qualities embodied in the endorser which the product claims for itself</a:t>
            </a:r>
          </a:p>
          <a:p>
            <a:pPr marL="0" indent="0">
              <a:buNone/>
            </a:pPr>
            <a:r>
              <a:rPr lang="en-US" sz="1800" dirty="0" err="1" smtClean="0"/>
              <a:t>Eg</a:t>
            </a:r>
            <a:r>
              <a:rPr lang="en-US" sz="1800" dirty="0" smtClean="0"/>
              <a:t>: </a:t>
            </a:r>
            <a:r>
              <a:rPr lang="en-US" sz="1600" dirty="0" smtClean="0"/>
              <a:t>Amitabh </a:t>
            </a:r>
            <a:r>
              <a:rPr lang="en-US" sz="1600" dirty="0" err="1" smtClean="0"/>
              <a:t>Bachchan’s</a:t>
            </a:r>
            <a:r>
              <a:rPr lang="en-US" sz="1600" dirty="0" smtClean="0"/>
              <a:t> reputation for being the best and ‘Bond with the best’ for Reid &amp; Taylor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F0"/>
                </a:solidFill>
              </a:rPr>
              <a:t>Brand </a:t>
            </a:r>
            <a:r>
              <a:rPr lang="en-US" sz="1800" dirty="0" smtClean="0">
                <a:solidFill>
                  <a:srgbClr val="00B0F0"/>
                </a:solidFill>
              </a:rPr>
              <a:t>Endorsement is thus the convergence of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The cultural/sporting industry (celebrity culture)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The manufacturing industry (industry culture)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The brand image thus includes the image of the product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/>
              <a:t>&amp; </a:t>
            </a:r>
            <a:r>
              <a:rPr lang="en-US" sz="1800" dirty="0" smtClean="0"/>
              <a:t>the person endorsing it</a:t>
            </a:r>
          </a:p>
          <a:p>
            <a:pPr marL="0" indent="0">
              <a:buNone/>
            </a:pPr>
            <a:endParaRPr lang="en-IN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771">
            <a:off x="7578694" y="4158455"/>
            <a:ext cx="1968940" cy="196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42" y="4253430"/>
            <a:ext cx="2172832" cy="1222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425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84300" cy="4195481"/>
          </a:xfrm>
        </p:spPr>
        <p:txBody>
          <a:bodyPr/>
          <a:lstStyle/>
          <a:p>
            <a:r>
              <a:rPr lang="en-US" dirty="0" smtClean="0"/>
              <a:t>Product design – major area of research and innovation</a:t>
            </a:r>
          </a:p>
          <a:p>
            <a:r>
              <a:rPr lang="en-US" dirty="0" smtClean="0"/>
              <a:t>Convergence of technology – products smaller in size and better in functionality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Laptops, TV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t="27233" r="16020" b="27322"/>
          <a:stretch/>
        </p:blipFill>
        <p:spPr>
          <a:xfrm rot="434572">
            <a:off x="5907633" y="4273628"/>
            <a:ext cx="2674785" cy="177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8" y="3021595"/>
            <a:ext cx="3395942" cy="1910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57">
            <a:off x="520102" y="3770646"/>
            <a:ext cx="3200872" cy="239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315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Cosmopolitanism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62" y="1747320"/>
            <a:ext cx="9497592" cy="4501080"/>
          </a:xfrm>
        </p:spPr>
        <p:txBody>
          <a:bodyPr/>
          <a:lstStyle/>
          <a:p>
            <a:r>
              <a:rPr lang="en-US" dirty="0" smtClean="0"/>
              <a:t>Brands &amp; labels advertising other-nation origins &amp; affiliations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Eclecticism</a:t>
            </a:r>
            <a:r>
              <a:rPr lang="en-US" dirty="0" smtClean="0"/>
              <a:t>: mixing codes and cultural vocabularies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  Indian ethnic costumes and cultural codes mix with European styles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- Pizza Hut with Indian topping s such as </a:t>
            </a:r>
            <a:r>
              <a:rPr lang="en-US" dirty="0" err="1" smtClean="0"/>
              <a:t>Chettinad</a:t>
            </a:r>
            <a:r>
              <a:rPr lang="en-US" dirty="0" smtClean="0"/>
              <a:t> Chicken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- bilingual ads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291" y="3404528"/>
            <a:ext cx="2711253" cy="2643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6" y="3770250"/>
            <a:ext cx="2784092" cy="191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5"/>
          <a:stretch/>
        </p:blipFill>
        <p:spPr>
          <a:xfrm>
            <a:off x="10022054" y="1084552"/>
            <a:ext cx="2169946" cy="242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849">
            <a:off x="212204" y="4124325"/>
            <a:ext cx="295275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3" y="5064514"/>
            <a:ext cx="2758774" cy="1376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336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purchase?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841021"/>
              </p:ext>
            </p:extLst>
          </p:nvPr>
        </p:nvGraphicFramePr>
        <p:xfrm>
          <a:off x="646112" y="1457608"/>
          <a:ext cx="10725040" cy="479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29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2585"/>
          </a:xfrm>
        </p:spPr>
        <p:txBody>
          <a:bodyPr/>
          <a:lstStyle/>
          <a:p>
            <a:r>
              <a:rPr lang="en-US" dirty="0" smtClean="0"/>
              <a:t>Cosmopolitanism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32" y="2052918"/>
            <a:ext cx="11362099" cy="4195481"/>
          </a:xfrm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The paradox (of global consumer culture):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 smtClean="0"/>
              <a:t>Desire to be unique and exclusive vs. increasing standardization of consumption and lifestyle products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Global consumer culture is divided between: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 smtClean="0"/>
              <a:t>Global labels and brands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 smtClean="0"/>
              <a:t>The boutique labeled ‘exclusive’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Lifestyle is caught between two poles – most evident in food and clothing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 err="1" smtClean="0"/>
              <a:t>Eg</a:t>
            </a:r>
            <a:r>
              <a:rPr lang="en-US" sz="1600" dirty="0" smtClean="0"/>
              <a:t>: Maggi indigenized noodles – ‘vegetable </a:t>
            </a:r>
            <a:r>
              <a:rPr lang="en-US" sz="1600" dirty="0" err="1" smtClean="0"/>
              <a:t>atta</a:t>
            </a:r>
            <a:r>
              <a:rPr lang="en-US" sz="1600" dirty="0" smtClean="0"/>
              <a:t> noodles’ (suggest multicultural cuisine)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 smtClean="0"/>
              <a:t>‘Chinese fast food’ are ubiquitous in cities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Facilitates individual self-development by enabling him/her to move beyond the (familiar) local and the regional to other cultures, food habits and fashions (Caldwell et all)</a:t>
            </a:r>
            <a:endParaRPr lang="en-IN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72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2874"/>
          </a:xfrm>
        </p:spPr>
        <p:txBody>
          <a:bodyPr/>
          <a:lstStyle/>
          <a:p>
            <a:r>
              <a:rPr lang="en-US" dirty="0" smtClean="0"/>
              <a:t>Cosmopolitanism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74892"/>
            <a:ext cx="11005698" cy="457350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Transfer of symbolic meaning along with cuisine and manufacturing techniques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err="1" smtClean="0"/>
              <a:t>Eg</a:t>
            </a:r>
            <a:r>
              <a:rPr lang="en-US" sz="1800" dirty="0" smtClean="0"/>
              <a:t>: </a:t>
            </a:r>
            <a:r>
              <a:rPr lang="en-US" sz="1600" dirty="0" smtClean="0"/>
              <a:t>Anzac cookies: common ideology of caring for the nation’s soldiers</a:t>
            </a:r>
            <a:endParaRPr lang="en-US" sz="1800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Manufacture of things clearly Indian by foreign firms and vice versa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err="1" smtClean="0"/>
              <a:t>Eg</a:t>
            </a:r>
            <a:r>
              <a:rPr lang="en-US" sz="1600" dirty="0" smtClean="0"/>
              <a:t>: Pepsi’s Lehar line of food products manufacturing the traditional Indian </a:t>
            </a:r>
            <a:r>
              <a:rPr lang="en-US" sz="1600" dirty="0" err="1" smtClean="0"/>
              <a:t>savoury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aloo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bhujia</a:t>
            </a:r>
            <a:endParaRPr lang="en-US" sz="16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 smtClean="0"/>
              <a:t>ITC’s </a:t>
            </a:r>
            <a:r>
              <a:rPr lang="en-US" sz="1600" dirty="0" err="1"/>
              <a:t>S</a:t>
            </a:r>
            <a:r>
              <a:rPr lang="en-US" sz="1600" dirty="0" err="1" smtClean="0"/>
              <a:t>unfeast</a:t>
            </a:r>
            <a:r>
              <a:rPr lang="en-US" sz="1600" dirty="0" smtClean="0"/>
              <a:t> range manufacturing (Italian) pasta</a:t>
            </a:r>
            <a:endParaRPr lang="en-IN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16859" r="5111" b="19588"/>
          <a:stretch/>
        </p:blipFill>
        <p:spPr>
          <a:xfrm rot="21291327">
            <a:off x="2683421" y="4016423"/>
            <a:ext cx="3366254" cy="2365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9637" r="3520" b="15329"/>
          <a:stretch/>
        </p:blipFill>
        <p:spPr>
          <a:xfrm rot="368074">
            <a:off x="6440208" y="4354716"/>
            <a:ext cx="1820777" cy="208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468">
            <a:off x="8423887" y="3599710"/>
            <a:ext cx="2291618" cy="2291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953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Spaces of Consumption I : The Mall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747320"/>
            <a:ext cx="9403742" cy="450108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phase </a:t>
            </a:r>
            <a:r>
              <a:rPr lang="en-US" dirty="0" smtClean="0"/>
              <a:t>of mall culture</a:t>
            </a:r>
          </a:p>
          <a:p>
            <a:r>
              <a:rPr lang="en-US" dirty="0" smtClean="0"/>
              <a:t>Exponential increase in the number of shopping malls in India (</a:t>
            </a:r>
            <a:r>
              <a:rPr lang="en-US" dirty="0" err="1" smtClean="0"/>
              <a:t>appr</a:t>
            </a:r>
            <a:r>
              <a:rPr lang="en-US" dirty="0" smtClean="0"/>
              <a:t>. 3810)</a:t>
            </a:r>
          </a:p>
          <a:p>
            <a:r>
              <a:rPr lang="en-US" dirty="0" smtClean="0"/>
              <a:t>Unlike the stand-alone stores, the malls offer </a:t>
            </a:r>
            <a:r>
              <a:rPr lang="en-US" dirty="0" smtClean="0">
                <a:solidFill>
                  <a:srgbClr val="00B0F0"/>
                </a:solidFill>
              </a:rPr>
              <a:t>air-conditioning, organized parking and other public amenities</a:t>
            </a:r>
            <a:endParaRPr lang="en-IN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06" y="3665786"/>
            <a:ext cx="4409038" cy="2507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50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Spectacle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7619702" cy="4195481"/>
          </a:xfrm>
        </p:spPr>
        <p:txBody>
          <a:bodyPr/>
          <a:lstStyle/>
          <a:p>
            <a:r>
              <a:rPr lang="en-US" sz="1800" dirty="0" smtClean="0"/>
              <a:t>Retail store - one ask for things (needed) and is supplied the same</a:t>
            </a:r>
          </a:p>
          <a:p>
            <a:r>
              <a:rPr lang="en-US" sz="1800" dirty="0" smtClean="0"/>
              <a:t>The mall - shopper gazes on a whole range of goods &amp; products (not necessarily needed) before selection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Space of display </a:t>
            </a:r>
          </a:p>
          <a:p>
            <a:r>
              <a:rPr lang="en-US" sz="1800" dirty="0" smtClean="0"/>
              <a:t>Good arranged for maximum visual appeal (in structure &amp; arrangement) – to instil desire for particular products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Spectacle, attention-holding and desire </a:t>
            </a:r>
            <a:r>
              <a:rPr lang="en-US" sz="1800" dirty="0" smtClean="0"/>
              <a:t>: Central elements of shopping experience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08" y="1642072"/>
            <a:ext cx="3870356" cy="2902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60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6460" y="3322622"/>
            <a:ext cx="11045228" cy="23448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2052918"/>
            <a:ext cx="10643561" cy="4195481"/>
          </a:xfrm>
        </p:spPr>
        <p:txBody>
          <a:bodyPr/>
          <a:lstStyle/>
          <a:p>
            <a:r>
              <a:rPr lang="en-US" dirty="0" smtClean="0"/>
              <a:t>Becomes, primarily, a site of gazing and spectacle</a:t>
            </a:r>
          </a:p>
          <a:p>
            <a:r>
              <a:rPr lang="en-US" dirty="0" smtClean="0"/>
              <a:t>Secondarily, a site of shopping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Spectacle of fantasy – presence of models &amp; posters</a:t>
            </a:r>
          </a:p>
          <a:p>
            <a:pPr marL="0" indent="0">
              <a:buNone/>
            </a:pPr>
            <a:r>
              <a:rPr lang="en-US" dirty="0" smtClean="0"/>
              <a:t>Excessive number and dimension of Images of models in shop windows in a mall </a:t>
            </a:r>
          </a:p>
          <a:p>
            <a:pPr marL="0" indent="0">
              <a:buNone/>
            </a:pPr>
            <a:r>
              <a:rPr lang="en-US" dirty="0" smtClean="0"/>
              <a:t>Window shops and displays suggest possibilities (future-directed)</a:t>
            </a:r>
          </a:p>
          <a:p>
            <a:pPr marL="0" indent="0">
              <a:buNone/>
            </a:pPr>
            <a:r>
              <a:rPr lang="en-US" dirty="0" smtClean="0"/>
              <a:t>Surrounded by attractive men &amp; women, </a:t>
            </a:r>
            <a:r>
              <a:rPr lang="en-US" dirty="0" err="1" smtClean="0"/>
              <a:t>cosy</a:t>
            </a:r>
            <a:r>
              <a:rPr lang="en-US" dirty="0" smtClean="0"/>
              <a:t> families and energetic youth</a:t>
            </a:r>
          </a:p>
          <a:p>
            <a:pPr marL="0" indent="0">
              <a:buNone/>
            </a:pPr>
            <a:r>
              <a:rPr lang="en-US" dirty="0" smtClean="0"/>
              <a:t>A fantasy world – experience the illusion of acquiring perfection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34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03231" cy="4195481"/>
          </a:xfrm>
        </p:spPr>
        <p:txBody>
          <a:bodyPr/>
          <a:lstStyle/>
          <a:p>
            <a:r>
              <a:rPr lang="en-US" dirty="0" smtClean="0"/>
              <a:t>Trying-on cloths and accessories extends the spectacle of fantasy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FFFF00"/>
                </a:solidFill>
              </a:rPr>
              <a:t>(‘</a:t>
            </a:r>
            <a:r>
              <a:rPr lang="en-US" dirty="0" err="1" smtClean="0">
                <a:solidFill>
                  <a:srgbClr val="FFFF00"/>
                </a:solidFill>
              </a:rPr>
              <a:t>Disneyfication</a:t>
            </a:r>
            <a:r>
              <a:rPr lang="en-US" dirty="0" smtClean="0">
                <a:solidFill>
                  <a:srgbClr val="FFFF00"/>
                </a:solidFill>
              </a:rPr>
              <a:t>’-</a:t>
            </a:r>
            <a:r>
              <a:rPr lang="en-US" dirty="0" smtClean="0"/>
              <a:t> Sharon </a:t>
            </a:r>
            <a:r>
              <a:rPr lang="en-US" dirty="0" err="1" smtClean="0"/>
              <a:t>Zukin</a:t>
            </a:r>
            <a:r>
              <a:rPr lang="en-US" dirty="0" smtClean="0"/>
              <a:t>)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Adorn, robe and redesign yourself – </a:t>
            </a:r>
            <a:r>
              <a:rPr lang="en-US" b="1" dirty="0" smtClean="0"/>
              <a:t>for a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Strategically placed mirrors &amp; images ask you to compare your ‘new look’ with what is possible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</a:rPr>
              <a:t>Participation in the fantasy- You can become whatever you want</a:t>
            </a:r>
          </a:p>
          <a:p>
            <a:pPr marL="0" indent="0" algn="r">
              <a:buNone/>
            </a:pP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9243588" y="2915216"/>
            <a:ext cx="135802" cy="434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43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Spectacle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2052918"/>
            <a:ext cx="11117656" cy="4195481"/>
          </a:xfrm>
        </p:spPr>
        <p:txBody>
          <a:bodyPr/>
          <a:lstStyle/>
          <a:p>
            <a:r>
              <a:rPr lang="en-US" dirty="0" smtClean="0"/>
              <a:t>Not just about the fantasy of a future possibility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 performance initiated and participated by the customer-consumer</a:t>
            </a:r>
          </a:p>
          <a:p>
            <a:r>
              <a:rPr lang="en-US" dirty="0" smtClean="0"/>
              <a:t>Where one ‘performs’  &amp; ‘enacts’ – A theatrical performance that is interactive</a:t>
            </a:r>
          </a:p>
          <a:p>
            <a:r>
              <a:rPr lang="en-US" dirty="0" smtClean="0"/>
              <a:t>The staged nature evokes an other world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74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Spectacle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/>
          <a:lstStyle/>
          <a:p>
            <a:r>
              <a:rPr lang="en-US" dirty="0" smtClean="0"/>
              <a:t>Display of consumption – people eating, wearing and using</a:t>
            </a:r>
          </a:p>
          <a:p>
            <a:r>
              <a:rPr lang="en-US" dirty="0" smtClean="0"/>
              <a:t>Ads – represents the act of consumption &amp; spectators consumes the ad</a:t>
            </a:r>
          </a:p>
          <a:p>
            <a:r>
              <a:rPr lang="en-US" dirty="0" smtClean="0"/>
              <a:t>Spectacle of signs</a:t>
            </a:r>
          </a:p>
          <a:p>
            <a:r>
              <a:rPr lang="en-US" dirty="0" smtClean="0"/>
              <a:t>Consumption coded as a sign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06" y="3170929"/>
            <a:ext cx="5556550" cy="299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44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9147"/>
          </a:xfrm>
        </p:spPr>
        <p:txBody>
          <a:bodyPr/>
          <a:lstStyle/>
          <a:p>
            <a:r>
              <a:rPr lang="en-US" dirty="0" smtClean="0"/>
              <a:t>Spectacle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051" y="1527817"/>
            <a:ext cx="7262090" cy="419548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Vistas</a:t>
            </a:r>
            <a:r>
              <a:rPr lang="en-US" dirty="0" smtClean="0"/>
              <a:t> that open out at every level within the mall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Balconies &amp; viewing points </a:t>
            </a:r>
            <a:r>
              <a:rPr lang="en-US" dirty="0" smtClean="0"/>
              <a:t>at every floor- enables survey</a:t>
            </a:r>
          </a:p>
          <a:p>
            <a:r>
              <a:rPr lang="en-US" dirty="0" smtClean="0"/>
              <a:t>A prospect of shopping unveiled before us</a:t>
            </a:r>
          </a:p>
          <a:p>
            <a:r>
              <a:rPr lang="en-US" dirty="0" smtClean="0"/>
              <a:t>The view is part of the pleasure of shopping experience</a:t>
            </a:r>
          </a:p>
          <a:p>
            <a:r>
              <a:rPr lang="en-US" dirty="0" smtClean="0"/>
              <a:t>Suggests a sense of choice – where to go, what to buy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41" y="2305921"/>
            <a:ext cx="4228567" cy="317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12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0157"/>
          </a:xfrm>
        </p:spPr>
        <p:txBody>
          <a:bodyPr/>
          <a:lstStyle/>
          <a:p>
            <a:r>
              <a:rPr lang="en-US" dirty="0" smtClean="0"/>
              <a:t>Eclecticism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711106"/>
            <a:ext cx="9403742" cy="4537294"/>
          </a:xfrm>
        </p:spPr>
        <p:txBody>
          <a:bodyPr/>
          <a:lstStyle/>
          <a:p>
            <a:r>
              <a:rPr lang="en-US" dirty="0" smtClean="0"/>
              <a:t>The culture of the world </a:t>
            </a:r>
          </a:p>
          <a:p>
            <a:r>
              <a:rPr lang="en-US" dirty="0" smtClean="0"/>
              <a:t>Experience of being cosmopolitan – world under one roof</a:t>
            </a:r>
          </a:p>
          <a:p>
            <a:r>
              <a:rPr lang="en-US" dirty="0" smtClean="0"/>
              <a:t>Mixing of products, styles and traditions – central to mall culture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53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Novelty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6332873"/>
              </p:ext>
            </p:extLst>
          </p:nvPr>
        </p:nvGraphicFramePr>
        <p:xfrm>
          <a:off x="715225" y="1593409"/>
          <a:ext cx="10411484" cy="458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02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0157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47" y="1502876"/>
            <a:ext cx="11280617" cy="4745524"/>
          </a:xfrm>
        </p:spPr>
        <p:txBody>
          <a:bodyPr/>
          <a:lstStyle/>
          <a:p>
            <a:r>
              <a:rPr lang="en-US" dirty="0" smtClean="0"/>
              <a:t>Modernization</a:t>
            </a:r>
          </a:p>
          <a:p>
            <a:r>
              <a:rPr lang="en-US" dirty="0" smtClean="0"/>
              <a:t>Systematization</a:t>
            </a:r>
          </a:p>
          <a:p>
            <a:r>
              <a:rPr lang="en-US" dirty="0" smtClean="0"/>
              <a:t>Consolidation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Mall offers an </a:t>
            </a:r>
            <a:r>
              <a:rPr lang="en-US" dirty="0" smtClean="0">
                <a:solidFill>
                  <a:srgbClr val="00B0F0"/>
                </a:solidFill>
              </a:rPr>
              <a:t>intensified experience of city life </a:t>
            </a:r>
            <a:r>
              <a:rPr lang="en-US" dirty="0" smtClean="0"/>
              <a:t> - but with particular meanings and codes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Extends city into a shopping area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B0F0"/>
                </a:solidFill>
              </a:rPr>
              <a:t>An enclosed </a:t>
            </a:r>
            <a:r>
              <a:rPr lang="en-US" dirty="0" smtClean="0">
                <a:solidFill>
                  <a:srgbClr val="00B0F0"/>
                </a:solidFill>
              </a:rPr>
              <a:t>street</a:t>
            </a:r>
            <a:r>
              <a:rPr lang="en-US" dirty="0" smtClean="0"/>
              <a:t>, </a:t>
            </a:r>
            <a:r>
              <a:rPr lang="en-US" dirty="0" smtClean="0"/>
              <a:t>roofed and walled 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Strolling within the mall space -  alleys &amp; lanes to walk with a controlled space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B0F0"/>
                </a:solidFill>
              </a:rPr>
              <a:t>Shopper becomes a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flaneur</a:t>
            </a:r>
            <a:r>
              <a:rPr lang="en-US" dirty="0" smtClean="0">
                <a:solidFill>
                  <a:srgbClr val="00B0F0"/>
                </a:solidFill>
              </a:rPr>
              <a:t>, a stroller </a:t>
            </a:r>
            <a:r>
              <a:rPr lang="en-US" dirty="0" smtClean="0"/>
              <a:t>(Mona </a:t>
            </a:r>
            <a:r>
              <a:rPr lang="en-US" dirty="0" err="1" smtClean="0"/>
              <a:t>Abaza</a:t>
            </a:r>
            <a:r>
              <a:rPr lang="en-US" dirty="0" smtClean="0"/>
              <a:t>)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52" y="661145"/>
            <a:ext cx="3977232" cy="2272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10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7607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93410"/>
            <a:ext cx="11159607" cy="465499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 sanitized city </a:t>
            </a:r>
            <a:r>
              <a:rPr lang="en-US" dirty="0" smtClean="0"/>
              <a:t>– free of dirt, pollution, bad weather, vehicular noise, chaotic traffic . Beggars, street people &amp; vendors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Marked pathways </a:t>
            </a:r>
            <a:r>
              <a:rPr lang="en-US" dirty="0" smtClean="0"/>
              <a:t>to walk on, sit and sell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Designated places </a:t>
            </a:r>
            <a:r>
              <a:rPr lang="en-US" dirty="0" smtClean="0"/>
              <a:t>for rest, leisure and entertainment – in contrast to the chaos of the Indian street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59" y="3235529"/>
            <a:ext cx="3885538" cy="2594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8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2874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332" y="1584356"/>
            <a:ext cx="11181028" cy="466404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Secured city space</a:t>
            </a:r>
          </a:p>
          <a:p>
            <a:r>
              <a:rPr lang="en-US" dirty="0" smtClean="0"/>
              <a:t>Well guarded entrances – security directs traffic and parking</a:t>
            </a:r>
          </a:p>
          <a:p>
            <a:r>
              <a:rPr lang="en-US" dirty="0" smtClean="0"/>
              <a:t>Tightly monitored</a:t>
            </a:r>
          </a:p>
          <a:p>
            <a:r>
              <a:rPr lang="en-US" dirty="0" smtClean="0"/>
              <a:t>Security personnel, security cameras &amp; floor mangers – monitor traffic inside</a:t>
            </a:r>
          </a:p>
          <a:p>
            <a:r>
              <a:rPr lang="en-US" dirty="0" smtClean="0"/>
              <a:t>‘This complex is under electronic surveillance’ – customer’s sense of security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42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38" y="2052918"/>
            <a:ext cx="9298415" cy="419548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An escape </a:t>
            </a:r>
          </a:p>
          <a:p>
            <a:r>
              <a:rPr lang="en-US" dirty="0" smtClean="0"/>
              <a:t>Stand-alone place, set apart from the city’s chaos &amp; traffic</a:t>
            </a:r>
          </a:p>
          <a:p>
            <a:r>
              <a:rPr lang="en-US" dirty="0" smtClean="0"/>
              <a:t>Space to ‘hang out’</a:t>
            </a:r>
          </a:p>
          <a:p>
            <a:r>
              <a:rPr lang="en-US" dirty="0" smtClean="0"/>
              <a:t>An end in itself</a:t>
            </a:r>
          </a:p>
          <a:p>
            <a:r>
              <a:rPr lang="en-US" dirty="0" smtClean="0"/>
              <a:t>In city </a:t>
            </a:r>
            <a:r>
              <a:rPr lang="en-US" dirty="0" err="1" smtClean="0"/>
              <a:t>centre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73" y="2869949"/>
            <a:ext cx="3784349" cy="3784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0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384" y="2052918"/>
            <a:ext cx="10502020" cy="4195481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Hyperreal</a:t>
            </a:r>
            <a:r>
              <a:rPr lang="en-US" dirty="0" smtClean="0">
                <a:solidFill>
                  <a:srgbClr val="00B0F0"/>
                </a:solidFill>
              </a:rPr>
              <a:t> space</a:t>
            </a:r>
          </a:p>
          <a:p>
            <a:r>
              <a:rPr lang="en-US" dirty="0" smtClean="0"/>
              <a:t>Illusion/simulation of what has never existed before</a:t>
            </a:r>
          </a:p>
          <a:p>
            <a:r>
              <a:rPr lang="en-US" dirty="0" smtClean="0"/>
              <a:t>Paths that do  not lead to destinations but to more images and paths – each path is a scene</a:t>
            </a:r>
          </a:p>
          <a:p>
            <a:r>
              <a:rPr lang="en-US" dirty="0" smtClean="0"/>
              <a:t>Moving from display to display, object to object rather than from display to exit</a:t>
            </a:r>
          </a:p>
          <a:p>
            <a:r>
              <a:rPr lang="en-US" dirty="0" smtClean="0"/>
              <a:t>Windows into many worlds, fluid designs</a:t>
            </a:r>
          </a:p>
          <a:p>
            <a:r>
              <a:rPr lang="en-US" dirty="0" smtClean="0"/>
              <a:t>Numerous glass fronts &amp; mirror surfaces – reflect other stores endlessly</a:t>
            </a:r>
          </a:p>
          <a:p>
            <a:r>
              <a:rPr lang="en-US" dirty="0" smtClean="0"/>
              <a:t>Fantasy world of objects of desire in a </a:t>
            </a:r>
            <a:r>
              <a:rPr lang="en-US" i="1" dirty="0" err="1" smtClean="0">
                <a:solidFill>
                  <a:srgbClr val="00B0F0"/>
                </a:solidFill>
              </a:rPr>
              <a:t>mise</a:t>
            </a:r>
            <a:r>
              <a:rPr lang="en-US" i="1" dirty="0" smtClean="0">
                <a:solidFill>
                  <a:srgbClr val="00B0F0"/>
                </a:solidFill>
              </a:rPr>
              <a:t> en </a:t>
            </a:r>
            <a:r>
              <a:rPr lang="en-US" i="1" dirty="0" err="1" smtClean="0">
                <a:solidFill>
                  <a:srgbClr val="00B0F0"/>
                </a:solidFill>
              </a:rPr>
              <a:t>abyme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of consumption</a:t>
            </a:r>
          </a:p>
          <a:p>
            <a:r>
              <a:rPr lang="en-US" dirty="0" smtClean="0"/>
              <a:t>Never ending consumer choices and consumption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42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66" y="1765426"/>
            <a:ext cx="11144816" cy="448297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Time, seasons, weather – do not matter</a:t>
            </a:r>
          </a:p>
          <a:p>
            <a:r>
              <a:rPr lang="en-US" dirty="0" smtClean="0"/>
              <a:t>Lighting, arrangement of spectacle/cinematic effect of display and controlled environment make it appear real</a:t>
            </a:r>
          </a:p>
          <a:p>
            <a:r>
              <a:rPr lang="en-US" dirty="0" smtClean="0"/>
              <a:t>The most common everyday elements are modified, upgraded and purified</a:t>
            </a:r>
          </a:p>
          <a:p>
            <a:r>
              <a:rPr lang="en-US" dirty="0" smtClean="0"/>
              <a:t>The illusion merges with the real</a:t>
            </a:r>
          </a:p>
          <a:p>
            <a:r>
              <a:rPr lang="en-US" dirty="0" smtClean="0"/>
              <a:t>The interpenetration of the artificial with the bodily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space of mall is activated and transformed by the user</a:t>
            </a:r>
          </a:p>
          <a:p>
            <a:r>
              <a:rPr lang="en-US" dirty="0" smtClean="0"/>
              <a:t>Directions painted on the floor and markers displayed at regular intervals – (equivalent to city’s traffic signals)</a:t>
            </a:r>
          </a:p>
          <a:p>
            <a:r>
              <a:rPr lang="en-US" dirty="0" smtClean="0"/>
              <a:t>Thus </a:t>
            </a:r>
            <a:r>
              <a:rPr lang="en-US" dirty="0" smtClean="0">
                <a:solidFill>
                  <a:srgbClr val="00B0F0"/>
                </a:solidFill>
              </a:rPr>
              <a:t>the mall is a labyrinthine </a:t>
            </a:r>
            <a:r>
              <a:rPr lang="en-US" dirty="0" smtClean="0"/>
              <a:t>– paths leading to more stores and not exit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93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54" y="2052918"/>
            <a:ext cx="11516008" cy="4195481"/>
          </a:xfrm>
        </p:spPr>
        <p:txBody>
          <a:bodyPr/>
          <a:lstStyle/>
          <a:p>
            <a:r>
              <a:rPr lang="en-US" dirty="0" smtClean="0"/>
              <a:t>Ahistorical  - exclusively in the present</a:t>
            </a:r>
          </a:p>
          <a:p>
            <a:r>
              <a:rPr lang="en-US" dirty="0" smtClean="0"/>
              <a:t>Postmodern secular space – free-floating nature</a:t>
            </a:r>
          </a:p>
          <a:p>
            <a:r>
              <a:rPr lang="en-US" dirty="0" smtClean="0"/>
              <a:t>Cosmopolitan fashion and brands</a:t>
            </a:r>
          </a:p>
          <a:p>
            <a:r>
              <a:rPr lang="en-US" dirty="0" smtClean="0"/>
              <a:t>Feminine space – attract women shoppers</a:t>
            </a:r>
          </a:p>
          <a:p>
            <a:r>
              <a:rPr lang="en-US" dirty="0" err="1" smtClean="0"/>
              <a:t>Pedestrianization</a:t>
            </a:r>
            <a:r>
              <a:rPr lang="en-US" dirty="0" smtClean="0"/>
              <a:t> of space – organized (illusion of freedom)</a:t>
            </a:r>
          </a:p>
          <a:p>
            <a:r>
              <a:rPr lang="en-US" dirty="0" smtClean="0"/>
              <a:t>Cleanliness</a:t>
            </a:r>
          </a:p>
          <a:p>
            <a:r>
              <a:rPr lang="en-US" dirty="0" smtClean="0"/>
              <a:t>Erases the merging of the natural and the human</a:t>
            </a:r>
          </a:p>
          <a:p>
            <a:r>
              <a:rPr lang="en-US" dirty="0" smtClean="0"/>
              <a:t>Globalization of culture – local festivals and events</a:t>
            </a:r>
          </a:p>
          <a:p>
            <a:r>
              <a:rPr lang="en-US" dirty="0" err="1" smtClean="0"/>
              <a:t>Indianization</a:t>
            </a:r>
            <a:r>
              <a:rPr lang="en-US" dirty="0" smtClean="0"/>
              <a:t> of global products and globalization of an Indian festival/event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34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1385943" cy="419548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Reshaping of public space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-  </a:t>
            </a:r>
            <a:r>
              <a:rPr lang="en-US" dirty="0" smtClean="0"/>
              <a:t>New cosmopolitan lifestyles – reflecting global diversity, product range and cultures</a:t>
            </a:r>
          </a:p>
          <a:p>
            <a:r>
              <a:rPr lang="en-US" dirty="0" smtClean="0"/>
              <a:t>Hybrid – space of/for shopping and social interaction</a:t>
            </a:r>
          </a:p>
          <a:p>
            <a:r>
              <a:rPr lang="en-US" dirty="0" smtClean="0"/>
              <a:t>Spaces of youth culture – space of leisure and entertainment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Celebration of leisure </a:t>
            </a:r>
            <a:r>
              <a:rPr lang="en-US" dirty="0" smtClean="0"/>
              <a:t>– ‘eat, shop, celebrate’ – play areas, games zone, movie screens</a:t>
            </a:r>
          </a:p>
          <a:p>
            <a:r>
              <a:rPr lang="en-US" dirty="0" smtClean="0"/>
              <a:t>Spatial equivalents – picnic spot, romantic spot, public park, shopping area, leisure space</a:t>
            </a:r>
          </a:p>
          <a:p>
            <a:r>
              <a:rPr lang="en-US" dirty="0" smtClean="0"/>
              <a:t>Unique sense of place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80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Uniformly hybrid space </a:t>
            </a:r>
            <a:r>
              <a:rPr lang="en-US" dirty="0" smtClean="0"/>
              <a:t>– mixes of registers and structures is the same everywhere</a:t>
            </a:r>
          </a:p>
          <a:p>
            <a:r>
              <a:rPr lang="en-US" dirty="0" smtClean="0"/>
              <a:t>Glass surfaces, vinyl and wood, well-maintained floors and walls, seating arrangements, entry and exit points, music and announcements, m carefully located art works and vibrant colors</a:t>
            </a:r>
          </a:p>
          <a:p>
            <a:r>
              <a:rPr lang="en-US" dirty="0" smtClean="0"/>
              <a:t>Space of multinational products and commodities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23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Leisure and Recreation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68" y="1955550"/>
            <a:ext cx="10873212" cy="4292850"/>
          </a:xfrm>
        </p:spPr>
        <p:txBody>
          <a:bodyPr>
            <a:normAutofit/>
          </a:bodyPr>
          <a:lstStyle/>
          <a:p>
            <a:r>
              <a:rPr lang="en-US" dirty="0" smtClean="0"/>
              <a:t>‘Pleasure </a:t>
            </a:r>
            <a:r>
              <a:rPr lang="en-US" dirty="0" smtClean="0"/>
              <a:t>shopping for nonessentials’</a:t>
            </a:r>
          </a:p>
          <a:p>
            <a:r>
              <a:rPr lang="en-US" dirty="0" smtClean="0"/>
              <a:t>A stroll through the mall – pleasure of walk, spectacle and entertainment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Leisure </a:t>
            </a:r>
            <a:r>
              <a:rPr lang="en-US" dirty="0" smtClean="0">
                <a:solidFill>
                  <a:srgbClr val="FFFF00"/>
                </a:solidFill>
              </a:rPr>
              <a:t>shopping includes: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Trip to mall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Company of friends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Visual pleasure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Meal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Movie/games</a:t>
            </a:r>
          </a:p>
          <a:p>
            <a:r>
              <a:rPr lang="en-US" dirty="0" smtClean="0"/>
              <a:t>Constant piped music, games zone, kids’ play areas and entertainment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Eg</a:t>
            </a:r>
            <a:r>
              <a:rPr lang="en-US" dirty="0" smtClean="0"/>
              <a:t>: Airport Malls – combining travel and leisure shopping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72" y="3295306"/>
            <a:ext cx="1643484" cy="226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646111" y="1584193"/>
            <a:ext cx="9949758" cy="642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63255"/>
            <a:ext cx="9404723" cy="533616"/>
          </a:xfrm>
        </p:spPr>
        <p:txBody>
          <a:bodyPr/>
          <a:lstStyle/>
          <a:p>
            <a:r>
              <a:rPr lang="en-US" dirty="0" smtClean="0"/>
              <a:t>Novelty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86004"/>
            <a:ext cx="10725040" cy="5062395"/>
          </a:xfrm>
        </p:spPr>
        <p:txBody>
          <a:bodyPr/>
          <a:lstStyle/>
          <a:p>
            <a:r>
              <a:rPr lang="en-US" dirty="0" smtClean="0"/>
              <a:t>Also when there is,</a:t>
            </a:r>
          </a:p>
          <a:p>
            <a:pPr marL="0" indent="0">
              <a:buNone/>
            </a:pPr>
            <a:r>
              <a:rPr lang="en-US" dirty="0" smtClean="0"/>
              <a:t>Some delay between the moment of consumption and the past experience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675709" y="2424522"/>
            <a:ext cx="7985156" cy="64633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b="1" dirty="0" smtClean="0"/>
              <a:t>Fashion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Return to older styles – the memory of that style is well in the past 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5" y="2645533"/>
            <a:ext cx="1617255" cy="2406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01" y="3216340"/>
            <a:ext cx="1405564" cy="2764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47" y="3960017"/>
            <a:ext cx="1095301" cy="1092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79" y="3216340"/>
            <a:ext cx="1737687" cy="26187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9066" y="4076836"/>
            <a:ext cx="2536745" cy="1585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59071" y="5835128"/>
            <a:ext cx="3394206" cy="46166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Men’s Trousers 1960s:  Drain-pipe style (Narrow &amp; tapering)</a:t>
            </a:r>
            <a:endParaRPr lang="en-IN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71176" y="6296793"/>
            <a:ext cx="3195874" cy="276999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1970s: flaring bell bottoms</a:t>
            </a:r>
            <a:endParaRPr lang="en-IN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379692" y="6190361"/>
            <a:ext cx="3576119" cy="46166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1990s: Revival of tapering form &amp; flare; Loose/bell-bottom style jeans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9890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6126"/>
          </a:xfrm>
        </p:spPr>
        <p:txBody>
          <a:bodyPr/>
          <a:lstStyle/>
          <a:p>
            <a:r>
              <a:rPr lang="en-US" dirty="0" smtClean="0"/>
              <a:t>The Other Side of the Mall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38" y="1620570"/>
            <a:ext cx="10565394" cy="4627829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Organization of consumption for profits- </a:t>
            </a:r>
            <a:r>
              <a:rPr lang="en-US" dirty="0" smtClean="0"/>
              <a:t>Key structural and ideological feature</a:t>
            </a:r>
          </a:p>
          <a:p>
            <a:r>
              <a:rPr lang="en-US" dirty="0" smtClean="0"/>
              <a:t>Purposes of shoppers-strollers (other than intended by the mall)</a:t>
            </a:r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: Youth’s romantic trysts: Consumption of cinema and food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Older people: relax and watch others (safe &amp; controlled environment)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Hybridity – </a:t>
            </a:r>
            <a:r>
              <a:rPr lang="en-US" dirty="0" smtClean="0"/>
              <a:t>paradox where contradictory elements negotiate</a:t>
            </a:r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: Modernity vs. Tradition (food and clothing)</a:t>
            </a:r>
          </a:p>
          <a:p>
            <a:pPr marL="0" indent="0">
              <a:buNone/>
            </a:pPr>
            <a:r>
              <a:rPr lang="en-US" dirty="0" smtClean="0"/>
              <a:t>Modernized version of tradition and traditional forms of cooking (ITC’s Kitchens of India)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Contesting globalization and westernization </a:t>
            </a:r>
            <a:r>
              <a:rPr lang="en-US" dirty="0" smtClean="0"/>
              <a:t>through revival of traditional forms</a:t>
            </a:r>
          </a:p>
          <a:p>
            <a:pPr marL="0" indent="0">
              <a:buNone/>
            </a:pPr>
            <a:r>
              <a:rPr lang="en-US" dirty="0" smtClean="0"/>
              <a:t>(Traditional forms themselves try and get globalized)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08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3943"/>
          </a:xfrm>
        </p:spPr>
        <p:txBody>
          <a:bodyPr/>
          <a:lstStyle/>
          <a:p>
            <a:r>
              <a:rPr lang="en-US" dirty="0"/>
              <a:t>The Other Side of the Mall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66662"/>
            <a:ext cx="9403742" cy="178353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Less glamorous side of the mall</a:t>
            </a:r>
          </a:p>
          <a:p>
            <a:pPr>
              <a:buFontTx/>
              <a:buChar char="-"/>
            </a:pPr>
            <a:r>
              <a:rPr lang="en-US" dirty="0" smtClean="0"/>
              <a:t>People do not actually buy!</a:t>
            </a:r>
          </a:p>
          <a:p>
            <a:pPr>
              <a:buFontTx/>
              <a:buChar char="-"/>
            </a:pPr>
            <a:r>
              <a:rPr lang="en-US" dirty="0" smtClean="0"/>
              <a:t>Not easy to corner customer loyalty</a:t>
            </a:r>
          </a:p>
          <a:p>
            <a:pPr>
              <a:buFontTx/>
              <a:buChar char="-"/>
            </a:pPr>
            <a:r>
              <a:rPr lang="en-US" dirty="0" smtClean="0"/>
              <a:t>Most people visit for food and entertainment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75497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83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48144"/>
            <a:ext cx="9403742" cy="4700256"/>
          </a:xfrm>
        </p:spPr>
        <p:txBody>
          <a:bodyPr/>
          <a:lstStyle/>
          <a:p>
            <a:r>
              <a:rPr lang="en-US" dirty="0" smtClean="0"/>
              <a:t>Circuit of consumption includes representation, identity, production and consumption</a:t>
            </a:r>
          </a:p>
          <a:p>
            <a:r>
              <a:rPr lang="en-US" dirty="0" smtClean="0"/>
              <a:t>Act of consumption cannot be separated from the packaging, branding and media representations of the product</a:t>
            </a:r>
          </a:p>
          <a:p>
            <a:r>
              <a:rPr lang="en-US" dirty="0" smtClean="0"/>
              <a:t>Consumption also includes the spaces where products are displayed and sold</a:t>
            </a:r>
          </a:p>
          <a:p>
            <a:r>
              <a:rPr lang="en-US" dirty="0" smtClean="0"/>
              <a:t>Malls are sites of spectacle and illusion, secure places organized around maximizing conditions for consumption</a:t>
            </a:r>
          </a:p>
          <a:p>
            <a:r>
              <a:rPr lang="en-US" dirty="0" smtClean="0"/>
              <a:t>Culture of consumption- build </a:t>
            </a:r>
            <a:r>
              <a:rPr lang="en-US" dirty="0" smtClean="0">
                <a:solidFill>
                  <a:srgbClr val="00B0F0"/>
                </a:solidFill>
              </a:rPr>
              <a:t>on imagined happiness through consumption</a:t>
            </a:r>
            <a:endParaRPr lang="en-I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284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Spaces of Consumption II : Online Shopping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451397" cy="419548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Easy buying </a:t>
            </a:r>
            <a:r>
              <a:rPr lang="en-US" dirty="0" smtClean="0"/>
              <a:t>processes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Easy –returns </a:t>
            </a:r>
            <a:r>
              <a:rPr lang="en-US" dirty="0" smtClean="0"/>
              <a:t>(on most products), with door-pick up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Loss of the </a:t>
            </a:r>
            <a:r>
              <a:rPr lang="en-US" i="1" dirty="0" smtClean="0">
                <a:solidFill>
                  <a:srgbClr val="00B0F0"/>
                </a:solidFill>
              </a:rPr>
              <a:t>tactile</a:t>
            </a:r>
            <a:r>
              <a:rPr lang="en-US" dirty="0" smtClean="0">
                <a:solidFill>
                  <a:srgbClr val="FFFF00"/>
                </a:solidFill>
              </a:rPr>
              <a:t> component </a:t>
            </a:r>
            <a:r>
              <a:rPr lang="en-US" dirty="0" smtClean="0"/>
              <a:t>to shopping and consequent dominance of the visual component</a:t>
            </a:r>
          </a:p>
          <a:p>
            <a:r>
              <a:rPr lang="en-US" dirty="0" smtClean="0"/>
              <a:t>Amazon:  ‘Convenient, fast and secure way’ to ‘search, browse, compare offers and shop online quickly and easily, at anytime from anywhere.’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10" y="2052918"/>
            <a:ext cx="5115208" cy="3931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05481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2339"/>
          </a:xfrm>
        </p:spPr>
        <p:txBody>
          <a:bodyPr/>
          <a:lstStyle/>
          <a:p>
            <a:r>
              <a:rPr lang="en-US" sz="3200" dirty="0"/>
              <a:t>Spaces of Consumption II : Online Shopping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68" y="1520981"/>
            <a:ext cx="7396682" cy="5006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I. </a:t>
            </a:r>
            <a:r>
              <a:rPr lang="en-US" sz="1600" dirty="0" smtClean="0">
                <a:solidFill>
                  <a:srgbClr val="FFFF00"/>
                </a:solidFill>
              </a:rPr>
              <a:t>The Organization of Choice:</a:t>
            </a:r>
          </a:p>
          <a:p>
            <a:pPr>
              <a:buFontTx/>
              <a:buChar char="-"/>
            </a:pPr>
            <a:r>
              <a:rPr lang="en-US" sz="1600" dirty="0" smtClean="0"/>
              <a:t>Option to examine comparative pricing and offers</a:t>
            </a:r>
          </a:p>
          <a:p>
            <a:pPr>
              <a:buFontTx/>
              <a:buChar char="-"/>
            </a:pPr>
            <a:r>
              <a:rPr lang="en-US" sz="1600" dirty="0" smtClean="0"/>
              <a:t>Choice of styles, brands, price range, delivery time and ease of shopping</a:t>
            </a:r>
          </a:p>
          <a:p>
            <a:r>
              <a:rPr lang="en-US" sz="1600" dirty="0" smtClean="0"/>
              <a:t>Two specific features:</a:t>
            </a: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FFFF00"/>
                </a:solidFill>
              </a:rPr>
              <a:t>Decisional interference </a:t>
            </a:r>
            <a:r>
              <a:rPr lang="en-US" sz="1600" dirty="0" smtClean="0"/>
              <a:t>– the predictive nature of online shopping portal tells us what we could possibly be seeking by finishing our query for us and thus determining our choices </a:t>
            </a:r>
          </a:p>
          <a:p>
            <a:pPr marL="0" indent="0">
              <a:buNone/>
            </a:pPr>
            <a:r>
              <a:rPr lang="en-US" sz="1600" dirty="0" smtClean="0"/>
              <a:t>(The data unfolding in the box and dropdown menu- organization of choices – even before the decision on choice is made)</a:t>
            </a: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FFFF00"/>
                </a:solidFill>
              </a:rPr>
              <a:t>The appropriation of data from one’s searches and purchases in order to</a:t>
            </a:r>
          </a:p>
          <a:p>
            <a:pPr marL="514350" indent="-514350">
              <a:buAutoNum type="romanLcParenR"/>
            </a:pPr>
            <a:r>
              <a:rPr lang="en-US" sz="1600" dirty="0" smtClean="0"/>
              <a:t>Offer the same to other online buyers</a:t>
            </a:r>
          </a:p>
          <a:p>
            <a:pPr marL="514350" indent="-514350">
              <a:buAutoNum type="romanLcParenR"/>
            </a:pPr>
            <a:r>
              <a:rPr lang="en-US" sz="1600" dirty="0" smtClean="0"/>
              <a:t>Offer to the same person next time (system shortlists the preferences and tastes)</a:t>
            </a:r>
            <a:endParaRPr lang="en-IN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193">
            <a:off x="7965485" y="2008828"/>
            <a:ext cx="3969027" cy="2976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44964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409"/>
          </a:xfrm>
        </p:spPr>
        <p:txBody>
          <a:bodyPr/>
          <a:lstStyle/>
          <a:p>
            <a:r>
              <a:rPr lang="en-US" sz="3200" dirty="0"/>
              <a:t>Spaces of Consumption II : Online Shopping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07" y="1584356"/>
            <a:ext cx="6442752" cy="46912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II. The organization of Easy-ness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Result of: Rise of App  culture</a:t>
            </a:r>
          </a:p>
          <a:p>
            <a:pPr>
              <a:buFontTx/>
              <a:buChar char="-"/>
            </a:pPr>
            <a:r>
              <a:rPr lang="en-US" dirty="0" smtClean="0"/>
              <a:t>Absence of physical movement</a:t>
            </a:r>
          </a:p>
          <a:p>
            <a:pPr>
              <a:buFontTx/>
              <a:buChar char="-"/>
            </a:pPr>
            <a:r>
              <a:rPr lang="en-US" dirty="0" smtClean="0"/>
              <a:t>Absence of tactility</a:t>
            </a:r>
          </a:p>
          <a:p>
            <a:pPr>
              <a:buFontTx/>
              <a:buChar char="-"/>
            </a:pPr>
            <a:r>
              <a:rPr lang="en-US" dirty="0" smtClean="0"/>
              <a:t>Home delivery mechanism</a:t>
            </a:r>
          </a:p>
          <a:p>
            <a:pPr>
              <a:buFontTx/>
              <a:buChar char="-"/>
            </a:pPr>
            <a:r>
              <a:rPr lang="en-US" dirty="0" smtClean="0"/>
              <a:t>No discussion/bargain/advice-seeking with sales-person</a:t>
            </a:r>
          </a:p>
          <a:p>
            <a:pPr>
              <a:buFontTx/>
              <a:buChar char="-"/>
            </a:pPr>
            <a:r>
              <a:rPr lang="en-US" dirty="0" smtClean="0"/>
              <a:t>No waiting in queues to pay</a:t>
            </a:r>
          </a:p>
          <a:p>
            <a:pPr>
              <a:buFontTx/>
              <a:buChar char="-"/>
            </a:pPr>
            <a:r>
              <a:rPr lang="en-US" dirty="0" smtClean="0"/>
              <a:t>Customization and personalization of searches online</a:t>
            </a:r>
          </a:p>
          <a:p>
            <a:r>
              <a:rPr lang="en-US" dirty="0" smtClean="0"/>
              <a:t>A matter of play than a chore – an easy, relaxing process</a:t>
            </a:r>
          </a:p>
          <a:p>
            <a:r>
              <a:rPr lang="en-US" dirty="0" smtClean="0"/>
              <a:t>Privatization of a previously physical and social process of shopping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60" y="1837875"/>
            <a:ext cx="4976199" cy="3413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34638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9500"/>
          </a:xfrm>
        </p:spPr>
        <p:txBody>
          <a:bodyPr/>
          <a:lstStyle/>
          <a:p>
            <a:r>
              <a:rPr lang="en-US" sz="3200" dirty="0"/>
              <a:t>Spaces of Consumption II : Online Shopping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1" y="1367073"/>
            <a:ext cx="11787611" cy="488132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III. The organization of Risk </a:t>
            </a:r>
            <a:r>
              <a:rPr lang="en-US" dirty="0" smtClean="0"/>
              <a:t>– part of brand-building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Risk elements</a:t>
            </a:r>
            <a:r>
              <a:rPr lang="en-US" dirty="0" smtClean="0"/>
              <a:t>: lose of money, unsatisfactory product, harmful product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Measures taken:</a:t>
            </a:r>
          </a:p>
          <a:p>
            <a:pPr>
              <a:buFontTx/>
              <a:buChar char="-"/>
            </a:pPr>
            <a:r>
              <a:rPr lang="en-US" dirty="0" smtClean="0"/>
              <a:t>Secure servers for financial transactions</a:t>
            </a:r>
          </a:p>
          <a:p>
            <a:pPr>
              <a:buFontTx/>
              <a:buChar char="-"/>
            </a:pPr>
            <a:r>
              <a:rPr lang="en-US" dirty="0" smtClean="0"/>
              <a:t>A clear commitment to returns policy (</a:t>
            </a:r>
            <a:r>
              <a:rPr lang="en-US" dirty="0"/>
              <a:t>Hassle-free 30 days returns and exchanges- </a:t>
            </a:r>
            <a:r>
              <a:rPr lang="en-US" dirty="0" err="1" smtClean="0"/>
              <a:t>Myntra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The development of trust</a:t>
            </a:r>
          </a:p>
          <a:p>
            <a:r>
              <a:rPr lang="en-US" dirty="0" smtClean="0"/>
              <a:t>Also involves </a:t>
            </a:r>
            <a:r>
              <a:rPr lang="en-US" dirty="0" smtClean="0">
                <a:solidFill>
                  <a:srgbClr val="00B0F0"/>
                </a:solidFill>
              </a:rPr>
              <a:t>organization of feedback mechanisms,</a:t>
            </a:r>
            <a:r>
              <a:rPr lang="en-US" dirty="0" smtClean="0"/>
              <a:t> advice, community of sellers &amp; buyers and careful regulation of the rhetoric of sellers &amp; buyers</a:t>
            </a:r>
          </a:p>
          <a:p>
            <a:pPr>
              <a:buFontTx/>
              <a:buChar char="-"/>
            </a:pPr>
            <a:r>
              <a:rPr lang="en-US" dirty="0" smtClean="0"/>
              <a:t>Discussion boards on eBay offer user-feedback on products and sellers</a:t>
            </a:r>
          </a:p>
          <a:p>
            <a:pPr>
              <a:buFontTx/>
              <a:buChar char="-"/>
            </a:pPr>
            <a:r>
              <a:rPr lang="en-US" dirty="0" smtClean="0"/>
              <a:t>Site policy ensures that offensive materials are not posted (involving sensitive matters like race, holocaust experience, crime)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8376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Thank You!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344124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8141"/>
          </a:xfrm>
        </p:spPr>
        <p:txBody>
          <a:bodyPr/>
          <a:lstStyle/>
          <a:p>
            <a:pPr algn="ctr"/>
            <a:r>
              <a:rPr lang="en-US" sz="2800" dirty="0" smtClean="0"/>
              <a:t>Cult of Novelty &amp; the Two-Pronged Rhetoric</a:t>
            </a:r>
            <a:endParaRPr lang="en-IN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83079" y="1630520"/>
            <a:ext cx="4396338" cy="576262"/>
          </a:xfrm>
          <a:scene3d>
            <a:camera prst="perspectiveLeft"/>
            <a:lightRig rig="threePt" dir="t"/>
          </a:scene3d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C000"/>
                </a:solidFill>
              </a:rPr>
              <a:t>Rhetoric of pluses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en-US" dirty="0" smtClean="0"/>
              <a:t>Novelty is bound up with acquisition – acquire an object with additional features</a:t>
            </a:r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: Cellphones/Smartphones/Vehicles</a:t>
            </a:r>
          </a:p>
          <a:p>
            <a:r>
              <a:rPr lang="en-US" dirty="0" smtClean="0"/>
              <a:t>Promise of something beyond the expected/getting more than what you are actually paying for</a:t>
            </a:r>
          </a:p>
          <a:p>
            <a:r>
              <a:rPr lang="en-US" dirty="0" smtClean="0"/>
              <a:t>Speak of extras, excess and boundlessness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07168" y="1630520"/>
            <a:ext cx="4396339" cy="576262"/>
          </a:xfrm>
          <a:scene3d>
            <a:camera prst="perspectiveRight"/>
            <a:lightRig rig="threePt" dir="t"/>
          </a:scene3d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Rhetoric of the ‘new-now’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/>
          <a:lstStyle/>
          <a:p>
            <a:r>
              <a:rPr lang="en-US" dirty="0" smtClean="0"/>
              <a:t>‘Newness’ and immediacy</a:t>
            </a:r>
          </a:p>
          <a:p>
            <a:r>
              <a:rPr lang="en-US" dirty="0" smtClean="0"/>
              <a:t>Ads emphasizing ‘today’ and ‘now’</a:t>
            </a:r>
          </a:p>
          <a:p>
            <a:r>
              <a:rPr lang="en-US" dirty="0" smtClean="0"/>
              <a:t>The urge to ‘Hurry’</a:t>
            </a:r>
          </a:p>
          <a:p>
            <a:r>
              <a:rPr lang="en-US" dirty="0" smtClean="0"/>
              <a:t>An offer, ready for consumption ‘today’</a:t>
            </a:r>
          </a:p>
          <a:p>
            <a:r>
              <a:rPr lang="en-US" dirty="0" smtClean="0"/>
              <a:t>Temporal attainment of pleasure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3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716050" y="4335956"/>
            <a:ext cx="4573129" cy="22104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750" y="252216"/>
            <a:ext cx="9404723" cy="1400530"/>
          </a:xfrm>
        </p:spPr>
        <p:txBody>
          <a:bodyPr/>
          <a:lstStyle/>
          <a:p>
            <a:r>
              <a:rPr lang="en-US" dirty="0" smtClean="0"/>
              <a:t>Rhetoric of Pluses: Examples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06351" y="1352921"/>
            <a:ext cx="340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 </a:t>
            </a:r>
            <a:r>
              <a:rPr lang="en-US" sz="800" b="1" dirty="0"/>
              <a:t>Hindu </a:t>
            </a:r>
            <a:r>
              <a:rPr lang="en-US" sz="800" b="1" dirty="0" err="1"/>
              <a:t>MetroPlus</a:t>
            </a:r>
            <a:r>
              <a:rPr lang="en-US" sz="800" dirty="0"/>
              <a:t> is a lifestyle supplement dealing with subjects such as culture, heritage, travel, films and music, fitness, fashion and food.</a:t>
            </a:r>
            <a:endParaRPr lang="en-IN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066">
            <a:off x="311129" y="2076590"/>
            <a:ext cx="2205174" cy="22633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400">
            <a:off x="2755697" y="2182452"/>
            <a:ext cx="2225172" cy="2225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17437" b="5346"/>
          <a:stretch/>
        </p:blipFill>
        <p:spPr>
          <a:xfrm rot="678004">
            <a:off x="1831982" y="4156574"/>
            <a:ext cx="1627203" cy="23956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755">
            <a:off x="8872265" y="4277577"/>
            <a:ext cx="2021034" cy="202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4" r="29186" b="3367"/>
          <a:stretch/>
        </p:blipFill>
        <p:spPr>
          <a:xfrm rot="411841">
            <a:off x="6597737" y="1664810"/>
            <a:ext cx="1050092" cy="2343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003339" y="4850277"/>
            <a:ext cx="4323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Tata Tea’s ‘ New Rich Taste’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Horlicks ‘Supercharged’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Boost is ‘New Boost’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All Food World products are of ‘Super value’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Sundrop refined oil is ‘New improved’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95" y="1437988"/>
            <a:ext cx="3408555" cy="2226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32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0982" y="4977385"/>
            <a:ext cx="7930835" cy="165857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8553"/>
          </a:xfrm>
        </p:spPr>
        <p:txBody>
          <a:bodyPr/>
          <a:lstStyle/>
          <a:p>
            <a:r>
              <a:rPr lang="en-US" dirty="0" smtClean="0"/>
              <a:t>Rhetoric of ‘New-Now’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952279"/>
            <a:ext cx="3884125" cy="2761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537">
            <a:off x="4778976" y="1427885"/>
            <a:ext cx="3335045" cy="2500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38" y="680029"/>
            <a:ext cx="2645674" cy="41311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46084" y="5206506"/>
            <a:ext cx="760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Motorcycle Apache (TVS) – ‘Now or Never’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Nokia’s N 72 – ‘Now in gold and black’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Air Deccan – ‘Book </a:t>
            </a:r>
            <a:r>
              <a:rPr lang="en-US" dirty="0" smtClean="0"/>
              <a:t>Now</a:t>
            </a:r>
            <a:r>
              <a:rPr lang="en-US" dirty="0" smtClean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Lloyd’s </a:t>
            </a:r>
            <a:r>
              <a:rPr lang="en-US" dirty="0" smtClean="0"/>
              <a:t>‘The </a:t>
            </a:r>
            <a:r>
              <a:rPr lang="en-US" dirty="0" smtClean="0"/>
              <a:t>future’s today and brought to you by Lloyd’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78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46" y="246112"/>
            <a:ext cx="9404723" cy="726885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Packaging and Branding:</a:t>
            </a:r>
            <a:endParaRPr lang="en-IN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46" y="1285593"/>
            <a:ext cx="10580186" cy="4781738"/>
          </a:xfr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/>
              <a:t>Consumer culture = ‘material culture’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4508626" y="1853248"/>
            <a:ext cx="253497" cy="853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152460" y="2812976"/>
            <a:ext cx="4965827" cy="92333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Values assigned to material objects/things, </a:t>
            </a:r>
          </a:p>
          <a:p>
            <a:pPr algn="ctr"/>
            <a:r>
              <a:rPr lang="en-US" dirty="0" smtClean="0"/>
              <a:t>The pattern of cultural consumption of particular objects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279731" y="1910785"/>
            <a:ext cx="4454304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Features of </a:t>
            </a:r>
            <a:r>
              <a:rPr lang="en-US" dirty="0" smtClean="0"/>
              <a:t>objects </a:t>
            </a:r>
            <a:r>
              <a:rPr lang="en-US" dirty="0" smtClean="0"/>
              <a:t>in material culture</a:t>
            </a:r>
            <a:endParaRPr lang="en-IN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09665751"/>
              </p:ext>
            </p:extLst>
          </p:nvPr>
        </p:nvGraphicFramePr>
        <p:xfrm>
          <a:off x="7514378" y="2478440"/>
          <a:ext cx="4550612" cy="421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5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1297</TotalTime>
  <Words>3415</Words>
  <Application>Microsoft Office PowerPoint</Application>
  <PresentationFormat>Widescreen</PresentationFormat>
  <Paragraphs>440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Agency FB</vt:lpstr>
      <vt:lpstr>Arial</vt:lpstr>
      <vt:lpstr>Calibri</vt:lpstr>
      <vt:lpstr>Century Gothic</vt:lpstr>
      <vt:lpstr>Wingdings</vt:lpstr>
      <vt:lpstr>Wingdings 3</vt:lpstr>
      <vt:lpstr>Ion</vt:lpstr>
      <vt:lpstr>Product of Consumption</vt:lpstr>
      <vt:lpstr>Product of Consumption</vt:lpstr>
      <vt:lpstr>What do we purchase?</vt:lpstr>
      <vt:lpstr>Novelty</vt:lpstr>
      <vt:lpstr>Novelty</vt:lpstr>
      <vt:lpstr>Cult of Novelty &amp; the Two-Pronged Rhetoric</vt:lpstr>
      <vt:lpstr>Rhetoric of Pluses: Examples</vt:lpstr>
      <vt:lpstr>Rhetoric of ‘New-Now’</vt:lpstr>
      <vt:lpstr>Packaging and Branding:</vt:lpstr>
      <vt:lpstr>Examples:</vt:lpstr>
      <vt:lpstr>Example: Knorr Chinese Masala</vt:lpstr>
      <vt:lpstr>Example: Knorr Chinese Masala</vt:lpstr>
      <vt:lpstr>Example: Knorr Chinese Masala</vt:lpstr>
      <vt:lpstr>Entire family as consumer </vt:lpstr>
      <vt:lpstr>Family as Consumer</vt:lpstr>
      <vt:lpstr>Individual as Consumer</vt:lpstr>
      <vt:lpstr>AD RHETORIC</vt:lpstr>
      <vt:lpstr>AD RHETORIC</vt:lpstr>
      <vt:lpstr>AD RHETORIC</vt:lpstr>
      <vt:lpstr>AD RHETORIC</vt:lpstr>
      <vt:lpstr>AD RHETORIC</vt:lpstr>
      <vt:lpstr>Brands</vt:lpstr>
      <vt:lpstr>Brands</vt:lpstr>
      <vt:lpstr>Brands</vt:lpstr>
      <vt:lpstr>Brands</vt:lpstr>
      <vt:lpstr>Brand</vt:lpstr>
      <vt:lpstr>Brand</vt:lpstr>
      <vt:lpstr>Brand</vt:lpstr>
      <vt:lpstr>Cosmopolitanism</vt:lpstr>
      <vt:lpstr>Cosmopolitanism</vt:lpstr>
      <vt:lpstr>Cosmopolitanism</vt:lpstr>
      <vt:lpstr>The Spaces of Consumption I : The Mall</vt:lpstr>
      <vt:lpstr>Spectacle</vt:lpstr>
      <vt:lpstr>The Mall </vt:lpstr>
      <vt:lpstr>The Mall</vt:lpstr>
      <vt:lpstr>Spectacle</vt:lpstr>
      <vt:lpstr>Spectacle</vt:lpstr>
      <vt:lpstr>Spectacle</vt:lpstr>
      <vt:lpstr>Eclecticism</vt:lpstr>
      <vt:lpstr>Organization</vt:lpstr>
      <vt:lpstr>Organization</vt:lpstr>
      <vt:lpstr>Organization</vt:lpstr>
      <vt:lpstr>The Mall</vt:lpstr>
      <vt:lpstr>The Mall</vt:lpstr>
      <vt:lpstr>The Mall</vt:lpstr>
      <vt:lpstr>The Mall</vt:lpstr>
      <vt:lpstr>The Mall</vt:lpstr>
      <vt:lpstr>The Mall</vt:lpstr>
      <vt:lpstr>Leisure and Recreation</vt:lpstr>
      <vt:lpstr>The Other Side of the Mall</vt:lpstr>
      <vt:lpstr>The Other Side of the Mall</vt:lpstr>
      <vt:lpstr>Summary</vt:lpstr>
      <vt:lpstr>Spaces of Consumption II : Online Shopping</vt:lpstr>
      <vt:lpstr>Spaces of Consumption II : Online Shopping</vt:lpstr>
      <vt:lpstr>Spaces of Consumption II : Online Shopping</vt:lpstr>
      <vt:lpstr>Spaces of Consumption II : Online Shopping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of Consumption</dc:title>
  <dc:creator>user</dc:creator>
  <cp:lastModifiedBy>user</cp:lastModifiedBy>
  <cp:revision>82</cp:revision>
  <dcterms:created xsi:type="dcterms:W3CDTF">2020-12-30T04:25:29Z</dcterms:created>
  <dcterms:modified xsi:type="dcterms:W3CDTF">2021-01-27T07:24:33Z</dcterms:modified>
</cp:coreProperties>
</file>