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DCCD-D379-4A96-B841-55143047928D}" type="datetimeFigureOut">
              <a:rPr lang="en-IN" smtClean="0"/>
              <a:pPr/>
              <a:t>18-11-2021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586E3-96A6-4443-ADD6-3883BA1151A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DCCD-D379-4A96-B841-55143047928D}" type="datetimeFigureOut">
              <a:rPr lang="en-IN" smtClean="0"/>
              <a:pPr/>
              <a:t>18-11-2021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586E3-96A6-4443-ADD6-3883BA1151A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DCCD-D379-4A96-B841-55143047928D}" type="datetimeFigureOut">
              <a:rPr lang="en-IN" smtClean="0"/>
              <a:pPr/>
              <a:t>18-11-2021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586E3-96A6-4443-ADD6-3883BA1151A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DCCD-D379-4A96-B841-55143047928D}" type="datetimeFigureOut">
              <a:rPr lang="en-IN" smtClean="0"/>
              <a:pPr/>
              <a:t>18-11-2021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586E3-96A6-4443-ADD6-3883BA1151A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DCCD-D379-4A96-B841-55143047928D}" type="datetimeFigureOut">
              <a:rPr lang="en-IN" smtClean="0"/>
              <a:pPr/>
              <a:t>18-11-2021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586E3-96A6-4443-ADD6-3883BA1151A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DCCD-D379-4A96-B841-55143047928D}" type="datetimeFigureOut">
              <a:rPr lang="en-IN" smtClean="0"/>
              <a:pPr/>
              <a:t>18-11-2021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586E3-96A6-4443-ADD6-3883BA1151A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DCCD-D379-4A96-B841-55143047928D}" type="datetimeFigureOut">
              <a:rPr lang="en-IN" smtClean="0"/>
              <a:pPr/>
              <a:t>18-11-2021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586E3-96A6-4443-ADD6-3883BA1151A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DCCD-D379-4A96-B841-55143047928D}" type="datetimeFigureOut">
              <a:rPr lang="en-IN" smtClean="0"/>
              <a:pPr/>
              <a:t>18-11-2021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586E3-96A6-4443-ADD6-3883BA1151A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DCCD-D379-4A96-B841-55143047928D}" type="datetimeFigureOut">
              <a:rPr lang="en-IN" smtClean="0"/>
              <a:pPr/>
              <a:t>18-11-2021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586E3-96A6-4443-ADD6-3883BA1151A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DCCD-D379-4A96-B841-55143047928D}" type="datetimeFigureOut">
              <a:rPr lang="en-IN" smtClean="0"/>
              <a:pPr/>
              <a:t>18-11-2021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586E3-96A6-4443-ADD6-3883BA1151A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DCCD-D379-4A96-B841-55143047928D}" type="datetimeFigureOut">
              <a:rPr lang="en-IN" smtClean="0"/>
              <a:pPr/>
              <a:t>18-11-2021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3D586E3-96A6-4443-ADD6-3883BA1151A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31DCCD-D379-4A96-B841-55143047928D}" type="datetimeFigureOut">
              <a:rPr lang="en-IN" smtClean="0"/>
              <a:pPr/>
              <a:t>18-11-2021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D586E3-96A6-4443-ADD6-3883BA1151A4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28800"/>
            <a:ext cx="6400800" cy="4010000"/>
          </a:xfrm>
        </p:spPr>
        <p:txBody>
          <a:bodyPr/>
          <a:lstStyle/>
          <a:p>
            <a:r>
              <a:rPr lang="en-IN" b="1" u="sng" dirty="0" smtClean="0">
                <a:solidFill>
                  <a:schemeClr val="tx1"/>
                </a:solidFill>
              </a:rPr>
              <a:t>Gandhi and his Ideology</a:t>
            </a:r>
            <a:endParaRPr lang="en-IN" b="1" u="sng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29190" y="3571876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Ms. </a:t>
            </a:r>
            <a:r>
              <a:rPr lang="en-IN" dirty="0" err="1" smtClean="0"/>
              <a:t>Brighty</a:t>
            </a:r>
            <a:r>
              <a:rPr lang="en-IN" dirty="0" smtClean="0"/>
              <a:t> Robert</a:t>
            </a:r>
          </a:p>
          <a:p>
            <a:r>
              <a:rPr lang="en-IN" dirty="0" smtClean="0"/>
              <a:t>PG Department </a:t>
            </a:r>
            <a:r>
              <a:rPr lang="en-IN" smtClean="0"/>
              <a:t>of History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304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/>
              </a:rPr>
              <a:t>Through non-violence one appeal to the truth that nestles in people and makes the </a:t>
            </a:r>
            <a:r>
              <a:rPr lang="en-US" sz="2800" dirty="0" smtClean="0">
                <a:latin typeface="Times New Roman"/>
              </a:rPr>
              <a:t>latter realize </a:t>
            </a:r>
            <a:r>
              <a:rPr lang="en-US" sz="2800" dirty="0">
                <a:latin typeface="Times New Roman"/>
              </a:rPr>
              <a:t>it in themselves, come around, and join hands in the common march to truth </a:t>
            </a:r>
            <a:r>
              <a:rPr lang="en-US" sz="2800" dirty="0" smtClean="0">
                <a:latin typeface="Times New Roman"/>
              </a:rPr>
              <a:t>along with </a:t>
            </a:r>
            <a:r>
              <a:rPr lang="en-US" sz="2800" dirty="0">
                <a:latin typeface="Times New Roman"/>
              </a:rPr>
              <a:t>those whom they earlier considered as their adversaries</a:t>
            </a:r>
            <a:r>
              <a:rPr lang="en-US" sz="2800" dirty="0" smtClean="0">
                <a:latin typeface="Times New Roman"/>
              </a:rPr>
              <a:t>.</a:t>
            </a:r>
          </a:p>
          <a:p>
            <a:r>
              <a:rPr lang="en-IN" sz="2800" dirty="0">
                <a:latin typeface="Times New Roman"/>
              </a:rPr>
              <a:t>Given the enmeshing </a:t>
            </a:r>
            <a:r>
              <a:rPr lang="en-IN" sz="2800" dirty="0" smtClean="0">
                <a:latin typeface="Times New Roman"/>
              </a:rPr>
              <a:t>of </a:t>
            </a:r>
            <a:r>
              <a:rPr lang="en-US" sz="2800" dirty="0" smtClean="0">
                <a:latin typeface="Times New Roman"/>
              </a:rPr>
              <a:t>means </a:t>
            </a:r>
            <a:r>
              <a:rPr lang="en-US" sz="2800" dirty="0">
                <a:latin typeface="Times New Roman"/>
              </a:rPr>
              <a:t>and ends, </a:t>
            </a:r>
            <a:r>
              <a:rPr lang="en-US" sz="2800" dirty="0" err="1">
                <a:latin typeface="Times New Roman"/>
              </a:rPr>
              <a:t>Gandhiji</a:t>
            </a:r>
            <a:r>
              <a:rPr lang="en-US" sz="2800" dirty="0">
                <a:latin typeface="Times New Roman"/>
              </a:rPr>
              <a:t>, often saw Love, Truth, God and Non-violence </a:t>
            </a:r>
            <a:r>
              <a:rPr lang="en-US" sz="2800" dirty="0" smtClean="0">
                <a:latin typeface="Times New Roman"/>
              </a:rPr>
              <a:t>as interchangeable </a:t>
            </a:r>
            <a:r>
              <a:rPr lang="en-US" sz="2800" dirty="0">
                <a:latin typeface="Times New Roman"/>
              </a:rPr>
              <a:t>terms. Truth or God or Self-realization being man's ultimate goal in </a:t>
            </a:r>
            <a:r>
              <a:rPr lang="en-US" sz="2800" dirty="0" smtClean="0">
                <a:latin typeface="Times New Roman"/>
              </a:rPr>
              <a:t>life, this </a:t>
            </a:r>
            <a:r>
              <a:rPr lang="en-US" sz="2800" dirty="0">
                <a:latin typeface="Times New Roman"/>
              </a:rPr>
              <a:t>goal can be attained only through non-violence or </a:t>
            </a:r>
            <a:r>
              <a:rPr lang="en-US" sz="2800" dirty="0" smtClean="0">
                <a:latin typeface="Times New Roman"/>
              </a:rPr>
              <a:t>ahimsa.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1666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endParaRPr lang="en-IN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24013" y="1409700"/>
            <a:ext cx="5895975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16886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en-IN" b="1" dirty="0" err="1" smtClean="0">
                <a:latin typeface="Times New Roman"/>
              </a:rPr>
              <a:t>Champaran</a:t>
            </a:r>
            <a:endParaRPr lang="en-IN" b="1" dirty="0" smtClean="0">
              <a:latin typeface="Times New Roman"/>
            </a:endParaRPr>
          </a:p>
          <a:p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340768"/>
            <a:ext cx="6048375" cy="5055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42129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err="1">
                <a:latin typeface="Times New Roman"/>
              </a:rPr>
              <a:t>Champaran</a:t>
            </a:r>
            <a:r>
              <a:rPr lang="en-US" sz="2800" dirty="0">
                <a:latin typeface="Times New Roman"/>
              </a:rPr>
              <a:t> in the </a:t>
            </a:r>
            <a:r>
              <a:rPr lang="en-US" sz="2800" dirty="0" err="1">
                <a:latin typeface="Times New Roman"/>
              </a:rPr>
              <a:t>Tirhut</a:t>
            </a:r>
            <a:r>
              <a:rPr lang="en-US" sz="2800" dirty="0">
                <a:latin typeface="Times New Roman"/>
              </a:rPr>
              <a:t> division of North Bihar had been seething with </a:t>
            </a:r>
            <a:r>
              <a:rPr lang="en-US" sz="2800" dirty="0" smtClean="0">
                <a:latin typeface="Times New Roman"/>
              </a:rPr>
              <a:t>agrarian discontent </a:t>
            </a:r>
            <a:r>
              <a:rPr lang="en-US" sz="2800" dirty="0">
                <a:latin typeface="Times New Roman"/>
              </a:rPr>
              <a:t>for some time. European planters had established indigo farms and factories </a:t>
            </a:r>
            <a:r>
              <a:rPr lang="en-US" sz="2800" dirty="0" smtClean="0">
                <a:latin typeface="Times New Roman"/>
              </a:rPr>
              <a:t>in </a:t>
            </a:r>
            <a:r>
              <a:rPr lang="en-US" sz="2800" dirty="0" err="1" smtClean="0">
                <a:latin typeface="Times New Roman"/>
              </a:rPr>
              <a:t>Champaran</a:t>
            </a:r>
            <a:r>
              <a:rPr lang="en-US" sz="2800" dirty="0" smtClean="0">
                <a:latin typeface="Times New Roman"/>
              </a:rPr>
              <a:t> </a:t>
            </a:r>
            <a:r>
              <a:rPr lang="en-US" sz="2800" dirty="0">
                <a:latin typeface="Times New Roman"/>
              </a:rPr>
              <a:t>at the beginning of the 19th century. </a:t>
            </a:r>
            <a:endParaRPr lang="en-US" sz="2800" dirty="0" smtClean="0">
              <a:latin typeface="Times New Roman"/>
            </a:endParaRPr>
          </a:p>
          <a:p>
            <a:r>
              <a:rPr lang="en-US" sz="2800" dirty="0" smtClean="0">
                <a:latin typeface="Times New Roman"/>
              </a:rPr>
              <a:t>By </a:t>
            </a:r>
            <a:r>
              <a:rPr lang="en-US" sz="2800" dirty="0">
                <a:latin typeface="Times New Roman"/>
              </a:rPr>
              <a:t>1916-17, a large part of </a:t>
            </a:r>
            <a:r>
              <a:rPr lang="en-US" sz="2800" dirty="0" err="1" smtClean="0">
                <a:latin typeface="Times New Roman"/>
              </a:rPr>
              <a:t>Champaran</a:t>
            </a:r>
            <a:r>
              <a:rPr lang="en-US" sz="2800" dirty="0" smtClean="0">
                <a:latin typeface="Times New Roman"/>
              </a:rPr>
              <a:t> was </a:t>
            </a:r>
            <a:r>
              <a:rPr lang="en-US" sz="2800" dirty="0">
                <a:latin typeface="Times New Roman"/>
              </a:rPr>
              <a:t>held by three proprietors, the </a:t>
            </a:r>
            <a:r>
              <a:rPr lang="en-US" sz="2800" dirty="0" err="1">
                <a:latin typeface="Times New Roman"/>
              </a:rPr>
              <a:t>Bettiah</a:t>
            </a:r>
            <a:r>
              <a:rPr lang="en-US" sz="2800" dirty="0">
                <a:latin typeface="Times New Roman"/>
              </a:rPr>
              <a:t>, Ram Nagar and </a:t>
            </a:r>
            <a:r>
              <a:rPr lang="en-US" sz="2800" dirty="0" err="1">
                <a:latin typeface="Times New Roman"/>
              </a:rPr>
              <a:t>Madhuban</a:t>
            </a:r>
            <a:r>
              <a:rPr lang="en-US" sz="2800" dirty="0">
                <a:latin typeface="Times New Roman"/>
              </a:rPr>
              <a:t> estates</a:t>
            </a:r>
            <a:r>
              <a:rPr lang="en-US" sz="2800" dirty="0" smtClean="0">
                <a:latin typeface="Times New Roman"/>
              </a:rPr>
              <a:t>.</a:t>
            </a:r>
          </a:p>
          <a:p>
            <a:r>
              <a:rPr lang="en-IN" sz="2800" dirty="0" err="1">
                <a:latin typeface="Times New Roman"/>
              </a:rPr>
              <a:t>Bettiah</a:t>
            </a:r>
            <a:r>
              <a:rPr lang="en-IN" sz="2800" dirty="0">
                <a:latin typeface="Times New Roman"/>
              </a:rPr>
              <a:t> </a:t>
            </a:r>
            <a:r>
              <a:rPr lang="en-IN" sz="2800" dirty="0" smtClean="0">
                <a:latin typeface="Times New Roman"/>
              </a:rPr>
              <a:t>was </a:t>
            </a:r>
            <a:r>
              <a:rPr lang="en-US" sz="2800" dirty="0" smtClean="0">
                <a:latin typeface="Times New Roman"/>
              </a:rPr>
              <a:t>the </a:t>
            </a:r>
            <a:r>
              <a:rPr lang="en-US" sz="2800" dirty="0">
                <a:latin typeface="Times New Roman"/>
              </a:rPr>
              <a:t>largest estate consisting of over one and half thousand villages. </a:t>
            </a:r>
            <a:endParaRPr lang="en-US" sz="2800" dirty="0" smtClean="0">
              <a:latin typeface="Times New Roman"/>
            </a:endParaRPr>
          </a:p>
          <a:p>
            <a:r>
              <a:rPr lang="en-US" sz="2800" dirty="0" smtClean="0">
                <a:latin typeface="Times New Roman"/>
              </a:rPr>
              <a:t>Most </a:t>
            </a:r>
            <a:r>
              <a:rPr lang="en-US" sz="2800" dirty="0">
                <a:latin typeface="Times New Roman"/>
              </a:rPr>
              <a:t>of these </a:t>
            </a:r>
            <a:r>
              <a:rPr lang="en-US" sz="2800" dirty="0" smtClean="0">
                <a:latin typeface="Times New Roman"/>
              </a:rPr>
              <a:t>villages were </a:t>
            </a:r>
            <a:r>
              <a:rPr lang="en-US" sz="2800" dirty="0">
                <a:latin typeface="Times New Roman"/>
              </a:rPr>
              <a:t>not managed by landlords but were leased to </a:t>
            </a:r>
            <a:r>
              <a:rPr lang="en-US" sz="2800" dirty="0" err="1">
                <a:latin typeface="Times New Roman"/>
              </a:rPr>
              <a:t>thikadars</a:t>
            </a:r>
            <a:r>
              <a:rPr lang="en-US" sz="2800" dirty="0">
                <a:latin typeface="Times New Roman"/>
              </a:rPr>
              <a:t> or temporary tenure </a:t>
            </a:r>
            <a:r>
              <a:rPr lang="en-US" sz="2800" dirty="0" smtClean="0">
                <a:latin typeface="Times New Roman"/>
              </a:rPr>
              <a:t>holders, of </a:t>
            </a:r>
            <a:r>
              <a:rPr lang="en-US" sz="2800" dirty="0">
                <a:latin typeface="Times New Roman"/>
              </a:rPr>
              <a:t>whom the most influential group was European indigo planters</a:t>
            </a:r>
            <a:r>
              <a:rPr lang="en-US" sz="2800" dirty="0" smtClean="0">
                <a:latin typeface="Times New Roman"/>
              </a:rPr>
              <a:t>.</a:t>
            </a:r>
          </a:p>
          <a:p>
            <a:r>
              <a:rPr lang="en-US" sz="2800" dirty="0" smtClean="0">
                <a:latin typeface="Times New Roman"/>
              </a:rPr>
              <a:t> </a:t>
            </a:r>
            <a:r>
              <a:rPr lang="en-US" sz="2800" dirty="0">
                <a:latin typeface="Times New Roman"/>
              </a:rPr>
              <a:t>The basic issue of </a:t>
            </a:r>
            <a:r>
              <a:rPr lang="en-US" sz="2800" dirty="0" smtClean="0">
                <a:latin typeface="Times New Roman"/>
              </a:rPr>
              <a:t>the trouble </a:t>
            </a:r>
            <a:r>
              <a:rPr lang="en-US" sz="2800" dirty="0">
                <a:latin typeface="Times New Roman"/>
              </a:rPr>
              <a:t>was the system of indirect cultivation whereby peasants leased land from </a:t>
            </a:r>
            <a:r>
              <a:rPr lang="en-US" sz="2800" dirty="0" smtClean="0">
                <a:latin typeface="Times New Roman"/>
              </a:rPr>
              <a:t>planters, binding </a:t>
            </a:r>
            <a:r>
              <a:rPr lang="en-US" sz="2800" dirty="0">
                <a:latin typeface="Times New Roman"/>
              </a:rPr>
              <a:t>themselves to grow indigo each year on specified land in return for an advance </a:t>
            </a:r>
            <a:r>
              <a:rPr lang="en-US" sz="2800" dirty="0" smtClean="0">
                <a:latin typeface="Times New Roman"/>
              </a:rPr>
              <a:t>at the </a:t>
            </a:r>
            <a:r>
              <a:rPr lang="en-US" sz="2800" dirty="0">
                <a:latin typeface="Times New Roman"/>
              </a:rPr>
              <a:t>beginning of the cultivation season.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9502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>
                <a:latin typeface="Times New Roman"/>
              </a:rPr>
              <a:t>Indigo was cultivated under the system </a:t>
            </a:r>
            <a:r>
              <a:rPr lang="en-US" sz="2800" dirty="0" smtClean="0">
                <a:latin typeface="Times New Roman"/>
              </a:rPr>
              <a:t>called </a:t>
            </a:r>
            <a:r>
              <a:rPr lang="en-US" sz="2800" dirty="0" err="1" smtClean="0">
                <a:latin typeface="Times New Roman"/>
              </a:rPr>
              <a:t>Tinkathia</a:t>
            </a:r>
            <a:r>
              <a:rPr lang="en-US" sz="2800" dirty="0" smtClean="0">
                <a:latin typeface="Times New Roman"/>
              </a:rPr>
              <a:t> </a:t>
            </a:r>
            <a:r>
              <a:rPr lang="en-US" sz="2800" dirty="0">
                <a:latin typeface="Times New Roman"/>
              </a:rPr>
              <a:t>by which a tenant had to cultivate indigo at three-twentieths of his </a:t>
            </a:r>
            <a:r>
              <a:rPr lang="en-US" sz="2800" dirty="0" smtClean="0">
                <a:latin typeface="Times New Roman"/>
              </a:rPr>
              <a:t>holdings.</a:t>
            </a:r>
          </a:p>
          <a:p>
            <a:r>
              <a:rPr lang="en-US" sz="2800" dirty="0" smtClean="0">
                <a:latin typeface="Times New Roman"/>
              </a:rPr>
              <a:t> system was </a:t>
            </a:r>
            <a:r>
              <a:rPr lang="en-US" sz="2800" dirty="0">
                <a:latin typeface="Times New Roman"/>
              </a:rPr>
              <a:t>made in </a:t>
            </a:r>
            <a:r>
              <a:rPr lang="en-US" sz="2800" dirty="0" err="1">
                <a:latin typeface="Times New Roman"/>
              </a:rPr>
              <a:t>Tinkatiya</a:t>
            </a:r>
            <a:r>
              <a:rPr lang="en-US" sz="2800" dirty="0">
                <a:latin typeface="Times New Roman"/>
              </a:rPr>
              <a:t> system in 1908 it did not bring any material change in </a:t>
            </a:r>
            <a:r>
              <a:rPr lang="en-US" sz="2800" dirty="0" smtClean="0">
                <a:latin typeface="Times New Roman"/>
              </a:rPr>
              <a:t>the degrading </a:t>
            </a:r>
            <a:r>
              <a:rPr lang="en-US" sz="2800" dirty="0">
                <a:latin typeface="Times New Roman"/>
              </a:rPr>
              <a:t>conditions of the tenants. </a:t>
            </a:r>
            <a:endParaRPr lang="en-US" sz="2800" dirty="0" smtClean="0">
              <a:latin typeface="Times New Roman"/>
            </a:endParaRPr>
          </a:p>
          <a:p>
            <a:r>
              <a:rPr lang="en-US" sz="2800" dirty="0" smtClean="0">
                <a:latin typeface="Times New Roman"/>
              </a:rPr>
              <a:t>Planters </a:t>
            </a:r>
            <a:r>
              <a:rPr lang="en-US" sz="2800" dirty="0">
                <a:latin typeface="Times New Roman"/>
              </a:rPr>
              <a:t>always </a:t>
            </a:r>
            <a:r>
              <a:rPr lang="en-US" sz="2800" dirty="0" smtClean="0">
                <a:latin typeface="Times New Roman"/>
              </a:rPr>
              <a:t>forced Planters </a:t>
            </a:r>
            <a:r>
              <a:rPr lang="en-US" sz="2800" dirty="0">
                <a:latin typeface="Times New Roman"/>
              </a:rPr>
              <a:t>always forced them to sell their crop for </a:t>
            </a:r>
            <a:r>
              <a:rPr lang="en-US" sz="2800" dirty="0" smtClean="0">
                <a:latin typeface="Times New Roman"/>
              </a:rPr>
              <a:t>a fixed </a:t>
            </a:r>
            <a:r>
              <a:rPr lang="en-US" sz="2800" dirty="0">
                <a:latin typeface="Times New Roman"/>
              </a:rPr>
              <a:t>and usually uneconomic price</a:t>
            </a:r>
            <a:r>
              <a:rPr lang="en-US" sz="2800" dirty="0" smtClean="0">
                <a:latin typeface="Times New Roman"/>
              </a:rPr>
              <a:t>.</a:t>
            </a:r>
          </a:p>
          <a:p>
            <a:r>
              <a:rPr lang="en-US" sz="2800" dirty="0" smtClean="0">
                <a:latin typeface="Times New Roman"/>
              </a:rPr>
              <a:t> </a:t>
            </a:r>
            <a:r>
              <a:rPr lang="en-US" sz="2800" dirty="0">
                <a:latin typeface="Times New Roman"/>
              </a:rPr>
              <a:t>At this time the demand of Indian indigo in the </a:t>
            </a:r>
            <a:r>
              <a:rPr lang="en-US" sz="2800" dirty="0" smtClean="0">
                <a:latin typeface="Times New Roman"/>
              </a:rPr>
              <a:t>world market </a:t>
            </a:r>
            <a:r>
              <a:rPr lang="en-US" sz="2800" dirty="0">
                <a:latin typeface="Times New Roman"/>
              </a:rPr>
              <a:t>was declining due to the increasing production of synthetic indigo in Germany</a:t>
            </a:r>
            <a:r>
              <a:rPr lang="en-US" sz="2800" dirty="0" smtClean="0">
                <a:latin typeface="Times New Roman"/>
              </a:rPr>
              <a:t>.</a:t>
            </a:r>
          </a:p>
          <a:p>
            <a:r>
              <a:rPr lang="en-US" sz="2800" dirty="0">
                <a:latin typeface="Times New Roman"/>
              </a:rPr>
              <a:t>The planters tried to save their own position by facing the tenants to bear </a:t>
            </a:r>
            <a:r>
              <a:rPr lang="en-US" sz="2800" dirty="0" smtClean="0">
                <a:latin typeface="Times New Roman"/>
              </a:rPr>
              <a:t>the burden </a:t>
            </a:r>
            <a:r>
              <a:rPr lang="en-US" sz="2800" dirty="0">
                <a:latin typeface="Times New Roman"/>
              </a:rPr>
              <a:t>of their losses. They offered to release the tenants from growing indigo </a:t>
            </a:r>
            <a:r>
              <a:rPr lang="en-US" sz="2800" dirty="0" smtClean="0">
                <a:latin typeface="Times New Roman"/>
              </a:rPr>
              <a:t>if </a:t>
            </a:r>
            <a:r>
              <a:rPr lang="en-US" sz="2800" dirty="0">
                <a:latin typeface="Times New Roman"/>
              </a:rPr>
              <a:t>the latter paid compensation </a:t>
            </a:r>
            <a:r>
              <a:rPr lang="en-US" sz="2800" dirty="0" smtClean="0">
                <a:latin typeface="Times New Roman"/>
              </a:rPr>
              <a:t>or </a:t>
            </a:r>
            <a:r>
              <a:rPr lang="en-IN" sz="2800" dirty="0" smtClean="0">
                <a:latin typeface="Times New Roman"/>
              </a:rPr>
              <a:t>damages</a:t>
            </a:r>
            <a:r>
              <a:rPr lang="en-IN" sz="2800" dirty="0">
                <a:latin typeface="Times New Roman"/>
              </a:rPr>
              <a:t>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87899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latin typeface="Times New Roman"/>
              </a:rPr>
              <a:t>Gandhi took no interest in the case of indigo cultivators </a:t>
            </a:r>
            <a:r>
              <a:rPr lang="en-US" sz="2800" dirty="0" smtClean="0">
                <a:latin typeface="Times New Roman"/>
              </a:rPr>
              <a:t>of </a:t>
            </a:r>
            <a:r>
              <a:rPr lang="en-US" sz="2800" dirty="0" err="1" smtClean="0">
                <a:latin typeface="Times New Roman"/>
              </a:rPr>
              <a:t>Champaran</a:t>
            </a:r>
            <a:r>
              <a:rPr lang="en-US" sz="2800" dirty="0" smtClean="0">
                <a:latin typeface="Times New Roman"/>
              </a:rPr>
              <a:t> </a:t>
            </a:r>
            <a:r>
              <a:rPr lang="en-US" sz="2800" dirty="0">
                <a:latin typeface="Times New Roman"/>
              </a:rPr>
              <a:t>when this question was discussed at the </a:t>
            </a:r>
            <a:r>
              <a:rPr lang="en-US" sz="2800" dirty="0" err="1">
                <a:latin typeface="Times New Roman"/>
              </a:rPr>
              <a:t>Lucknow</a:t>
            </a:r>
            <a:r>
              <a:rPr lang="en-US" sz="2800" dirty="0">
                <a:latin typeface="Times New Roman"/>
              </a:rPr>
              <a:t> session of the Congress </a:t>
            </a:r>
            <a:r>
              <a:rPr lang="en-US" sz="2800" dirty="0" smtClean="0">
                <a:latin typeface="Times New Roman"/>
              </a:rPr>
              <a:t>in 1916 </a:t>
            </a:r>
            <a:r>
              <a:rPr lang="en-US" sz="2800" dirty="0">
                <a:latin typeface="Times New Roman"/>
              </a:rPr>
              <a:t>on the ground that he knew nothing about the </a:t>
            </a:r>
            <a:r>
              <a:rPr lang="en-US" sz="2800" dirty="0" smtClean="0">
                <a:latin typeface="Times New Roman"/>
              </a:rPr>
              <a:t>matter.</a:t>
            </a:r>
          </a:p>
          <a:p>
            <a:r>
              <a:rPr lang="en-US" sz="2800" dirty="0">
                <a:latin typeface="Times New Roman"/>
              </a:rPr>
              <a:t>Gandhi arrived in Bihar and started making investigations in person. When </a:t>
            </a:r>
            <a:r>
              <a:rPr lang="en-US" sz="2800" dirty="0" smtClean="0">
                <a:latin typeface="Times New Roman"/>
              </a:rPr>
              <a:t>he reached </a:t>
            </a:r>
            <a:r>
              <a:rPr lang="en-US" sz="2800" dirty="0" err="1">
                <a:latin typeface="Times New Roman"/>
              </a:rPr>
              <a:t>Motihari</a:t>
            </a:r>
            <a:r>
              <a:rPr lang="en-US" sz="2800" dirty="0">
                <a:latin typeface="Times New Roman"/>
              </a:rPr>
              <a:t>, the headquarters of the district of </a:t>
            </a:r>
            <a:r>
              <a:rPr lang="en-US" sz="2800" dirty="0" err="1">
                <a:latin typeface="Times New Roman"/>
              </a:rPr>
              <a:t>Champaran</a:t>
            </a:r>
            <a:r>
              <a:rPr lang="en-US" sz="2800" dirty="0">
                <a:latin typeface="Times New Roman"/>
              </a:rPr>
              <a:t>, he was served with </a:t>
            </a:r>
            <a:r>
              <a:rPr lang="en-US" sz="2800" dirty="0" smtClean="0">
                <a:latin typeface="Times New Roman"/>
              </a:rPr>
              <a:t>an order </a:t>
            </a:r>
            <a:r>
              <a:rPr lang="en-US" sz="2800" dirty="0">
                <a:latin typeface="Times New Roman"/>
              </a:rPr>
              <a:t>to quit </a:t>
            </a:r>
            <a:r>
              <a:rPr lang="en-US" sz="2800" dirty="0" err="1">
                <a:latin typeface="Times New Roman"/>
              </a:rPr>
              <a:t>Champaran</a:t>
            </a:r>
            <a:r>
              <a:rPr lang="en-US" sz="2800" dirty="0">
                <a:latin typeface="Times New Roman"/>
              </a:rPr>
              <a:t> as he was regarded a danger to the </a:t>
            </a:r>
            <a:r>
              <a:rPr lang="en-US" sz="2800" dirty="0" err="1">
                <a:latin typeface="Times New Roman"/>
              </a:rPr>
              <a:t>publicpace</a:t>
            </a:r>
            <a:r>
              <a:rPr lang="en-US" sz="2800" dirty="0" smtClean="0">
                <a:latin typeface="Times New Roman"/>
              </a:rPr>
              <a:t>.</a:t>
            </a:r>
          </a:p>
          <a:p>
            <a:r>
              <a:rPr lang="en-US" sz="2800" dirty="0" smtClean="0">
                <a:latin typeface="Times New Roman"/>
              </a:rPr>
              <a:t> </a:t>
            </a:r>
            <a:r>
              <a:rPr lang="en-US" sz="2800" dirty="0">
                <a:latin typeface="Times New Roman"/>
              </a:rPr>
              <a:t>Gandhi decided </a:t>
            </a:r>
            <a:r>
              <a:rPr lang="en-US" sz="2800" dirty="0" smtClean="0">
                <a:latin typeface="Times New Roman"/>
              </a:rPr>
              <a:t>to disobey </a:t>
            </a:r>
            <a:r>
              <a:rPr lang="en-US" sz="2800" dirty="0">
                <a:latin typeface="Times New Roman"/>
              </a:rPr>
              <a:t>the order 'out of a sense of public responsibility. He was immediately arrested </a:t>
            </a:r>
            <a:r>
              <a:rPr lang="en-US" sz="2800" dirty="0" smtClean="0">
                <a:latin typeface="Times New Roman"/>
              </a:rPr>
              <a:t>and tried </a:t>
            </a:r>
            <a:r>
              <a:rPr lang="en-US" sz="2800" dirty="0">
                <a:latin typeface="Times New Roman"/>
              </a:rPr>
              <a:t>in the district court</a:t>
            </a:r>
            <a:r>
              <a:rPr lang="en-US" sz="2800" dirty="0" smtClean="0">
                <a:latin typeface="Times New Roman"/>
              </a:rPr>
              <a:t>.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xmlns="" val="26879414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62500" lnSpcReduction="20000"/>
          </a:bodyPr>
          <a:lstStyle/>
          <a:p>
            <a:r>
              <a:rPr lang="en-IN" dirty="0">
                <a:latin typeface="Times New Roman"/>
              </a:rPr>
              <a:t>The Government appointed </a:t>
            </a:r>
            <a:r>
              <a:rPr lang="en-IN" dirty="0" err="1" smtClean="0">
                <a:latin typeface="Times New Roman"/>
              </a:rPr>
              <a:t>Champaran</a:t>
            </a:r>
            <a:r>
              <a:rPr lang="en-IN" dirty="0" smtClean="0">
                <a:latin typeface="Times New Roman"/>
              </a:rPr>
              <a:t> </a:t>
            </a:r>
            <a:r>
              <a:rPr lang="en-US" dirty="0" smtClean="0">
                <a:latin typeface="Times New Roman"/>
              </a:rPr>
              <a:t>Agrarian </a:t>
            </a:r>
            <a:r>
              <a:rPr lang="en-US" dirty="0">
                <a:latin typeface="Times New Roman"/>
              </a:rPr>
              <a:t>Committee with Gandhi as one of its members. </a:t>
            </a:r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The </a:t>
            </a:r>
            <a:r>
              <a:rPr lang="en-US" dirty="0">
                <a:latin typeface="Times New Roman"/>
              </a:rPr>
              <a:t>committee </a:t>
            </a:r>
            <a:r>
              <a:rPr lang="en-US" dirty="0" smtClean="0">
                <a:latin typeface="Times New Roman"/>
              </a:rPr>
              <a:t>unanimously recommended </a:t>
            </a:r>
            <a:r>
              <a:rPr lang="en-US" dirty="0">
                <a:latin typeface="Times New Roman"/>
              </a:rPr>
              <a:t>the abolition of </a:t>
            </a:r>
            <a:r>
              <a:rPr lang="en-US" dirty="0" err="1">
                <a:latin typeface="Times New Roman"/>
              </a:rPr>
              <a:t>Tinkathia</a:t>
            </a:r>
            <a:r>
              <a:rPr lang="en-US" dirty="0">
                <a:latin typeface="Times New Roman"/>
              </a:rPr>
              <a:t> system and many illegal exactions under </a:t>
            </a:r>
            <a:r>
              <a:rPr lang="en-US" dirty="0" smtClean="0">
                <a:latin typeface="Times New Roman"/>
              </a:rPr>
              <a:t>which the </a:t>
            </a:r>
            <a:r>
              <a:rPr lang="en-US" dirty="0">
                <a:latin typeface="Times New Roman"/>
              </a:rPr>
              <a:t>tenants groaned. The enhanced rents were reduced, and as for the illegal </a:t>
            </a:r>
            <a:r>
              <a:rPr lang="en-US" dirty="0" smtClean="0">
                <a:latin typeface="Times New Roman"/>
              </a:rPr>
              <a:t>recoveries, the </a:t>
            </a:r>
            <a:r>
              <a:rPr lang="en-US" dirty="0">
                <a:latin typeface="Times New Roman"/>
              </a:rPr>
              <a:t>committee recommended 25% refund. </a:t>
            </a:r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The </a:t>
            </a:r>
            <a:r>
              <a:rPr lang="en-US" dirty="0">
                <a:latin typeface="Times New Roman"/>
              </a:rPr>
              <a:t>major recommendations of the </a:t>
            </a:r>
            <a:r>
              <a:rPr lang="en-US" dirty="0" smtClean="0">
                <a:latin typeface="Times New Roman"/>
              </a:rPr>
              <a:t>Committee were </a:t>
            </a:r>
            <a:r>
              <a:rPr lang="en-US" dirty="0">
                <a:latin typeface="Times New Roman"/>
              </a:rPr>
              <a:t>included in the </a:t>
            </a:r>
            <a:r>
              <a:rPr lang="en-US" dirty="0" err="1">
                <a:latin typeface="Times New Roman"/>
              </a:rPr>
              <a:t>Champaran</a:t>
            </a:r>
            <a:r>
              <a:rPr lang="en-US" dirty="0">
                <a:latin typeface="Times New Roman"/>
              </a:rPr>
              <a:t> Agrarian Act of 1917 </a:t>
            </a:r>
            <a:r>
              <a:rPr lang="en-US" dirty="0" smtClean="0">
                <a:latin typeface="Times New Roman"/>
              </a:rPr>
              <a:t>.</a:t>
            </a:r>
          </a:p>
          <a:p>
            <a:r>
              <a:rPr lang="en-US" dirty="0" smtClean="0">
                <a:latin typeface="Times New Roman"/>
              </a:rPr>
              <a:t>In </a:t>
            </a:r>
            <a:r>
              <a:rPr lang="en-US" dirty="0">
                <a:latin typeface="Times New Roman"/>
              </a:rPr>
              <a:t>this agitation, the </a:t>
            </a:r>
            <a:r>
              <a:rPr lang="en-US" dirty="0" smtClean="0">
                <a:latin typeface="Times New Roman"/>
              </a:rPr>
              <a:t>chief supporters </a:t>
            </a:r>
            <a:r>
              <a:rPr lang="en-US" dirty="0">
                <a:latin typeface="Times New Roman"/>
              </a:rPr>
              <a:t>of Gandhi came from the educated middle class. For instance, </a:t>
            </a:r>
            <a:r>
              <a:rPr lang="en-US" dirty="0" err="1">
                <a:latin typeface="Times New Roman"/>
              </a:rPr>
              <a:t>Rajendra</a:t>
            </a:r>
            <a:r>
              <a:rPr lang="en-US" dirty="0">
                <a:latin typeface="Times New Roman"/>
              </a:rPr>
              <a:t> </a:t>
            </a:r>
            <a:r>
              <a:rPr lang="en-US" dirty="0" smtClean="0">
                <a:latin typeface="Times New Roman"/>
              </a:rPr>
              <a:t>Prasad, </a:t>
            </a:r>
            <a:r>
              <a:rPr lang="en-US" dirty="0" err="1" smtClean="0">
                <a:latin typeface="Times New Roman"/>
              </a:rPr>
              <a:t>Gorakh</a:t>
            </a:r>
            <a:r>
              <a:rPr lang="en-US" dirty="0" smtClean="0">
                <a:latin typeface="Times New Roman"/>
              </a:rPr>
              <a:t> </a:t>
            </a:r>
            <a:r>
              <a:rPr lang="en-US" dirty="0">
                <a:latin typeface="Times New Roman"/>
              </a:rPr>
              <a:t>Prasad, </a:t>
            </a:r>
            <a:r>
              <a:rPr lang="en-US" dirty="0" err="1">
                <a:latin typeface="Times New Roman"/>
              </a:rPr>
              <a:t>Kirpalani</a:t>
            </a:r>
            <a:r>
              <a:rPr lang="en-US" dirty="0">
                <a:latin typeface="Times New Roman"/>
              </a:rPr>
              <a:t> and some other educated persons from the cities worked as </a:t>
            </a:r>
            <a:r>
              <a:rPr lang="en-US" dirty="0" smtClean="0">
                <a:latin typeface="Times New Roman"/>
              </a:rPr>
              <a:t>his close </a:t>
            </a:r>
            <a:r>
              <a:rPr lang="en-US" dirty="0">
                <a:latin typeface="Times New Roman"/>
              </a:rPr>
              <a:t>associates. Local </a:t>
            </a:r>
            <a:r>
              <a:rPr lang="en-US" b="1" dirty="0" err="1">
                <a:latin typeface="Times New Roman"/>
              </a:rPr>
              <a:t>Mahajans</a:t>
            </a:r>
            <a:r>
              <a:rPr lang="en-US" b="1" dirty="0">
                <a:latin typeface="Times New Roman"/>
              </a:rPr>
              <a:t> </a:t>
            </a:r>
            <a:r>
              <a:rPr lang="en-US" dirty="0">
                <a:latin typeface="Times New Roman"/>
              </a:rPr>
              <a:t>traders and village </a:t>
            </a:r>
            <a:r>
              <a:rPr lang="en-US" b="1" dirty="0" err="1">
                <a:latin typeface="Times New Roman"/>
              </a:rPr>
              <a:t>Mukhtars</a:t>
            </a:r>
            <a:r>
              <a:rPr lang="en-US" b="1" dirty="0">
                <a:latin typeface="Times New Roman"/>
              </a:rPr>
              <a:t> </a:t>
            </a:r>
            <a:r>
              <a:rPr lang="en-US" dirty="0">
                <a:latin typeface="Times New Roman"/>
              </a:rPr>
              <a:t>(attorneys) </a:t>
            </a:r>
            <a:r>
              <a:rPr lang="en-US" dirty="0" smtClean="0">
                <a:latin typeface="Times New Roman"/>
              </a:rPr>
              <a:t>is also </a:t>
            </a:r>
            <a:r>
              <a:rPr lang="en-US" dirty="0">
                <a:latin typeface="Times New Roman"/>
              </a:rPr>
              <a:t>helped</a:t>
            </a:r>
          </a:p>
          <a:p>
            <a:r>
              <a:rPr lang="en-US" dirty="0">
                <a:latin typeface="Times New Roman"/>
              </a:rPr>
              <a:t>him. But i t was the peasantry which gave him the real massive support. </a:t>
            </a:r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And he approached </a:t>
            </a:r>
            <a:r>
              <a:rPr lang="en-US" dirty="0">
                <a:latin typeface="Times New Roman"/>
              </a:rPr>
              <a:t>them in a most simple and unassuming manner. In the countryside, he </a:t>
            </a:r>
            <a:r>
              <a:rPr lang="en-US" dirty="0" smtClean="0">
                <a:latin typeface="Times New Roman"/>
              </a:rPr>
              <a:t>often walked </a:t>
            </a:r>
            <a:r>
              <a:rPr lang="en-US" dirty="0">
                <a:latin typeface="Times New Roman"/>
              </a:rPr>
              <a:t>on foot or travelled in a bullock cart. </a:t>
            </a:r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He </a:t>
            </a:r>
            <a:r>
              <a:rPr lang="en-US" dirty="0">
                <a:latin typeface="Times New Roman"/>
              </a:rPr>
              <a:t>came where ordinary people lived </a:t>
            </a:r>
            <a:r>
              <a:rPr lang="en-US" dirty="0" smtClean="0">
                <a:latin typeface="Times New Roman"/>
              </a:rPr>
              <a:t>and talked </a:t>
            </a:r>
            <a:r>
              <a:rPr lang="en-US" dirty="0">
                <a:latin typeface="Times New Roman"/>
              </a:rPr>
              <a:t>in the language they understood.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03931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Ahmadabad Mill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Strike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Gandhi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organised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the third campaign in Ahmedabad where he intervened 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dispute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between the mill owners and workers. Ahmedabad was becoming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leading industrial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town in Gujarat. But the mill owners often faced scarcity of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labour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and they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had to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pay high wages to attract enough mill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hands.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1917 plague outbreak made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labour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shortage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more acute because it drove many workers away from Ahmedabad to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countryside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To dissuade the workers from leaving the town, the mill owners decided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pay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'Plague Bonus' which was sometimes as high as 75% of the normal wages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workers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311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After the epidemic was over, the mill owners decided to discontinue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Plague Bonus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But the workers opposed the employers move and argued that it was helping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them to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offset the war time rise in the cost of living. The mill owners were prepared to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give 20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% increase but the workers were demanding a 50% raise in the wages in view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price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hike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Gandhi knew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Ambalal Sarabhai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, a mill owner, as the latter had financially helped Gandhi's Ashram.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Moreover, Ambalal's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sister. </a:t>
            </a:r>
            <a:r>
              <a:rPr lang="en-IN" sz="2800" dirty="0" err="1">
                <a:latin typeface="Times New Roman" pitchFamily="18" charset="0"/>
                <a:cs typeface="Times New Roman" pitchFamily="18" charset="0"/>
              </a:rPr>
              <a:t>Anasuya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Sarabhai had reverence for Gandhi. 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Gandhi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discussed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the workers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problems with Ambalal Sarabhai and decided to intervene in the dispute.</a:t>
            </a:r>
          </a:p>
        </p:txBody>
      </p:sp>
    </p:spTree>
    <p:extLst>
      <p:ext uri="{BB962C8B-B14F-4D97-AF65-F5344CB8AC3E}">
        <p14:creationId xmlns:p14="http://schemas.microsoft.com/office/powerpoint/2010/main" xmlns="" val="422303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Gandhi was included in the board as representing the workers. But,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suddenly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mill owners decided to withdraw from the board on the ground that Gandhi had no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real authority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or mandate from the workers, and that there was no guarantee that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workers would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accept the arbitration award. They declared the lockout of the Mills from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22 February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1918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such a situation, Gandhi decided to study the whole situation in detail. 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went through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mass of data concerning the financial state of the mills and compared their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wage rates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with those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Bombay.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Finally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he came to the conclusion that the workers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should demand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35% 'instead of 50% increase in their wages.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Gandhi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began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Satyagraha movement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against the mill owners. The workers were asked to take a pledge stating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that they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would not resume work without 35% increase and that they would remain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law abiding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during the lockout.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Gandhi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assisted by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Anasuya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Sarabhai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organised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46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836712"/>
            <a:ext cx="7787208" cy="5289451"/>
          </a:xfrm>
        </p:spPr>
        <p:txBody>
          <a:bodyPr>
            <a:norm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Gandhian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Ideology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Mohandas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Karamchand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Gandhi (1869-1948)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ost authentic and celebrated representative of the wisdom and culture of India in our times. 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ddress him, with respect, as the Mahatma.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 social reformer, an economist, a political philosopher and a seeker of truth. We consider him as a '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yugapurusha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', one who inaugurated a new era. The contribution of Mohandas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Karamchand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Gandhi to the Indian national movement was un-paralleled.</a:t>
            </a:r>
          </a:p>
          <a:p>
            <a:r>
              <a:rPr lang="en-US" sz="2000" b="0" i="0" u="none" strike="noStrike" baseline="0" dirty="0" smtClean="0">
                <a:latin typeface="Times New Roman"/>
              </a:rPr>
              <a:t>He made the Indian National Congress a peoples'</a:t>
            </a:r>
            <a:r>
              <a:rPr lang="en-US" sz="2000" b="0" i="0" u="none" strike="noStrike" dirty="0" smtClean="0">
                <a:latin typeface="Times New Roman"/>
              </a:rPr>
              <a:t> </a:t>
            </a:r>
            <a:r>
              <a:rPr lang="en-US" sz="2000" b="0" i="0" u="none" strike="noStrike" baseline="0" dirty="0" smtClean="0">
                <a:latin typeface="Times New Roman"/>
              </a:rPr>
              <a:t>Congress and the national movement a mass movement. He made people fearless and bold</a:t>
            </a:r>
            <a:r>
              <a:rPr lang="en-US" sz="2000" b="0" i="0" u="none" strike="noStrike" dirty="0" smtClean="0">
                <a:latin typeface="Times New Roman"/>
              </a:rPr>
              <a:t> </a:t>
            </a:r>
            <a:r>
              <a:rPr lang="en-US" sz="2000" b="0" i="0" u="none" strike="noStrike" baseline="0" dirty="0" smtClean="0">
                <a:latin typeface="Times New Roman"/>
              </a:rPr>
              <a:t>and taught them the </a:t>
            </a:r>
            <a:r>
              <a:rPr lang="en-US" sz="2000" b="1" i="0" u="none" strike="noStrike" baseline="0" dirty="0" smtClean="0">
                <a:latin typeface="Times New Roman"/>
              </a:rPr>
              <a:t>non- </a:t>
            </a:r>
            <a:r>
              <a:rPr lang="en-US" sz="2000" b="0" i="0" u="none" strike="noStrike" baseline="0" dirty="0" smtClean="0">
                <a:latin typeface="Times New Roman"/>
              </a:rPr>
              <a:t>violent method for fighting against injustice. </a:t>
            </a:r>
          </a:p>
          <a:p>
            <a:r>
              <a:rPr lang="en-US" sz="2000" b="0" i="0" u="none" strike="noStrike" baseline="0" dirty="0" smtClean="0">
                <a:latin typeface="Times New Roman"/>
              </a:rPr>
              <a:t>He had a passion</a:t>
            </a:r>
            <a:r>
              <a:rPr lang="en-US" sz="2000" b="0" i="0" u="none" strike="noStrike" dirty="0" smtClean="0">
                <a:latin typeface="Times New Roman"/>
              </a:rPr>
              <a:t> </a:t>
            </a:r>
            <a:r>
              <a:rPr lang="en-US" sz="2000" b="0" i="0" u="none" strike="noStrike" baseline="0" dirty="0" smtClean="0">
                <a:latin typeface="Times New Roman"/>
              </a:rPr>
              <a:t>for individual liberty which was closely bound with his understanding of truth and self realization.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92592" y="24040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P.G. Department of History</a:t>
            </a:r>
          </a:p>
          <a:p>
            <a:r>
              <a:rPr lang="en-IN" sz="1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CARMEL COLLEGE, MALA</a:t>
            </a:r>
            <a:endParaRPr lang="en-IN" sz="1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644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mill owners ended the lockout on 12 March and announced that they would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take back the workers who were willing to accept 208 increases.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other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hand, Gandhi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announced on 15 March that he would undertake a fast until a settlement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was reached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Gandhi's object was to rally he workers who were thinking of joining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mills despite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their pledge.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fast created tremendous excitement in Ahmedabad and the mill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owners were compelled to negotiate. A settlement was reached on 18 March.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According to this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agreement, the workers on their first day would receive 35% raise, in keeping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with their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pledge.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second day, they would get 20% increase, offered by the mill owners.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From the third day until the date of an award by an arbitrator, they would split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difference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receive 27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% increases. Finally the arbitrator's award went in favor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the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' workers and 35%raise was given to them.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981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Times New Roman"/>
              </a:rPr>
              <a:t>Rowalatt</a:t>
            </a:r>
            <a:r>
              <a:rPr lang="en-US" sz="2400" dirty="0" smtClean="0">
                <a:latin typeface="Times New Roman"/>
              </a:rPr>
              <a:t> Act</a:t>
            </a:r>
          </a:p>
          <a:p>
            <a:r>
              <a:rPr lang="en-US" sz="2400" dirty="0" smtClean="0">
                <a:latin typeface="Times New Roman"/>
              </a:rPr>
              <a:t>During </a:t>
            </a:r>
            <a:r>
              <a:rPr lang="en-US" sz="2400" dirty="0">
                <a:latin typeface="Times New Roman"/>
              </a:rPr>
              <a:t>the years 1917 and 1918 Gandhi took little interest in all </a:t>
            </a:r>
            <a:r>
              <a:rPr lang="en-US" sz="2400" dirty="0" err="1">
                <a:latin typeface="Times New Roman"/>
              </a:rPr>
              <a:t>lndia</a:t>
            </a:r>
            <a:r>
              <a:rPr lang="en-US" sz="2400" dirty="0">
                <a:latin typeface="Times New Roman"/>
              </a:rPr>
              <a:t> issues. He </a:t>
            </a:r>
            <a:r>
              <a:rPr lang="en-US" sz="2400" dirty="0" smtClean="0">
                <a:latin typeface="Times New Roman"/>
              </a:rPr>
              <a:t>protested against </a:t>
            </a:r>
            <a:r>
              <a:rPr lang="en-US" sz="2400" dirty="0">
                <a:latin typeface="Times New Roman"/>
              </a:rPr>
              <a:t>internment of Annie Besant</a:t>
            </a:r>
            <a:r>
              <a:rPr lang="en-US" sz="2400" dirty="0" smtClean="0">
                <a:latin typeface="Times New Roman"/>
              </a:rPr>
              <a:t>,</a:t>
            </a:r>
          </a:p>
          <a:p>
            <a:r>
              <a:rPr lang="en-US" sz="2400" dirty="0" smtClean="0">
                <a:latin typeface="Times New Roman"/>
              </a:rPr>
              <a:t> </a:t>
            </a:r>
            <a:r>
              <a:rPr lang="en-US" sz="2400" dirty="0">
                <a:latin typeface="Times New Roman"/>
              </a:rPr>
              <a:t>and also demanded the release of Ali </a:t>
            </a:r>
            <a:r>
              <a:rPr lang="en-US" sz="2400" dirty="0" smtClean="0">
                <a:latin typeface="Times New Roman"/>
              </a:rPr>
              <a:t>brothers (</a:t>
            </a:r>
            <a:r>
              <a:rPr lang="en-US" sz="2400" dirty="0" err="1" smtClean="0">
                <a:latin typeface="Times New Roman"/>
              </a:rPr>
              <a:t>Mahomed</a:t>
            </a:r>
            <a:r>
              <a:rPr lang="en-US" sz="2400" dirty="0" smtClean="0">
                <a:latin typeface="Times New Roman"/>
              </a:rPr>
              <a:t> </a:t>
            </a:r>
            <a:r>
              <a:rPr lang="en-US" sz="2400" dirty="0">
                <a:latin typeface="Times New Roman"/>
              </a:rPr>
              <a:t>Ali and </a:t>
            </a:r>
            <a:r>
              <a:rPr lang="en-US" sz="2400" dirty="0" err="1">
                <a:latin typeface="Times New Roman"/>
              </a:rPr>
              <a:t>Shaukat</a:t>
            </a:r>
            <a:r>
              <a:rPr lang="en-US" sz="2400" dirty="0">
                <a:latin typeface="Times New Roman"/>
              </a:rPr>
              <a:t> Ali) who were actively associated with the </a:t>
            </a:r>
            <a:r>
              <a:rPr lang="en-US" sz="2400" dirty="0" err="1">
                <a:latin typeface="Times New Roman"/>
              </a:rPr>
              <a:t>Khilafat</a:t>
            </a:r>
            <a:r>
              <a:rPr lang="en-US" sz="2400" dirty="0">
                <a:latin typeface="Times New Roman"/>
              </a:rPr>
              <a:t> issue.</a:t>
            </a:r>
          </a:p>
          <a:p>
            <a:r>
              <a:rPr lang="en-US" sz="2400" dirty="0">
                <a:latin typeface="Times New Roman"/>
              </a:rPr>
              <a:t>They were political leaders of the time; Gandhi did not take active interest in the </a:t>
            </a:r>
            <a:r>
              <a:rPr lang="en-US" sz="2400" dirty="0" smtClean="0">
                <a:latin typeface="Times New Roman"/>
              </a:rPr>
              <a:t>Reform proposals</a:t>
            </a:r>
            <a:r>
              <a:rPr lang="en-US" sz="2400" dirty="0">
                <a:latin typeface="Times New Roman"/>
              </a:rPr>
              <a:t>. But it was the British decision to pass '</a:t>
            </a:r>
            <a:r>
              <a:rPr lang="en-US" sz="2400" dirty="0" err="1">
                <a:latin typeface="Times New Roman"/>
              </a:rPr>
              <a:t>Rowlatt</a:t>
            </a:r>
            <a:r>
              <a:rPr lang="en-US" sz="2400" dirty="0">
                <a:latin typeface="Times New Roman"/>
              </a:rPr>
              <a:t> Act' which forced him to </a:t>
            </a:r>
            <a:r>
              <a:rPr lang="en-US" sz="2400" dirty="0" smtClean="0">
                <a:latin typeface="Times New Roman"/>
              </a:rPr>
              <a:t>plunge into </a:t>
            </a:r>
            <a:r>
              <a:rPr lang="en-US" sz="2400" dirty="0">
                <a:latin typeface="Times New Roman"/>
              </a:rPr>
              <a:t>national politics in a forceful manner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056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62500" lnSpcReduction="20000"/>
          </a:bodyPr>
          <a:lstStyle/>
          <a:p>
            <a:r>
              <a:rPr lang="en-US" sz="2800" dirty="0">
                <a:latin typeface="Times New Roman"/>
              </a:rPr>
              <a:t>In 1917 the Government of </a:t>
            </a:r>
            <a:r>
              <a:rPr lang="en-US" sz="2800" dirty="0" err="1">
                <a:latin typeface="Times New Roman"/>
              </a:rPr>
              <a:t>lndia</a:t>
            </a:r>
            <a:r>
              <a:rPr lang="en-US" sz="2800" dirty="0">
                <a:latin typeface="Times New Roman"/>
              </a:rPr>
              <a:t> had appointed a committee under </a:t>
            </a:r>
            <a:r>
              <a:rPr lang="en-US" sz="2800" dirty="0" smtClean="0">
                <a:latin typeface="Times New Roman"/>
              </a:rPr>
              <a:t>the chairmanship </a:t>
            </a:r>
            <a:r>
              <a:rPr lang="en-US" sz="2800" dirty="0">
                <a:latin typeface="Times New Roman"/>
              </a:rPr>
              <a:t>of Justice Sydney </a:t>
            </a:r>
            <a:r>
              <a:rPr lang="en-US" sz="2800" dirty="0" err="1">
                <a:latin typeface="Times New Roman"/>
              </a:rPr>
              <a:t>Rowlatt</a:t>
            </a:r>
            <a:r>
              <a:rPr lang="en-US" sz="2800" dirty="0">
                <a:latin typeface="Times New Roman"/>
              </a:rPr>
              <a:t> to investigate “revolutionary crime" in the</a:t>
            </a:r>
          </a:p>
          <a:p>
            <a:r>
              <a:rPr lang="en-US" sz="2800" dirty="0">
                <a:latin typeface="Times New Roman"/>
              </a:rPr>
              <a:t>country and to recommend legislation for its suppression</a:t>
            </a:r>
            <a:r>
              <a:rPr lang="en-US" sz="2800" dirty="0" smtClean="0">
                <a:latin typeface="Times New Roman"/>
              </a:rPr>
              <a:t>.</a:t>
            </a:r>
          </a:p>
          <a:p>
            <a:r>
              <a:rPr lang="en-US" sz="2800" dirty="0" smtClean="0">
                <a:latin typeface="Times New Roman"/>
              </a:rPr>
              <a:t> </a:t>
            </a:r>
            <a:r>
              <a:rPr lang="en-US" sz="2800" dirty="0">
                <a:latin typeface="Times New Roman"/>
              </a:rPr>
              <a:t>After a review of the </a:t>
            </a:r>
            <a:r>
              <a:rPr lang="en-US" sz="2800" dirty="0" smtClean="0">
                <a:latin typeface="Times New Roman"/>
              </a:rPr>
              <a:t>situation, the </a:t>
            </a:r>
            <a:r>
              <a:rPr lang="en-US" sz="2800" dirty="0" err="1">
                <a:latin typeface="Times New Roman"/>
              </a:rPr>
              <a:t>Rowlatt</a:t>
            </a:r>
            <a:r>
              <a:rPr lang="en-US" sz="2800" dirty="0">
                <a:latin typeface="Times New Roman"/>
              </a:rPr>
              <a:t> committee proposed a series of change in the machinery of law to enable </a:t>
            </a:r>
            <a:r>
              <a:rPr lang="en-US" sz="2800" dirty="0" smtClean="0">
                <a:latin typeface="Times New Roman"/>
              </a:rPr>
              <a:t>the British </a:t>
            </a:r>
            <a:r>
              <a:rPr lang="en-US" sz="2800" dirty="0">
                <a:latin typeface="Times New Roman"/>
              </a:rPr>
              <a:t>government to deal effectively with the revolutionary activities</a:t>
            </a:r>
            <a:r>
              <a:rPr lang="en-US" sz="2800" dirty="0" smtClean="0">
                <a:latin typeface="Times New Roman"/>
              </a:rPr>
              <a:t>.</a:t>
            </a:r>
          </a:p>
          <a:p>
            <a:r>
              <a:rPr lang="en-US" sz="2800" dirty="0" smtClean="0">
                <a:latin typeface="Times New Roman"/>
              </a:rPr>
              <a:t> </a:t>
            </a:r>
            <a:r>
              <a:rPr lang="en-US" sz="2800" dirty="0">
                <a:latin typeface="Times New Roman"/>
              </a:rPr>
              <a:t>In the light of </a:t>
            </a:r>
            <a:r>
              <a:rPr lang="en-US" sz="2800" dirty="0" smtClean="0">
                <a:latin typeface="Times New Roman"/>
              </a:rPr>
              <a:t>these recommendations </a:t>
            </a:r>
            <a:r>
              <a:rPr lang="en-US" sz="2800" dirty="0">
                <a:latin typeface="Times New Roman"/>
              </a:rPr>
              <a:t>the Government of India drafted two bills and presented them to </a:t>
            </a:r>
            <a:r>
              <a:rPr lang="en-US" sz="2800" dirty="0" smtClean="0">
                <a:latin typeface="Times New Roman"/>
              </a:rPr>
              <a:t>the Imperial Legislative Council on 6 February 1919. </a:t>
            </a:r>
          </a:p>
          <a:p>
            <a:r>
              <a:rPr lang="en-US" sz="2800" dirty="0" smtClean="0">
                <a:latin typeface="Times New Roman"/>
              </a:rPr>
              <a:t>The government maintained that the bills </a:t>
            </a:r>
            <a:r>
              <a:rPr lang="en-US" sz="2800" dirty="0">
                <a:latin typeface="Times New Roman"/>
              </a:rPr>
              <a:t>were 'temporary measures' which aimed at preventing 'seditious crimes'. </a:t>
            </a:r>
            <a:endParaRPr lang="en-US" sz="2800" dirty="0" smtClean="0">
              <a:latin typeface="Times New Roman"/>
            </a:endParaRPr>
          </a:p>
          <a:p>
            <a:r>
              <a:rPr lang="en-US" sz="2800" dirty="0" smtClean="0">
                <a:latin typeface="Times New Roman"/>
              </a:rPr>
              <a:t>They </a:t>
            </a:r>
            <a:r>
              <a:rPr lang="en-US" sz="2800" dirty="0">
                <a:latin typeface="Times New Roman"/>
              </a:rPr>
              <a:t>provided trial of </a:t>
            </a:r>
            <a:r>
              <a:rPr lang="en-US" sz="2800" dirty="0" smtClean="0">
                <a:latin typeface="Times New Roman"/>
              </a:rPr>
              <a:t>offences by </a:t>
            </a:r>
            <a:r>
              <a:rPr lang="en-US" sz="2800" dirty="0">
                <a:latin typeface="Times New Roman"/>
              </a:rPr>
              <a:t>a special court consisting of three high court judges. </a:t>
            </a:r>
            <a:endParaRPr lang="en-US" sz="2800" dirty="0" smtClean="0">
              <a:latin typeface="Times New Roman"/>
            </a:endParaRPr>
          </a:p>
          <a:p>
            <a:r>
              <a:rPr lang="en-US" sz="2800" dirty="0" smtClean="0">
                <a:latin typeface="Times New Roman"/>
              </a:rPr>
              <a:t>There </a:t>
            </a:r>
            <a:r>
              <a:rPr lang="en-US" sz="2800" dirty="0">
                <a:latin typeface="Times New Roman"/>
              </a:rPr>
              <a:t>was no provision of </a:t>
            </a:r>
            <a:r>
              <a:rPr lang="en-US" sz="2800" dirty="0" smtClean="0">
                <a:latin typeface="Times New Roman"/>
              </a:rPr>
              <a:t>appeal against </a:t>
            </a:r>
            <a:r>
              <a:rPr lang="en-US" sz="2800" dirty="0">
                <a:latin typeface="Times New Roman"/>
              </a:rPr>
              <a:t>the decision of this court which could meet in camera and take into </a:t>
            </a:r>
            <a:r>
              <a:rPr lang="en-US" sz="2800" dirty="0" smtClean="0">
                <a:latin typeface="Times New Roman"/>
              </a:rPr>
              <a:t>consideration evidence </a:t>
            </a:r>
            <a:r>
              <a:rPr lang="en-US" sz="2800" dirty="0">
                <a:latin typeface="Times New Roman"/>
              </a:rPr>
              <a:t>not admissible under the Indian Evidence Act. </a:t>
            </a:r>
            <a:endParaRPr lang="en-US" sz="2800" dirty="0" smtClean="0">
              <a:latin typeface="Times New Roman"/>
            </a:endParaRPr>
          </a:p>
          <a:p>
            <a:r>
              <a:rPr lang="en-US" sz="2800" dirty="0" smtClean="0">
                <a:latin typeface="Times New Roman"/>
              </a:rPr>
              <a:t>The </a:t>
            </a:r>
            <a:r>
              <a:rPr lang="en-US" sz="2800" dirty="0">
                <a:latin typeface="Times New Roman"/>
              </a:rPr>
              <a:t>bill also proposed to </a:t>
            </a:r>
            <a:r>
              <a:rPr lang="en-US" sz="2800" dirty="0" smtClean="0">
                <a:latin typeface="Times New Roman"/>
              </a:rPr>
              <a:t>give authority </a:t>
            </a:r>
            <a:r>
              <a:rPr lang="en-US" sz="2800" dirty="0">
                <a:latin typeface="Times New Roman"/>
              </a:rPr>
              <a:t>to the government to search a place and arrest a person without a warrant.</a:t>
            </a:r>
          </a:p>
          <a:p>
            <a:r>
              <a:rPr lang="en-US" sz="2800" dirty="0">
                <a:latin typeface="Times New Roman"/>
              </a:rPr>
              <a:t>Detention without a trial for maximum period of two years was also provided in the bills</a:t>
            </a:r>
            <a:r>
              <a:rPr lang="en-US" sz="2800" dirty="0" smtClean="0">
                <a:latin typeface="Times New Roman"/>
              </a:rPr>
              <a:t>.</a:t>
            </a:r>
            <a:r>
              <a:rPr lang="en-US" sz="2800" dirty="0">
                <a:latin typeface="Times New Roman"/>
              </a:rPr>
              <a:t> The bills were regarded by nationalist leaders as an effort to conciliate a section of </a:t>
            </a:r>
            <a:r>
              <a:rPr lang="en-US" sz="2800" dirty="0" smtClean="0">
                <a:latin typeface="Times New Roman"/>
              </a:rPr>
              <a:t>official and </a:t>
            </a:r>
            <a:r>
              <a:rPr lang="en-US" sz="2800" dirty="0">
                <a:latin typeface="Times New Roman"/>
              </a:rPr>
              <a:t>non-official white opinion which had resented Montagu's Reform </a:t>
            </a:r>
            <a:r>
              <a:rPr lang="en-US" sz="2800" dirty="0" smtClean="0">
                <a:latin typeface="Times New Roman"/>
              </a:rPr>
              <a:t>proposals.</a:t>
            </a:r>
          </a:p>
          <a:p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806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>
                <a:latin typeface="Times New Roman"/>
              </a:rPr>
              <a:t>A</a:t>
            </a:r>
            <a:r>
              <a:rPr lang="en-US" sz="2800" dirty="0" smtClean="0">
                <a:latin typeface="Times New Roman"/>
              </a:rPr>
              <a:t> Satyagraha </a:t>
            </a:r>
            <a:r>
              <a:rPr lang="en-US" sz="2800" dirty="0" err="1" smtClean="0">
                <a:latin typeface="Times New Roman"/>
              </a:rPr>
              <a:t>Sabha</a:t>
            </a:r>
            <a:r>
              <a:rPr lang="en-US" sz="2800" dirty="0" smtClean="0">
                <a:latin typeface="Times New Roman"/>
              </a:rPr>
              <a:t> on 24th February 1919 in Bombay to</a:t>
            </a:r>
          </a:p>
          <a:p>
            <a:r>
              <a:rPr lang="en-US" sz="2800" dirty="0" smtClean="0">
                <a:latin typeface="Times New Roman"/>
              </a:rPr>
              <a:t>protest against the </a:t>
            </a:r>
            <a:r>
              <a:rPr lang="en-US" sz="2800" dirty="0" err="1" smtClean="0">
                <a:latin typeface="Times New Roman"/>
              </a:rPr>
              <a:t>Rowlatt</a:t>
            </a:r>
            <a:r>
              <a:rPr lang="en-US" sz="2800" dirty="0" smtClean="0">
                <a:latin typeface="Times New Roman"/>
              </a:rPr>
              <a:t> Bills. Its members signed a pledge to proclaim their determination "to refuse civilly to obey these laws (i.e., the </a:t>
            </a:r>
            <a:r>
              <a:rPr lang="en-US" sz="2800" dirty="0" err="1" smtClean="0">
                <a:latin typeface="Times New Roman"/>
              </a:rPr>
              <a:t>Rowlatt</a:t>
            </a:r>
            <a:r>
              <a:rPr lang="en-US" sz="2800" dirty="0" smtClean="0">
                <a:latin typeface="Times New Roman"/>
              </a:rPr>
              <a:t> Bills)</a:t>
            </a:r>
          </a:p>
          <a:p>
            <a:r>
              <a:rPr lang="en-US" sz="2800" dirty="0" smtClean="0">
                <a:latin typeface="Times New Roman"/>
              </a:rPr>
              <a:t>While launching the Satyagraha agitation against the </a:t>
            </a:r>
            <a:r>
              <a:rPr lang="en-US" sz="2800" dirty="0" err="1" smtClean="0">
                <a:latin typeface="Times New Roman"/>
              </a:rPr>
              <a:t>Rowlatt</a:t>
            </a:r>
            <a:r>
              <a:rPr lang="en-US" sz="2800" dirty="0" smtClean="0">
                <a:latin typeface="Times New Roman"/>
              </a:rPr>
              <a:t> bills Gandhi said:</a:t>
            </a:r>
          </a:p>
          <a:p>
            <a:r>
              <a:rPr lang="en-US" sz="2800" dirty="0" smtClean="0">
                <a:latin typeface="Times New Roman"/>
              </a:rPr>
              <a:t>"It is my firm belief that we shall obtain salvation only through suffering and not by reforms dropping on us from the English –they use brute force, we soul </a:t>
            </a:r>
            <a:r>
              <a:rPr lang="en-US" sz="2800" dirty="0" err="1" smtClean="0">
                <a:latin typeface="Times New Roman"/>
              </a:rPr>
              <a:t>force.“</a:t>
            </a:r>
            <a:r>
              <a:rPr lang="en-US" sz="2800" dirty="0" err="1">
                <a:latin typeface="Times New Roman"/>
              </a:rPr>
              <a:t>A</a:t>
            </a:r>
            <a:r>
              <a:rPr lang="en-US" sz="2800" dirty="0">
                <a:latin typeface="Times New Roman"/>
              </a:rPr>
              <a:t> group of liberals like Sir </a:t>
            </a:r>
            <a:r>
              <a:rPr lang="en-US" sz="2800" dirty="0" smtClean="0">
                <a:latin typeface="Times New Roman"/>
              </a:rPr>
              <a:t>D.E. </a:t>
            </a:r>
            <a:r>
              <a:rPr lang="en-IN" sz="2800" dirty="0" err="1" smtClean="0">
                <a:latin typeface="Times New Roman"/>
              </a:rPr>
              <a:t>Wacha</a:t>
            </a:r>
            <a:r>
              <a:rPr lang="en-IN" sz="2800" dirty="0">
                <a:latin typeface="Times New Roman"/>
              </a:rPr>
              <a:t>, </a:t>
            </a:r>
            <a:r>
              <a:rPr lang="en-IN" sz="2800" dirty="0" err="1">
                <a:latin typeface="Times New Roman"/>
              </a:rPr>
              <a:t>Surendranath</a:t>
            </a:r>
            <a:r>
              <a:rPr lang="en-IN" sz="2800" dirty="0">
                <a:latin typeface="Times New Roman"/>
              </a:rPr>
              <a:t> Banerjee, T.B. </a:t>
            </a:r>
            <a:r>
              <a:rPr lang="en-IN" sz="2800" dirty="0" err="1">
                <a:latin typeface="Times New Roman"/>
              </a:rPr>
              <a:t>Sapru</a:t>
            </a:r>
            <a:r>
              <a:rPr lang="en-IN" sz="2800" dirty="0">
                <a:latin typeface="Times New Roman"/>
              </a:rPr>
              <a:t> and </a:t>
            </a:r>
            <a:r>
              <a:rPr lang="en-IN" sz="2800" dirty="0" err="1">
                <a:latin typeface="Times New Roman"/>
              </a:rPr>
              <a:t>Srinivas</a:t>
            </a:r>
            <a:r>
              <a:rPr lang="en-IN" sz="2800" dirty="0">
                <a:latin typeface="Times New Roman"/>
              </a:rPr>
              <a:t> </a:t>
            </a:r>
            <a:r>
              <a:rPr lang="en-IN" sz="2800" dirty="0" err="1">
                <a:latin typeface="Times New Roman"/>
              </a:rPr>
              <a:t>Sastri</a:t>
            </a:r>
            <a:r>
              <a:rPr lang="en-IN" sz="2800" dirty="0">
                <a:latin typeface="Times New Roman"/>
              </a:rPr>
              <a:t> opposed Gandhi's move </a:t>
            </a:r>
            <a:r>
              <a:rPr lang="en-IN" sz="2800" dirty="0" smtClean="0">
                <a:latin typeface="Times New Roman"/>
              </a:rPr>
              <a:t>of </a:t>
            </a:r>
            <a:r>
              <a:rPr lang="en-US" sz="2800" dirty="0" smtClean="0">
                <a:latin typeface="Times New Roman"/>
              </a:rPr>
              <a:t>starting </a:t>
            </a:r>
            <a:r>
              <a:rPr lang="en-US" sz="2800" dirty="0">
                <a:latin typeface="Times New Roman"/>
              </a:rPr>
              <a:t>Satyagraha. Their reason for opposing the Satyagraha was that it would </a:t>
            </a:r>
            <a:r>
              <a:rPr lang="en-US" sz="2800" dirty="0" smtClean="0">
                <a:latin typeface="Times New Roman"/>
              </a:rPr>
              <a:t>hamper the </a:t>
            </a:r>
            <a:r>
              <a:rPr lang="en-US" sz="2800" dirty="0">
                <a:latin typeface="Times New Roman"/>
              </a:rPr>
              <a:t>Reforms. Some of them also felt that the ordinary citizen would find it difficult </a:t>
            </a:r>
            <a:r>
              <a:rPr lang="en-US" sz="2800" dirty="0" smtClean="0">
                <a:latin typeface="Times New Roman"/>
              </a:rPr>
              <a:t>to civilly </a:t>
            </a:r>
            <a:r>
              <a:rPr lang="en-US" sz="2800" dirty="0">
                <a:latin typeface="Times New Roman"/>
              </a:rPr>
              <a:t>disobey the Act. </a:t>
            </a:r>
            <a:endParaRPr lang="en-US" sz="2800" dirty="0" smtClean="0">
              <a:latin typeface="Times New Roman"/>
            </a:endParaRPr>
          </a:p>
          <a:p>
            <a:r>
              <a:rPr lang="en-US" sz="2800" dirty="0" smtClean="0">
                <a:latin typeface="Times New Roman"/>
              </a:rPr>
              <a:t>Annie </a:t>
            </a:r>
            <a:r>
              <a:rPr lang="en-US" sz="2800" dirty="0">
                <a:latin typeface="Times New Roman"/>
              </a:rPr>
              <a:t>Besant also condemned the Satyagraha on the grounds </a:t>
            </a:r>
            <a:r>
              <a:rPr lang="en-US" sz="2800" dirty="0" smtClean="0">
                <a:latin typeface="Times New Roman"/>
              </a:rPr>
              <a:t>that there </a:t>
            </a:r>
            <a:r>
              <a:rPr lang="en-US" sz="2800" dirty="0">
                <a:latin typeface="Times New Roman"/>
              </a:rPr>
              <a:t>was nothing in the Act to resist civilly, and that to break laws at the dictate of </a:t>
            </a:r>
            <a:r>
              <a:rPr lang="en-US" sz="2800" dirty="0" smtClean="0">
                <a:latin typeface="Times New Roman"/>
              </a:rPr>
              <a:t>others was </a:t>
            </a:r>
            <a:r>
              <a:rPr lang="en-US" sz="2800" dirty="0">
                <a:latin typeface="Times New Roman"/>
              </a:rPr>
              <a:t>' exceedingly dangerous</a:t>
            </a:r>
            <a:r>
              <a:rPr lang="en-US" sz="2800" dirty="0" smtClean="0">
                <a:latin typeface="Times New Roman"/>
              </a:rPr>
              <a:t>.</a:t>
            </a:r>
          </a:p>
          <a:p>
            <a:r>
              <a:rPr lang="en-US" sz="2800" dirty="0" smtClean="0">
                <a:latin typeface="Times New Roman"/>
              </a:rPr>
              <a:t> </a:t>
            </a:r>
            <a:r>
              <a:rPr lang="en-US" sz="2800" dirty="0">
                <a:latin typeface="Times New Roman"/>
              </a:rPr>
              <a:t>But the younger and radical elements of Annie </a:t>
            </a:r>
            <a:r>
              <a:rPr lang="en-US" sz="2800" dirty="0" smtClean="0">
                <a:latin typeface="Times New Roman"/>
              </a:rPr>
              <a:t>Besant's Home </a:t>
            </a:r>
            <a:r>
              <a:rPr lang="en-US" sz="2800" dirty="0">
                <a:latin typeface="Times New Roman"/>
              </a:rPr>
              <a:t>Rule League supported Gandhi: They formed the main cadre of </a:t>
            </a:r>
            <a:r>
              <a:rPr lang="en-US" sz="2800" dirty="0" smtClean="0">
                <a:latin typeface="Times New Roman"/>
              </a:rPr>
              <a:t>Satyagraha movement </a:t>
            </a:r>
            <a:r>
              <a:rPr lang="en-US" sz="2800" dirty="0">
                <a:latin typeface="Times New Roman"/>
              </a:rPr>
              <a:t>in different parts of the country.</a:t>
            </a:r>
            <a:endParaRPr lang="en-US" sz="2800" dirty="0" smtClean="0">
              <a:latin typeface="Times New Roman"/>
            </a:endParaRPr>
          </a:p>
          <a:p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242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latin typeface="Times New Roman"/>
              </a:rPr>
              <a:t>In organizing this Satyagraha, Gandhi </a:t>
            </a:r>
            <a:r>
              <a:rPr lang="en-US" dirty="0" smtClean="0">
                <a:latin typeface="Times New Roman"/>
              </a:rPr>
              <a:t>was also </a:t>
            </a:r>
            <a:r>
              <a:rPr lang="en-US" dirty="0">
                <a:latin typeface="Times New Roman"/>
              </a:rPr>
              <a:t>assisted by certain Pan- Islamic Leaders, particularly Abdul Bari of </a:t>
            </a:r>
            <a:r>
              <a:rPr lang="en-US" dirty="0" err="1">
                <a:latin typeface="Times New Roman"/>
              </a:rPr>
              <a:t>Firangi</a:t>
            </a:r>
            <a:r>
              <a:rPr lang="en-US" dirty="0">
                <a:latin typeface="Times New Roman"/>
              </a:rPr>
              <a:t> </a:t>
            </a:r>
            <a:r>
              <a:rPr lang="en-US" dirty="0" err="1" smtClean="0">
                <a:latin typeface="Times New Roman"/>
              </a:rPr>
              <a:t>Ulema</a:t>
            </a:r>
            <a:r>
              <a:rPr lang="en-US" dirty="0" smtClean="0">
                <a:latin typeface="Times New Roman"/>
              </a:rPr>
              <a:t> group </a:t>
            </a:r>
            <a:r>
              <a:rPr lang="en-US" dirty="0">
                <a:latin typeface="Times New Roman"/>
              </a:rPr>
              <a:t>at </a:t>
            </a:r>
            <a:r>
              <a:rPr lang="en-US" dirty="0" err="1">
                <a:latin typeface="Times New Roman"/>
              </a:rPr>
              <a:t>Lucknow</a:t>
            </a:r>
            <a:r>
              <a:rPr lang="en-US" dirty="0">
                <a:latin typeface="Times New Roman"/>
              </a:rPr>
              <a:t>, and some radical members of the Muslim League. M.A. </a:t>
            </a:r>
            <a:r>
              <a:rPr lang="en-US" dirty="0" err="1">
                <a:latin typeface="Times New Roman"/>
              </a:rPr>
              <a:t>Jinnzh</a:t>
            </a:r>
            <a:r>
              <a:rPr lang="en-US" dirty="0">
                <a:latin typeface="Times New Roman"/>
              </a:rPr>
              <a:t> </a:t>
            </a:r>
            <a:r>
              <a:rPr lang="en-US" dirty="0" smtClean="0">
                <a:latin typeface="Times New Roman"/>
              </a:rPr>
              <a:t>also opposed </a:t>
            </a:r>
            <a:r>
              <a:rPr lang="en-US" dirty="0">
                <a:latin typeface="Times New Roman"/>
              </a:rPr>
              <a:t>the </a:t>
            </a:r>
            <a:r>
              <a:rPr lang="en-US" dirty="0" err="1">
                <a:latin typeface="Times New Roman"/>
              </a:rPr>
              <a:t>Rowlatt</a:t>
            </a:r>
            <a:r>
              <a:rPr lang="en-US" dirty="0">
                <a:latin typeface="Times New Roman"/>
              </a:rPr>
              <a:t> Bill vehemently and warned the Government of the </a:t>
            </a:r>
            <a:r>
              <a:rPr lang="en-US" dirty="0" smtClean="0">
                <a:latin typeface="Times New Roman"/>
              </a:rPr>
              <a:t>dangerous consequences </a:t>
            </a:r>
            <a:r>
              <a:rPr lang="en-US" dirty="0">
                <a:latin typeface="Times New Roman"/>
              </a:rPr>
              <a:t>if the government persisted in clamping on the people of India the "</a:t>
            </a:r>
            <a:r>
              <a:rPr lang="en-US" dirty="0" smtClean="0">
                <a:latin typeface="Times New Roman"/>
              </a:rPr>
              <a:t>lawless law</a:t>
            </a:r>
            <a:r>
              <a:rPr lang="en-US" dirty="0">
                <a:latin typeface="Times New Roman"/>
              </a:rPr>
              <a:t>". </a:t>
            </a:r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Gandhi </a:t>
            </a:r>
            <a:r>
              <a:rPr lang="en-US" dirty="0">
                <a:latin typeface="Times New Roman"/>
              </a:rPr>
              <a:t>inaugurated his Satyagraha by calling upon the countrymen to observe a </a:t>
            </a:r>
            <a:r>
              <a:rPr lang="en-US" dirty="0" smtClean="0">
                <a:latin typeface="Times New Roman"/>
              </a:rPr>
              <a:t>day of </a:t>
            </a:r>
            <a:r>
              <a:rPr lang="en-US" dirty="0">
                <a:latin typeface="Times New Roman"/>
              </a:rPr>
              <a:t>'</a:t>
            </a:r>
            <a:r>
              <a:rPr lang="en-US" dirty="0" err="1">
                <a:latin typeface="Times New Roman"/>
              </a:rPr>
              <a:t>hartal</a:t>
            </a:r>
            <a:r>
              <a:rPr lang="en-US" dirty="0">
                <a:latin typeface="Times New Roman"/>
              </a:rPr>
              <a:t>' when business should be suspended and people should fast and pray as a </a:t>
            </a:r>
            <a:r>
              <a:rPr lang="en-US" dirty="0" smtClean="0">
                <a:latin typeface="Times New Roman"/>
              </a:rPr>
              <a:t>protest against </a:t>
            </a:r>
            <a:r>
              <a:rPr lang="en-US" dirty="0">
                <a:latin typeface="Times New Roman"/>
              </a:rPr>
              <a:t>the </a:t>
            </a:r>
            <a:r>
              <a:rPr lang="en-US" dirty="0" err="1">
                <a:latin typeface="Times New Roman"/>
              </a:rPr>
              <a:t>Rowlatt</a:t>
            </a:r>
            <a:r>
              <a:rPr lang="en-US" dirty="0">
                <a:latin typeface="Times New Roman"/>
              </a:rPr>
              <a:t> Act</a:t>
            </a:r>
            <a:r>
              <a:rPr lang="en-US" dirty="0" smtClean="0">
                <a:latin typeface="Times New Roman"/>
              </a:rPr>
              <a:t>.</a:t>
            </a:r>
          </a:p>
          <a:p>
            <a:r>
              <a:rPr lang="en-US" dirty="0" smtClean="0">
                <a:latin typeface="Times New Roman"/>
              </a:rPr>
              <a:t> </a:t>
            </a:r>
            <a:r>
              <a:rPr lang="en-US" dirty="0">
                <a:latin typeface="Times New Roman"/>
              </a:rPr>
              <a:t>The date for the '</a:t>
            </a:r>
            <a:r>
              <a:rPr lang="en-US" dirty="0" err="1">
                <a:latin typeface="Times New Roman"/>
              </a:rPr>
              <a:t>hartal</a:t>
            </a:r>
            <a:r>
              <a:rPr lang="en-US" dirty="0">
                <a:latin typeface="Times New Roman"/>
              </a:rPr>
              <a:t>' was fixed for 30th March but it </a:t>
            </a:r>
            <a:r>
              <a:rPr lang="en-US" dirty="0" smtClean="0">
                <a:latin typeface="Times New Roman"/>
              </a:rPr>
              <a:t>was changed </a:t>
            </a:r>
            <a:r>
              <a:rPr lang="en-US" dirty="0">
                <a:latin typeface="Times New Roman"/>
              </a:rPr>
              <a:t>to April 6th. The success of </a:t>
            </a:r>
            <a:r>
              <a:rPr lang="en-US" dirty="0" err="1">
                <a:latin typeface="Times New Roman"/>
              </a:rPr>
              <a:t>hartal</a:t>
            </a:r>
            <a:r>
              <a:rPr lang="en-US" dirty="0">
                <a:latin typeface="Times New Roman"/>
              </a:rPr>
              <a:t> varied considerably between regions </a:t>
            </a:r>
            <a:r>
              <a:rPr lang="en-US" dirty="0" smtClean="0">
                <a:latin typeface="Times New Roman"/>
              </a:rPr>
              <a:t>and between </a:t>
            </a:r>
            <a:r>
              <a:rPr lang="en-US" dirty="0">
                <a:latin typeface="Times New Roman"/>
              </a:rPr>
              <a:t>towns and the countryside. </a:t>
            </a:r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In </a:t>
            </a:r>
            <a:r>
              <a:rPr lang="en-US" dirty="0">
                <a:latin typeface="Times New Roman"/>
              </a:rPr>
              <a:t>Delhi a </a:t>
            </a:r>
            <a:r>
              <a:rPr lang="en-US" dirty="0" err="1">
                <a:latin typeface="Times New Roman"/>
              </a:rPr>
              <a:t>hartal</a:t>
            </a:r>
            <a:r>
              <a:rPr lang="en-US" dirty="0">
                <a:latin typeface="Times New Roman"/>
              </a:rPr>
              <a:t> was observed on 30th March and </a:t>
            </a:r>
            <a:r>
              <a:rPr lang="en-US" dirty="0" smtClean="0">
                <a:latin typeface="Times New Roman"/>
              </a:rPr>
              <a:t>ten people </a:t>
            </a:r>
            <a:r>
              <a:rPr lang="en-US" dirty="0">
                <a:latin typeface="Times New Roman"/>
              </a:rPr>
              <a:t>were killed in police firing. Almost in all major towns of the country, the </a:t>
            </a:r>
            <a:r>
              <a:rPr lang="en-US" dirty="0" err="1" smtClean="0">
                <a:latin typeface="Times New Roman"/>
              </a:rPr>
              <a:t>hartal</a:t>
            </a:r>
            <a:r>
              <a:rPr lang="en-US" dirty="0" smtClean="0">
                <a:latin typeface="Times New Roman"/>
              </a:rPr>
              <a:t> was </a:t>
            </a:r>
            <a:r>
              <a:rPr lang="en-US" dirty="0">
                <a:latin typeface="Times New Roman"/>
              </a:rPr>
              <a:t>observed on the 6th April and the people responded </a:t>
            </a:r>
            <a:r>
              <a:rPr lang="en-US" dirty="0" smtClean="0">
                <a:latin typeface="Times New Roman"/>
              </a:rPr>
              <a:t>enthusiastically..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411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Montague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chelmsford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Reforms.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Montagu–Chelmsford Reforms or more briefly known as Mont-Ford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Reforms were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reforms introduced by the British Government in India to introduce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self-governing institutions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gradually to India.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reforms take their name from Edwin Samuel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Montagu,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Secretary of State for India during the latter parts of World War I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Lord Chelmsford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Viceroy of India between 1916 and 1921.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reforms were outlined 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Montagu-Chelmsford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Report prepared in 1918 and formed the basis of the Government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India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Act 1919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Indian nationalists considered that the reforms did not go far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enough while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British conservatives were critical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them.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79012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late 1917, Montagu went to India to meet up with Lord Chelmsford, the Viceroy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India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to meet with leaders of Indian community to discuss the introduction of limited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self government 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India and protecting the rights of minority communities.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Report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went before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Cabinet on 24 May and 7 June 1918 and was embodied in the Government of India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Act of 1919. These reforms represented the maximum concessions the British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were prepared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make at that time.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franchise was extended, and increased authority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was given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central and provincial legislative councils, but the viceroy remained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responsible only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London.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7631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changes at the provincial level were significant, as the provincial legislative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councils contained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considerable majority of elected members.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system called "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dyarchy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,"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nation-building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departments of government – agriculture, education, public works,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like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– were placed under ministers who were individually responsible to the legislature.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departments that made up the "steel frame" of British rule – finance, revenue,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home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affairs – were retained by executive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councillors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who were nominated by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Governor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They were often, but not always, British and who were responsible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governor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1921 another change recommended by the report was carried out when elected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local councils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were set up in rural areas, and during the 1920s urban municipal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corporations were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made more democratic and "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Indianized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04604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55000" lnSpcReduction="20000"/>
          </a:bodyPr>
          <a:lstStyle/>
          <a:p>
            <a:r>
              <a:rPr lang="en-US" dirty="0">
                <a:latin typeface="Times New Roman"/>
              </a:rPr>
              <a:t>The main provisions were the following:</a:t>
            </a:r>
          </a:p>
          <a:p>
            <a:r>
              <a:rPr lang="en-US" dirty="0">
                <a:latin typeface="Times New Roman"/>
              </a:rPr>
              <a:t>1. The secretary of state would control affairs relating to Government of India</a:t>
            </a:r>
          </a:p>
          <a:p>
            <a:r>
              <a:rPr lang="en-US" dirty="0">
                <a:latin typeface="Times New Roman"/>
              </a:rPr>
              <a:t>2. The Central Legislature would comprise two chambers- The Council of</a:t>
            </a:r>
          </a:p>
          <a:p>
            <a:r>
              <a:rPr lang="en-US" dirty="0">
                <a:latin typeface="Times New Roman"/>
              </a:rPr>
              <a:t>State and the Indian Legislative Assembly</a:t>
            </a:r>
          </a:p>
          <a:p>
            <a:r>
              <a:rPr lang="en-US" dirty="0">
                <a:latin typeface="Times New Roman"/>
              </a:rPr>
              <a:t>3. The Central Legislature was empowered to enact laws on any matter for</a:t>
            </a:r>
          </a:p>
          <a:p>
            <a:r>
              <a:rPr lang="en-IN" dirty="0">
                <a:latin typeface="Times New Roman"/>
              </a:rPr>
              <a:t>whole of India.</a:t>
            </a:r>
          </a:p>
          <a:p>
            <a:r>
              <a:rPr lang="en-US" dirty="0">
                <a:latin typeface="Times New Roman"/>
              </a:rPr>
              <a:t>4. The Governor General was given powers to summon, prorogue, dissolve the</a:t>
            </a:r>
          </a:p>
          <a:p>
            <a:r>
              <a:rPr lang="en-US" dirty="0">
                <a:latin typeface="Times New Roman"/>
              </a:rPr>
              <a:t>Chambers, and to promulgate Ordinances.</a:t>
            </a:r>
          </a:p>
          <a:p>
            <a:r>
              <a:rPr lang="en-US" dirty="0">
                <a:latin typeface="Times New Roman"/>
              </a:rPr>
              <a:t>5. The number of Indians in Viceroy's Executive Council would be three out of</a:t>
            </a:r>
          </a:p>
          <a:p>
            <a:r>
              <a:rPr lang="en-IN" dirty="0">
                <a:latin typeface="Times New Roman"/>
              </a:rPr>
              <a:t>eight members.</a:t>
            </a:r>
          </a:p>
          <a:p>
            <a:r>
              <a:rPr lang="en-US" dirty="0">
                <a:latin typeface="Times New Roman"/>
              </a:rPr>
              <a:t>6. Establishment of unicameral Provincial Legislative councils.</a:t>
            </a:r>
          </a:p>
          <a:p>
            <a:r>
              <a:rPr lang="en-US" dirty="0">
                <a:latin typeface="Times New Roman"/>
              </a:rPr>
              <a:t>7. </a:t>
            </a:r>
            <a:r>
              <a:rPr lang="en-US" dirty="0" err="1">
                <a:latin typeface="Times New Roman"/>
              </a:rPr>
              <a:t>Dyarchy</a:t>
            </a:r>
            <a:r>
              <a:rPr lang="en-US" dirty="0">
                <a:latin typeface="Times New Roman"/>
              </a:rPr>
              <a:t> in the Provinces-</a:t>
            </a:r>
          </a:p>
          <a:p>
            <a:r>
              <a:rPr lang="en-US" dirty="0">
                <a:latin typeface="Times New Roman"/>
              </a:rPr>
              <a:t>1. Reserved subjects like Finance, Law and </a:t>
            </a:r>
            <a:r>
              <a:rPr lang="en-US" dirty="0" err="1">
                <a:latin typeface="Times New Roman"/>
              </a:rPr>
              <a:t>Order,army,police</a:t>
            </a:r>
            <a:r>
              <a:rPr lang="en-US" dirty="0">
                <a:latin typeface="Times New Roman"/>
              </a:rPr>
              <a:t> etc.</a:t>
            </a:r>
          </a:p>
          <a:p>
            <a:r>
              <a:rPr lang="en-US" dirty="0">
                <a:latin typeface="Times New Roman"/>
              </a:rPr>
              <a:t>2. Transferred subjects like Public Health, Education, </a:t>
            </a:r>
            <a:r>
              <a:rPr lang="en-US" dirty="0" err="1">
                <a:latin typeface="Times New Roman"/>
              </a:rPr>
              <a:t>agriculture,local</a:t>
            </a:r>
            <a:endParaRPr lang="en-US" dirty="0">
              <a:latin typeface="Times New Roman"/>
            </a:endParaRPr>
          </a:p>
          <a:p>
            <a:r>
              <a:rPr lang="en-IN" dirty="0">
                <a:latin typeface="Times New Roman"/>
              </a:rPr>
              <a:t>self government etc.</a:t>
            </a:r>
          </a:p>
          <a:p>
            <a:r>
              <a:rPr lang="en-US" dirty="0">
                <a:latin typeface="Times New Roman"/>
              </a:rPr>
              <a:t>There would henceforth be direct election and an extension of Communal franchise.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906310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85000" lnSpcReduction="10000"/>
          </a:bodyPr>
          <a:lstStyle/>
          <a:p>
            <a:r>
              <a:rPr lang="en-US" sz="2400" b="0" i="0" u="none" strike="noStrike" baseline="0" dirty="0" smtClean="0">
                <a:latin typeface="Times New Roman"/>
              </a:rPr>
              <a:t>Against the evils of industrialization, materialism and</a:t>
            </a:r>
            <a:r>
              <a:rPr lang="en-US" sz="2400" b="0" i="0" u="none" strike="noStrike" dirty="0" smtClean="0">
                <a:latin typeface="Times New Roman"/>
              </a:rPr>
              <a:t> </a:t>
            </a:r>
            <a:r>
              <a:rPr lang="en-US" sz="2400" b="0" i="0" u="none" strike="noStrike" baseline="0" dirty="0" smtClean="0">
                <a:latin typeface="Times New Roman"/>
              </a:rPr>
              <a:t>selfish pursuits, Gandhi suggested, in , turn, </a:t>
            </a:r>
            <a:r>
              <a:rPr lang="en-US" sz="2400" b="0" i="0" u="none" strike="noStrike" baseline="0" dirty="0" err="1" smtClean="0">
                <a:latin typeface="Times New Roman"/>
              </a:rPr>
              <a:t>swadeshi</a:t>
            </a:r>
            <a:r>
              <a:rPr lang="en-US" sz="2400" b="0" i="0" u="none" strike="noStrike" baseline="0" dirty="0" smtClean="0">
                <a:latin typeface="Times New Roman"/>
              </a:rPr>
              <a:t>, primacy of the self and trusteeship;</a:t>
            </a:r>
          </a:p>
          <a:p>
            <a:pPr marL="0" indent="0">
              <a:buNone/>
            </a:pPr>
            <a:endParaRPr lang="en-US" sz="2400" b="0" i="0" u="none" strike="noStrike" baseline="0" dirty="0" smtClean="0">
              <a:latin typeface="Times New Roman"/>
            </a:endParaRPr>
          </a:p>
          <a:p>
            <a:r>
              <a:rPr lang="en-US" sz="2400" dirty="0">
                <a:latin typeface="Times New Roman"/>
              </a:rPr>
              <a:t>A</a:t>
            </a:r>
            <a:r>
              <a:rPr lang="en-US" sz="2400" b="0" i="0" u="none" strike="noStrike" baseline="0" dirty="0" smtClean="0">
                <a:latin typeface="Times New Roman"/>
              </a:rPr>
              <a:t>gainst the institution of state, as the force personified, and the prevalent notion of</a:t>
            </a:r>
            <a:r>
              <a:rPr lang="en-US" sz="2400" b="0" i="0" u="none" strike="noStrike" dirty="0" smtClean="0">
                <a:latin typeface="Times New Roman"/>
              </a:rPr>
              <a:t> </a:t>
            </a:r>
            <a:r>
              <a:rPr lang="en-US" sz="2400" b="0" i="0" u="none" strike="noStrike" baseline="0" dirty="0" smtClean="0">
                <a:latin typeface="Times New Roman"/>
              </a:rPr>
              <a:t>democracy where only heads are counted, he - favored a </a:t>
            </a:r>
            <a:r>
              <a:rPr lang="en-US" sz="2400" b="0" i="0" u="none" strike="noStrike" baseline="0" dirty="0" err="1" smtClean="0">
                <a:latin typeface="Times New Roman"/>
              </a:rPr>
              <a:t>swaraj</a:t>
            </a:r>
            <a:r>
              <a:rPr lang="en-US" sz="2400" b="0" i="0" u="none" strike="noStrike" baseline="0" dirty="0" smtClean="0">
                <a:latin typeface="Times New Roman"/>
              </a:rPr>
              <a:t> type of democracy</a:t>
            </a:r>
            <a:r>
              <a:rPr lang="en-US" sz="2400" b="0" i="0" u="none" strike="noStrike" dirty="0" smtClean="0">
                <a:latin typeface="Times New Roman"/>
              </a:rPr>
              <a:t> which give importance to the local level.</a:t>
            </a:r>
          </a:p>
          <a:p>
            <a:r>
              <a:rPr lang="en-US" sz="2400" b="0" i="0" u="none" strike="noStrike" baseline="0" dirty="0" smtClean="0">
                <a:latin typeface="Times New Roman"/>
              </a:rPr>
              <a:t>Pursuit of Truth is his mantra and</a:t>
            </a:r>
            <a:r>
              <a:rPr lang="en-US" sz="2400" b="0" i="0" u="none" strike="noStrike" dirty="0" smtClean="0">
                <a:latin typeface="Times New Roman"/>
              </a:rPr>
              <a:t> </a:t>
            </a:r>
            <a:r>
              <a:rPr lang="en-US" sz="2400" b="0" i="0" u="none" strike="noStrike" baseline="0" dirty="0" smtClean="0">
                <a:latin typeface="Times New Roman"/>
              </a:rPr>
              <a:t>non-violence was integral to it.</a:t>
            </a:r>
          </a:p>
          <a:p>
            <a:r>
              <a:rPr lang="en-US" sz="2400" b="0" i="0" u="none" strike="noStrike" baseline="0" dirty="0" err="1" smtClean="0">
                <a:latin typeface="Times New Roman"/>
              </a:rPr>
              <a:t>Gandliiji's</a:t>
            </a:r>
            <a:r>
              <a:rPr lang="en-US" sz="2400" b="0" i="0" u="none" strike="noStrike" baseline="0" dirty="0" smtClean="0">
                <a:latin typeface="Times New Roman"/>
              </a:rPr>
              <a:t> notable writings</a:t>
            </a:r>
            <a:r>
              <a:rPr lang="en-US" sz="2400" b="0" i="0" u="none" strike="noStrike" dirty="0" smtClean="0">
                <a:latin typeface="Times New Roman"/>
              </a:rPr>
              <a:t> : </a:t>
            </a:r>
          </a:p>
          <a:p>
            <a:r>
              <a:rPr lang="en-US" sz="2400" b="0" i="1" u="none" strike="noStrike" baseline="0" dirty="0" smtClean="0">
                <a:latin typeface="Times New Roman"/>
              </a:rPr>
              <a:t>An Autobiography: The Story, of' My , Experiments with Truth; </a:t>
            </a:r>
          </a:p>
          <a:p>
            <a:r>
              <a:rPr lang="en-US" sz="2400" b="0" i="1" u="none" strike="noStrike" baseline="0" dirty="0" smtClean="0">
                <a:latin typeface="Times New Roman"/>
              </a:rPr>
              <a:t>The Collected Works of</a:t>
            </a:r>
            <a:r>
              <a:rPr lang="en-US" sz="2400" b="0" i="1" u="none" strike="noStrike" dirty="0" smtClean="0">
                <a:latin typeface="Times New Roman"/>
              </a:rPr>
              <a:t> </a:t>
            </a:r>
            <a:r>
              <a:rPr lang="en-IN" sz="2400" b="0" i="1" u="none" strike="noStrike" baseline="0" dirty="0" err="1" smtClean="0">
                <a:latin typeface="Times New Roman"/>
              </a:rPr>
              <a:t>Mahatrna</a:t>
            </a:r>
            <a:r>
              <a:rPr lang="en-IN" sz="2400" b="0" i="1" u="none" strike="noStrike" baseline="0" dirty="0" smtClean="0">
                <a:latin typeface="Times New Roman"/>
              </a:rPr>
              <a:t> Gandhi;</a:t>
            </a:r>
          </a:p>
          <a:p>
            <a:r>
              <a:rPr lang="en-IN" sz="2400" b="0" i="1" u="none" strike="noStrike" baseline="0" dirty="0" smtClean="0">
                <a:latin typeface="Times New Roman"/>
              </a:rPr>
              <a:t> </a:t>
            </a:r>
            <a:r>
              <a:rPr lang="en-IN" sz="2400" b="0" i="1" u="none" strike="noStrike" baseline="0" dirty="0" err="1" smtClean="0">
                <a:latin typeface="Times New Roman"/>
              </a:rPr>
              <a:t>Panchayati</a:t>
            </a:r>
            <a:r>
              <a:rPr lang="en-IN" sz="2400" b="0" i="1" u="none" strike="noStrike" baseline="0" dirty="0" smtClean="0">
                <a:latin typeface="Times New Roman"/>
              </a:rPr>
              <a:t> Raj; </a:t>
            </a:r>
            <a:r>
              <a:rPr lang="en-IN" sz="2400" b="0" i="1" u="none" strike="noStrike" baseline="0" dirty="0" err="1" smtClean="0">
                <a:latin typeface="Times New Roman"/>
              </a:rPr>
              <a:t>Sarvodaya</a:t>
            </a:r>
            <a:r>
              <a:rPr lang="en-IN" sz="2400" b="0" i="1" u="none" strike="noStrike" baseline="0" dirty="0" smtClean="0">
                <a:latin typeface="Times New Roman"/>
              </a:rPr>
              <a:t> </a:t>
            </a:r>
            <a:r>
              <a:rPr lang="en-IN" sz="2400" b="0" i="0" u="none" strike="noStrike" baseline="0" dirty="0" smtClean="0">
                <a:latin typeface="Times New Roman"/>
              </a:rPr>
              <a:t>and </a:t>
            </a:r>
            <a:r>
              <a:rPr lang="en-IN" sz="2400" b="0" i="1" u="none" strike="noStrike" baseline="0" dirty="0" smtClean="0">
                <a:latin typeface="Times New Roman"/>
              </a:rPr>
              <a:t>Hind </a:t>
            </a:r>
            <a:r>
              <a:rPr lang="en-IN" sz="2400" b="0" i="1" u="none" strike="noStrike" baseline="0" dirty="0" err="1" smtClean="0">
                <a:latin typeface="Times New Roman"/>
              </a:rPr>
              <a:t>Swaraj</a:t>
            </a:r>
            <a:r>
              <a:rPr lang="en-IN" sz="2400" b="0" i="1" u="none" strike="noStrike" baseline="0" dirty="0" smtClean="0">
                <a:latin typeface="Times New Roman"/>
              </a:rPr>
              <a:t>. </a:t>
            </a:r>
          </a:p>
          <a:p>
            <a:r>
              <a:rPr lang="en-IN" sz="2400" b="0" i="0" u="none" strike="noStrike" baseline="0" dirty="0" smtClean="0">
                <a:latin typeface="Times New Roman"/>
              </a:rPr>
              <a:t>He edited </a:t>
            </a:r>
            <a:r>
              <a:rPr lang="en-IN" sz="2400" b="0" i="1" u="none" strike="noStrike" baseline="0" dirty="0" smtClean="0">
                <a:latin typeface="Times New Roman"/>
              </a:rPr>
              <a:t>Young </a:t>
            </a:r>
            <a:r>
              <a:rPr lang="en-IN" sz="2400" b="1" i="1" u="none" strike="noStrike" baseline="0" dirty="0" smtClean="0">
                <a:latin typeface="Times New Roman"/>
              </a:rPr>
              <a:t>India</a:t>
            </a:r>
            <a:r>
              <a:rPr lang="en-IN" sz="2400" b="1" i="1" u="none" strike="noStrike" dirty="0" smtClean="0">
                <a:latin typeface="Times New Roman"/>
              </a:rPr>
              <a:t> </a:t>
            </a:r>
            <a:r>
              <a:rPr lang="en-US" sz="2400" b="0" i="0" u="none" strike="noStrike" baseline="0" dirty="0" smtClean="0">
                <a:latin typeface="Times New Roman"/>
              </a:rPr>
              <a:t>which he later renamed as </a:t>
            </a:r>
            <a:r>
              <a:rPr lang="en-US" sz="2400" b="0" i="1" u="none" strike="noStrike" baseline="0" dirty="0" err="1" smtClean="0">
                <a:latin typeface="Times New Roman"/>
              </a:rPr>
              <a:t>Harijan</a:t>
            </a:r>
            <a:r>
              <a:rPr lang="en-US" sz="2400" b="0" i="1" u="none" strike="noStrike" baseline="0" dirty="0" smtClean="0">
                <a:latin typeface="Times New Roman"/>
              </a:rPr>
              <a:t> </a:t>
            </a:r>
            <a:r>
              <a:rPr lang="en-US" sz="2400" b="0" i="0" u="none" strike="noStrike" baseline="0" dirty="0" smtClean="0">
                <a:latin typeface="Times New Roman"/>
              </a:rPr>
              <a:t>which remained his mouthpiece. </a:t>
            </a:r>
          </a:p>
          <a:p>
            <a:r>
              <a:rPr lang="en-US" sz="2400" b="0" i="0" u="none" strike="noStrike" baseline="0" dirty="0" smtClean="0">
                <a:latin typeface="Times New Roman"/>
              </a:rPr>
              <a:t>Gandhi was also</a:t>
            </a:r>
            <a:r>
              <a:rPr lang="en-US" sz="2400" b="0" i="0" u="none" strike="noStrike" dirty="0" smtClean="0">
                <a:latin typeface="Times New Roman"/>
              </a:rPr>
              <a:t> </a:t>
            </a:r>
            <a:r>
              <a:rPr lang="en-US" sz="2400" b="0" i="0" u="none" strike="noStrike" baseline="0" dirty="0" smtClean="0">
                <a:latin typeface="Times New Roman"/>
              </a:rPr>
              <a:t>influenced by many: Tolstoy </a:t>
            </a:r>
            <a:r>
              <a:rPr lang="en-US" sz="2400" b="0" i="1" u="none" strike="noStrike" baseline="0" dirty="0" smtClean="0">
                <a:latin typeface="Times New Roman"/>
              </a:rPr>
              <a:t>(Gospels in Brief; What </a:t>
            </a:r>
            <a:r>
              <a:rPr lang="en-US" sz="2400" b="1" i="1" u="none" strike="noStrike" baseline="0" dirty="0" smtClean="0">
                <a:latin typeface="Times New Roman"/>
              </a:rPr>
              <a:t>to </a:t>
            </a:r>
            <a:r>
              <a:rPr lang="en-US" sz="2400" b="0" i="1" u="none" strike="noStrike" baseline="0" dirty="0" smtClean="0">
                <a:latin typeface="Times New Roman"/>
              </a:rPr>
              <a:t>Do, The Kingdoms of God is</a:t>
            </a:r>
            <a:r>
              <a:rPr lang="en-US" sz="2400" b="0" i="1" u="none" strike="noStrike" dirty="0" smtClean="0">
                <a:latin typeface="Times New Roman"/>
              </a:rPr>
              <a:t> </a:t>
            </a:r>
            <a:r>
              <a:rPr lang="en-US" sz="2400" b="1" i="1" u="none" strike="noStrike" baseline="0" dirty="0" smtClean="0">
                <a:latin typeface="Times New Roman"/>
              </a:rPr>
              <a:t>Within </a:t>
            </a:r>
            <a:r>
              <a:rPr lang="en-US" sz="2400" b="0" i="1" u="none" strike="noStrike" baseline="0" dirty="0" smtClean="0">
                <a:latin typeface="Times New Roman"/>
              </a:rPr>
              <a:t>You), </a:t>
            </a:r>
            <a:r>
              <a:rPr lang="en-US" sz="2400" b="0" i="0" u="none" strike="noStrike" baseline="0" dirty="0" smtClean="0">
                <a:latin typeface="Times New Roman"/>
              </a:rPr>
              <a:t>Ruskin </a:t>
            </a:r>
            <a:r>
              <a:rPr lang="en-US" sz="2400" b="0" i="1" u="none" strike="noStrike" baseline="0" dirty="0" smtClean="0">
                <a:latin typeface="Times New Roman"/>
              </a:rPr>
              <a:t>(Unto This Last), </a:t>
            </a:r>
            <a:r>
              <a:rPr lang="en-US" sz="2400" b="0" i="0" u="none" strike="noStrike" baseline="0" dirty="0" smtClean="0">
                <a:latin typeface="Times New Roman"/>
              </a:rPr>
              <a:t>Thoreau </a:t>
            </a:r>
            <a:r>
              <a:rPr lang="en-US" sz="2400" b="0" i="1" u="none" strike="noStrike" baseline="0" dirty="0" smtClean="0">
                <a:latin typeface="Times New Roman"/>
              </a:rPr>
              <a:t>(</a:t>
            </a:r>
            <a:r>
              <a:rPr lang="en-US" sz="2400" b="0" i="0" u="none" strike="noStrike" baseline="0" dirty="0" smtClean="0">
                <a:latin typeface="Times New Roman"/>
              </a:rPr>
              <a:t>Civil </a:t>
            </a:r>
            <a:r>
              <a:rPr lang="en-US" sz="2400" b="0" i="1" u="none" strike="noStrike" baseline="0" dirty="0" smtClean="0">
                <a:latin typeface="Times New Roman"/>
              </a:rPr>
              <a:t>Disobedience), </a:t>
            </a:r>
          </a:p>
          <a:p>
            <a:pPr marL="0" indent="0">
              <a:buNone/>
            </a:pPr>
            <a:endParaRPr lang="en-US" sz="2400" dirty="0" smtClean="0">
              <a:latin typeface="Times New Roman"/>
            </a:endParaRPr>
          </a:p>
          <a:p>
            <a:r>
              <a:rPr lang="en-US" sz="2400" b="0" i="0" u="none" strike="noStrike" baseline="0" dirty="0" smtClean="0">
                <a:latin typeface="Times New Roman"/>
              </a:rPr>
              <a:t>Swami Vivekananda, </a:t>
            </a:r>
            <a:r>
              <a:rPr lang="en-US" sz="2400" b="0" i="0" u="none" strike="noStrike" baseline="0" dirty="0" err="1" smtClean="0">
                <a:latin typeface="Times New Roman"/>
              </a:rPr>
              <a:t>Gokhale</a:t>
            </a:r>
            <a:r>
              <a:rPr lang="en-US" sz="2400" b="0" i="0" u="none" strike="noStrike" baseline="0" dirty="0" smtClean="0">
                <a:latin typeface="Times New Roman"/>
              </a:rPr>
              <a:t> and </a:t>
            </a:r>
            <a:r>
              <a:rPr lang="en-US" sz="2400" b="0" i="0" u="none" strike="noStrike" baseline="0" dirty="0" err="1" smtClean="0">
                <a:latin typeface="Times New Roman"/>
              </a:rPr>
              <a:t>Tilak</a:t>
            </a:r>
            <a:r>
              <a:rPr lang="en-US" sz="2400" b="0" i="0" u="none" strike="noStrike" baseline="0" dirty="0" smtClean="0">
                <a:latin typeface="Times New Roman"/>
              </a:rPr>
              <a:t>, just to mention a few</a:t>
            </a:r>
          </a:p>
          <a:p>
            <a:pPr marL="0" indent="0">
              <a:buNone/>
            </a:pP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xmlns="" val="18423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en-US" sz="2000" b="1" dirty="0">
                <a:latin typeface="Times New Roman"/>
              </a:rPr>
              <a:t>R</a:t>
            </a:r>
            <a:r>
              <a:rPr lang="en-US" sz="2000" b="1" i="0" u="none" strike="noStrike" baseline="0" dirty="0" smtClean="0">
                <a:latin typeface="Times New Roman"/>
              </a:rPr>
              <a:t>ole of Mahatma Gandhi in Indian Freedom Struggle </a:t>
            </a:r>
            <a:r>
              <a:rPr lang="en-US" sz="2000" b="0" i="0" u="none" strike="noStrike" baseline="0" dirty="0" smtClean="0">
                <a:latin typeface="Times New Roman"/>
              </a:rPr>
              <a:t>is considered the most</a:t>
            </a:r>
            <a:r>
              <a:rPr lang="en-US" sz="2000" b="0" i="0" u="none" strike="noStrike" dirty="0" smtClean="0">
                <a:latin typeface="Times New Roman"/>
              </a:rPr>
              <a:t> </a:t>
            </a:r>
            <a:r>
              <a:rPr lang="en-US" sz="2000" b="0" i="0" u="none" strike="noStrike" baseline="0" dirty="0" smtClean="0">
                <a:latin typeface="Times New Roman"/>
              </a:rPr>
              <a:t>significant as he single-handedly spearheaded the movement for Indian independence. The</a:t>
            </a:r>
            <a:r>
              <a:rPr lang="en-US" sz="2000" b="0" i="0" u="none" strike="noStrike" dirty="0" smtClean="0">
                <a:latin typeface="Times New Roman"/>
              </a:rPr>
              <a:t> </a:t>
            </a:r>
            <a:r>
              <a:rPr lang="en-US" sz="2000" b="0" i="0" u="none" strike="noStrike" baseline="0" dirty="0" smtClean="0">
                <a:latin typeface="Times New Roman"/>
              </a:rPr>
              <a:t>peaceful and non-violent techniques of Mahatma Gandhi formed the basis of freedom</a:t>
            </a:r>
            <a:r>
              <a:rPr lang="en-US" sz="2000" b="0" i="0" u="none" strike="noStrike" dirty="0" smtClean="0">
                <a:latin typeface="Times New Roman"/>
              </a:rPr>
              <a:t> </a:t>
            </a:r>
            <a:r>
              <a:rPr lang="en-US" sz="2000" b="0" i="0" u="none" strike="noStrike" baseline="0" dirty="0" smtClean="0">
                <a:latin typeface="Times New Roman"/>
              </a:rPr>
              <a:t>struggle against the British yoke.</a:t>
            </a:r>
          </a:p>
          <a:p>
            <a:r>
              <a:rPr lang="en-US" sz="2000" b="0" i="0" u="none" strike="noStrike" baseline="0" dirty="0" err="1" smtClean="0">
                <a:latin typeface="Times New Roman"/>
              </a:rPr>
              <a:t>Gopal</a:t>
            </a:r>
            <a:r>
              <a:rPr lang="en-US" sz="2000" b="0" i="0" u="none" strike="noStrike" baseline="0" dirty="0" smtClean="0">
                <a:latin typeface="Times New Roman"/>
              </a:rPr>
              <a:t> Krishna </a:t>
            </a:r>
            <a:r>
              <a:rPr lang="en-US" sz="2000" b="0" i="0" u="none" strike="noStrike" baseline="0" dirty="0" err="1" smtClean="0">
                <a:latin typeface="Times New Roman"/>
              </a:rPr>
              <a:t>Gokhale</a:t>
            </a:r>
            <a:r>
              <a:rPr lang="en-US" sz="2000" b="0" i="0" u="none" strike="noStrike" baseline="0" dirty="0" smtClean="0">
                <a:latin typeface="Times New Roman"/>
              </a:rPr>
              <a:t>, who led the Congress party, introduced Mahatma</a:t>
            </a:r>
            <a:r>
              <a:rPr lang="en-US" sz="2000" b="0" i="0" u="none" strike="noStrike" dirty="0" smtClean="0">
                <a:latin typeface="Times New Roman"/>
              </a:rPr>
              <a:t> </a:t>
            </a:r>
            <a:r>
              <a:rPr lang="en-US" sz="2000" b="0" i="0" u="none" strike="noStrike" baseline="0" dirty="0" smtClean="0">
                <a:latin typeface="Times New Roman"/>
              </a:rPr>
              <a:t>Gandhi to the concerns in India and the struggle of the people.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/>
              </a:rPr>
              <a:t>Ideology of  </a:t>
            </a:r>
            <a:r>
              <a:rPr lang="en-US" sz="2000" dirty="0" err="1" smtClean="0">
                <a:latin typeface="Times New Roman"/>
              </a:rPr>
              <a:t>Gandhiji</a:t>
            </a:r>
            <a:endParaRPr lang="en-US" sz="2000" dirty="0" smtClean="0">
              <a:latin typeface="Times New Roman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/>
              </a:rPr>
              <a:t>Non Violence</a:t>
            </a:r>
          </a:p>
          <a:p>
            <a:endParaRPr lang="en-US" sz="2000" b="0" i="0" u="none" strike="noStrike" baseline="0" dirty="0" smtClean="0">
              <a:latin typeface="Times New Roman"/>
            </a:endParaRPr>
          </a:p>
          <a:p>
            <a:r>
              <a:rPr lang="en-US" sz="2000" dirty="0">
                <a:latin typeface="Times New Roman"/>
              </a:rPr>
              <a:t>The non-violence is the </a:t>
            </a:r>
            <a:r>
              <a:rPr lang="en-US" sz="2000" dirty="0" smtClean="0">
                <a:latin typeface="Times New Roman"/>
              </a:rPr>
              <a:t>most ancient </a:t>
            </a:r>
            <a:r>
              <a:rPr lang="en-US" sz="2000" dirty="0">
                <a:latin typeface="Times New Roman"/>
              </a:rPr>
              <a:t>eternal value. This non-violence is the ground of ancient-most civilization </a:t>
            </a:r>
            <a:r>
              <a:rPr lang="en-US" sz="2000" dirty="0" smtClean="0">
                <a:latin typeface="Times New Roman"/>
              </a:rPr>
              <a:t>and culture </a:t>
            </a:r>
            <a:r>
              <a:rPr lang="en-US" sz="2000" dirty="0">
                <a:latin typeface="Times New Roman"/>
              </a:rPr>
              <a:t>of India. Mahatma Gandhi said on this very account while making his </a:t>
            </a:r>
            <a:r>
              <a:rPr lang="en-US" sz="2000" dirty="0" smtClean="0">
                <a:latin typeface="Times New Roman"/>
              </a:rPr>
              <a:t>concepts and </a:t>
            </a:r>
            <a:r>
              <a:rPr lang="en-US" sz="2000" dirty="0">
                <a:latin typeface="Times New Roman"/>
              </a:rPr>
              <a:t>practices based on non-violence: ‘I have nothing new to teach you’ Truth and nonviolence</a:t>
            </a:r>
          </a:p>
          <a:p>
            <a:pPr marL="0" indent="0">
              <a:buNone/>
            </a:pPr>
            <a:r>
              <a:rPr lang="en-US" sz="2000" dirty="0">
                <a:latin typeface="Times New Roman"/>
              </a:rPr>
              <a:t> </a:t>
            </a:r>
            <a:r>
              <a:rPr lang="en-US" sz="2000" dirty="0" smtClean="0">
                <a:latin typeface="Times New Roman"/>
              </a:rPr>
              <a:t>     are </a:t>
            </a:r>
            <a:r>
              <a:rPr lang="en-US" sz="2000" dirty="0">
                <a:latin typeface="Times New Roman"/>
              </a:rPr>
              <a:t>as old as hill</a:t>
            </a:r>
            <a:r>
              <a:rPr lang="en-US" sz="2000" dirty="0" smtClean="0">
                <a:latin typeface="Times New Roman"/>
              </a:rPr>
              <a:t>.</a:t>
            </a:r>
          </a:p>
          <a:p>
            <a:r>
              <a:rPr lang="en-US" sz="2000" dirty="0">
                <a:latin typeface="Times New Roman"/>
              </a:rPr>
              <a:t>As we know, non-violence and truth are two sides of the </a:t>
            </a:r>
            <a:r>
              <a:rPr lang="en-US" sz="2000" dirty="0" smtClean="0">
                <a:latin typeface="Times New Roman"/>
              </a:rPr>
              <a:t>same </a:t>
            </a:r>
            <a:r>
              <a:rPr lang="en-US" sz="2000" dirty="0">
                <a:latin typeface="Times New Roman"/>
              </a:rPr>
              <a:t>coin. After knowing </a:t>
            </a:r>
            <a:r>
              <a:rPr lang="en-US" sz="2000" dirty="0" err="1">
                <a:latin typeface="Times New Roman"/>
              </a:rPr>
              <a:t>Gandhism</a:t>
            </a:r>
            <a:r>
              <a:rPr lang="en-US" sz="2000" dirty="0">
                <a:latin typeface="Times New Roman"/>
              </a:rPr>
              <a:t>, it is imperative for us to know clearly the concept of </a:t>
            </a:r>
            <a:r>
              <a:rPr lang="en-US" sz="2000" dirty="0" smtClean="0">
                <a:latin typeface="Times New Roman"/>
              </a:rPr>
              <a:t>nonviolence also </a:t>
            </a:r>
            <a:r>
              <a:rPr lang="en-US" sz="2000" dirty="0">
                <a:latin typeface="Times New Roman"/>
              </a:rPr>
              <a:t>as it accords the ground for </a:t>
            </a:r>
            <a:r>
              <a:rPr lang="en-US" sz="2000" dirty="0" err="1">
                <a:latin typeface="Times New Roman"/>
              </a:rPr>
              <a:t>Gandhism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380865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/>
              </a:rPr>
              <a:t>Gandhi’s importance in the </a:t>
            </a:r>
            <a:r>
              <a:rPr lang="en-US" sz="2400" dirty="0" smtClean="0">
                <a:latin typeface="Times New Roman"/>
              </a:rPr>
              <a:t>political </a:t>
            </a:r>
            <a:r>
              <a:rPr lang="en-IN" sz="2400" dirty="0" smtClean="0">
                <a:latin typeface="Times New Roman"/>
              </a:rPr>
              <a:t>world </a:t>
            </a:r>
            <a:r>
              <a:rPr lang="en-IN" sz="2400" dirty="0">
                <a:latin typeface="Times New Roman"/>
              </a:rPr>
              <a:t>scenario is twofold</a:t>
            </a:r>
            <a:r>
              <a:rPr lang="en-IN" sz="2400" dirty="0" smtClean="0">
                <a:latin typeface="Times New Roman"/>
              </a:rPr>
              <a:t>.</a:t>
            </a:r>
          </a:p>
          <a:p>
            <a:r>
              <a:rPr lang="en-US" sz="2400" dirty="0">
                <a:latin typeface="Times New Roman"/>
              </a:rPr>
              <a:t>First, he retrieved non-violence as a powerful political tool </a:t>
            </a:r>
          </a:p>
          <a:p>
            <a:r>
              <a:rPr lang="en-US" sz="2400" dirty="0" smtClean="0">
                <a:latin typeface="Times New Roman"/>
              </a:rPr>
              <a:t>Secondly, </a:t>
            </a:r>
            <a:r>
              <a:rPr lang="en-US" sz="2400" dirty="0">
                <a:latin typeface="Times New Roman"/>
              </a:rPr>
              <a:t>manifestation of a higher spiritual goal, culmination in world </a:t>
            </a:r>
            <a:r>
              <a:rPr lang="en-US" sz="2400" dirty="0" smtClean="0">
                <a:latin typeface="Times New Roman"/>
              </a:rPr>
              <a:t>peace</a:t>
            </a:r>
          </a:p>
          <a:p>
            <a:r>
              <a:rPr lang="en-IN" sz="2400" dirty="0">
                <a:latin typeface="Times New Roman"/>
              </a:rPr>
              <a:t>For </a:t>
            </a:r>
            <a:r>
              <a:rPr lang="en-IN" sz="2400" dirty="0" smtClean="0">
                <a:latin typeface="Times New Roman"/>
              </a:rPr>
              <a:t>Gandhi, </a:t>
            </a:r>
            <a:r>
              <a:rPr lang="en-US" sz="2400" dirty="0" smtClean="0">
                <a:latin typeface="Times New Roman"/>
              </a:rPr>
              <a:t>means </a:t>
            </a:r>
            <a:r>
              <a:rPr lang="en-US" sz="2400" dirty="0">
                <a:latin typeface="Times New Roman"/>
              </a:rPr>
              <a:t>were as important as the end and there could be only one means - that of nonviolence</a:t>
            </a:r>
            <a:r>
              <a:rPr lang="en-US" sz="2400" dirty="0" smtClean="0">
                <a:latin typeface="Times New Roman"/>
              </a:rPr>
              <a:t>.</a:t>
            </a:r>
          </a:p>
          <a:p>
            <a:r>
              <a:rPr lang="en-IN" sz="2400" dirty="0" smtClean="0">
                <a:latin typeface="Times New Roman"/>
              </a:rPr>
              <a:t> According to Gandhi, total </a:t>
            </a:r>
            <a:r>
              <a:rPr lang="en-US" sz="2400" dirty="0" smtClean="0">
                <a:latin typeface="Times New Roman"/>
              </a:rPr>
              <a:t>nonviolence </a:t>
            </a:r>
            <a:r>
              <a:rPr lang="en-US" sz="2400" dirty="0">
                <a:latin typeface="Times New Roman"/>
              </a:rPr>
              <a:t>consists in not hurting some other one’s intellect, speech or action per </a:t>
            </a:r>
            <a:r>
              <a:rPr lang="en-US" sz="2400" dirty="0" smtClean="0">
                <a:latin typeface="Times New Roman"/>
              </a:rPr>
              <a:t>own thought</a:t>
            </a:r>
            <a:r>
              <a:rPr lang="en-US" sz="2400" dirty="0">
                <a:latin typeface="Times New Roman"/>
              </a:rPr>
              <a:t>, utterance or deeds and not to deprive some one of his life</a:t>
            </a:r>
            <a:r>
              <a:rPr lang="en-US" sz="2400" dirty="0" smtClean="0">
                <a:latin typeface="Times New Roman"/>
              </a:rPr>
              <a:t>.</a:t>
            </a:r>
          </a:p>
          <a:p>
            <a:r>
              <a:rPr lang="en-US" sz="2400" dirty="0">
                <a:latin typeface="Times New Roman"/>
              </a:rPr>
              <a:t>The principle of nonviolence is shattered by every evil </a:t>
            </a:r>
            <a:r>
              <a:rPr lang="en-US" sz="2400" dirty="0" smtClean="0">
                <a:latin typeface="Times New Roman"/>
              </a:rPr>
              <a:t>thought, false </a:t>
            </a:r>
            <a:r>
              <a:rPr lang="en-US" sz="2400" dirty="0">
                <a:latin typeface="Times New Roman"/>
              </a:rPr>
              <a:t>utterance, hate or wishing something bad unto someone. It is also shattered </a:t>
            </a:r>
            <a:r>
              <a:rPr lang="en-US" sz="2400" dirty="0" smtClean="0">
                <a:latin typeface="Times New Roman"/>
              </a:rPr>
              <a:t>per possession </a:t>
            </a:r>
            <a:r>
              <a:rPr lang="en-US" sz="2400" dirty="0">
                <a:latin typeface="Times New Roman"/>
              </a:rPr>
              <a:t>of necessary worldly things.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758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Times New Roman"/>
              </a:rPr>
              <a:t>The principle of nonviolence is shattered by every evil </a:t>
            </a:r>
            <a:r>
              <a:rPr lang="en-US" sz="2400" dirty="0" smtClean="0">
                <a:latin typeface="Times New Roman"/>
              </a:rPr>
              <a:t>thought, false </a:t>
            </a:r>
            <a:r>
              <a:rPr lang="en-US" sz="2400" dirty="0">
                <a:latin typeface="Times New Roman"/>
              </a:rPr>
              <a:t>utterance, hate or wishing something bad unto someone. It is also shattered </a:t>
            </a:r>
            <a:r>
              <a:rPr lang="en-US" sz="2400" dirty="0" smtClean="0">
                <a:latin typeface="Times New Roman"/>
              </a:rPr>
              <a:t>per possession </a:t>
            </a:r>
            <a:r>
              <a:rPr lang="en-US" sz="2400" dirty="0">
                <a:latin typeface="Times New Roman"/>
              </a:rPr>
              <a:t>of necessary worldly things</a:t>
            </a:r>
            <a:r>
              <a:rPr lang="en-US" sz="2400" dirty="0" smtClean="0">
                <a:latin typeface="Times New Roman"/>
              </a:rPr>
              <a:t>.</a:t>
            </a:r>
          </a:p>
          <a:p>
            <a:r>
              <a:rPr lang="en-US" sz="2400" dirty="0">
                <a:latin typeface="Times New Roman"/>
              </a:rPr>
              <a:t>Mahatma Gandhi clarified in </a:t>
            </a:r>
            <a:r>
              <a:rPr lang="en-US" sz="2400" dirty="0" smtClean="0">
                <a:latin typeface="Times New Roman"/>
              </a:rPr>
              <a:t>an edition </a:t>
            </a:r>
            <a:r>
              <a:rPr lang="en-US" sz="2400" dirty="0">
                <a:latin typeface="Times New Roman"/>
              </a:rPr>
              <a:t>of Young India: ‘To hurt someone, to think of some evil unto someone or to </a:t>
            </a:r>
            <a:r>
              <a:rPr lang="en-US" sz="2400" dirty="0" smtClean="0">
                <a:latin typeface="Times New Roman"/>
              </a:rPr>
              <a:t>snatch one’s </a:t>
            </a:r>
            <a:r>
              <a:rPr lang="en-US" sz="2400" dirty="0">
                <a:latin typeface="Times New Roman"/>
              </a:rPr>
              <a:t>life under anger or selfishness, is violence</a:t>
            </a:r>
            <a:r>
              <a:rPr lang="en-US" sz="2400" dirty="0" smtClean="0">
                <a:latin typeface="Times New Roman"/>
              </a:rPr>
              <a:t>.</a:t>
            </a:r>
          </a:p>
          <a:p>
            <a:r>
              <a:rPr lang="en-IN" sz="2400" dirty="0">
                <a:latin typeface="Times New Roman"/>
              </a:rPr>
              <a:t>The </a:t>
            </a:r>
            <a:r>
              <a:rPr lang="en-IN" sz="2400" dirty="0" smtClean="0">
                <a:latin typeface="Times New Roman"/>
              </a:rPr>
              <a:t>ultimate </a:t>
            </a:r>
            <a:r>
              <a:rPr lang="en-US" sz="2400" dirty="0" smtClean="0">
                <a:latin typeface="Times New Roman"/>
              </a:rPr>
              <a:t>yardstick </a:t>
            </a:r>
            <a:r>
              <a:rPr lang="en-US" sz="2400" dirty="0">
                <a:latin typeface="Times New Roman"/>
              </a:rPr>
              <a:t>of violence or non-violence is the spirit behind the action. There are </a:t>
            </a:r>
            <a:r>
              <a:rPr lang="en-US" sz="2400" dirty="0" smtClean="0">
                <a:latin typeface="Times New Roman"/>
              </a:rPr>
              <a:t>many examples </a:t>
            </a:r>
            <a:r>
              <a:rPr lang="en-US" sz="2400" dirty="0">
                <a:latin typeface="Times New Roman"/>
              </a:rPr>
              <a:t>of their use like resistance, non-violent resistance, and civil revolution</a:t>
            </a:r>
            <a:r>
              <a:rPr lang="en-US" sz="2400" dirty="0" smtClean="0">
                <a:latin typeface="Times New Roman"/>
              </a:rPr>
              <a:t>.</a:t>
            </a:r>
          </a:p>
          <a:p>
            <a:r>
              <a:rPr lang="en-US" sz="2400" dirty="0">
                <a:latin typeface="Times New Roman"/>
              </a:rPr>
              <a:t>Mahatma Gandhi had to struggle in his whole life, but he never disappointed, he </a:t>
            </a:r>
            <a:r>
              <a:rPr lang="en-US" sz="2400" dirty="0" smtClean="0">
                <a:latin typeface="Times New Roman"/>
              </a:rPr>
              <a:t>continued his </a:t>
            </a:r>
            <a:r>
              <a:rPr lang="en-US" sz="2400" dirty="0">
                <a:latin typeface="Times New Roman"/>
              </a:rPr>
              <a:t>innate faith in non-violence and his belief in the methods of Satyagraha. </a:t>
            </a:r>
            <a:endParaRPr lang="en-US" sz="2400" dirty="0" smtClean="0">
              <a:latin typeface="Times New Roman"/>
            </a:endParaRPr>
          </a:p>
          <a:p>
            <a:r>
              <a:rPr lang="en-US" sz="2400" dirty="0" smtClean="0">
                <a:latin typeface="Times New Roman"/>
              </a:rPr>
              <a:t>The significance </a:t>
            </a:r>
            <a:r>
              <a:rPr lang="en-US" sz="2400" dirty="0">
                <a:latin typeface="Times New Roman"/>
              </a:rPr>
              <a:t>of Satyagraha was soon accepted worldwide. Martin Luther King adopted </a:t>
            </a:r>
            <a:r>
              <a:rPr lang="en-US" sz="2400" dirty="0" smtClean="0">
                <a:latin typeface="Times New Roman"/>
              </a:rPr>
              <a:t>the methods </a:t>
            </a:r>
            <a:r>
              <a:rPr lang="en-US" sz="2400" dirty="0">
                <a:latin typeface="Times New Roman"/>
              </a:rPr>
              <a:t>of Satyagraha in his fight against the racial discrimination of the </a:t>
            </a:r>
            <a:r>
              <a:rPr lang="en-US" sz="2400" dirty="0" smtClean="0">
                <a:latin typeface="Times New Roman"/>
              </a:rPr>
              <a:t>American </a:t>
            </a:r>
            <a:r>
              <a:rPr lang="en-IN" sz="2400" dirty="0" smtClean="0">
                <a:latin typeface="Times New Roman"/>
              </a:rPr>
              <a:t>authorities </a:t>
            </a:r>
            <a:r>
              <a:rPr lang="en-IN" sz="2400" dirty="0">
                <a:latin typeface="Times New Roman"/>
              </a:rPr>
              <a:t>in 1950.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626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76664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>
                <a:latin typeface="Times New Roman"/>
              </a:rPr>
              <a:t>Truth and Non-violence is not meant for individuals alone but can be applied in </a:t>
            </a:r>
            <a:r>
              <a:rPr lang="en-US" sz="2800" dirty="0" smtClean="0">
                <a:latin typeface="Times New Roman"/>
              </a:rPr>
              <a:t>global affairs. Gandhi’s </a:t>
            </a:r>
            <a:r>
              <a:rPr lang="en-US" sz="2800" dirty="0">
                <a:latin typeface="Times New Roman"/>
              </a:rPr>
              <a:t>vision for the country and his dreams for the community as a </a:t>
            </a:r>
            <a:r>
              <a:rPr lang="en-US" sz="2800" dirty="0" smtClean="0">
                <a:latin typeface="Times New Roman"/>
              </a:rPr>
              <a:t>whole still </a:t>
            </a:r>
            <a:r>
              <a:rPr lang="en-US" sz="2800" dirty="0">
                <a:latin typeface="Times New Roman"/>
              </a:rPr>
              <a:t>hold good for India</a:t>
            </a:r>
            <a:r>
              <a:rPr lang="en-US" sz="2800" dirty="0" smtClean="0">
                <a:latin typeface="Times New Roman"/>
              </a:rPr>
              <a:t>.</a:t>
            </a:r>
          </a:p>
          <a:p>
            <a:pPr marL="0" indent="0">
              <a:buNone/>
            </a:pPr>
            <a:r>
              <a:rPr lang="en-IN" sz="2800" b="1" dirty="0">
                <a:latin typeface="Times New Roman"/>
              </a:rPr>
              <a:t>SATYAGRAHA AND </a:t>
            </a:r>
            <a:r>
              <a:rPr lang="en-IN" sz="2800" b="1" dirty="0" err="1" smtClean="0">
                <a:latin typeface="Times New Roman"/>
              </a:rPr>
              <a:t>AHlMSA</a:t>
            </a:r>
            <a:endParaRPr lang="en-IN" sz="2800" b="1" dirty="0" smtClean="0">
              <a:latin typeface="Times New Roman"/>
            </a:endParaRPr>
          </a:p>
          <a:p>
            <a:r>
              <a:rPr lang="en-US" sz="2800" dirty="0">
                <a:latin typeface="Times New Roman"/>
              </a:rPr>
              <a:t>Truth or </a:t>
            </a:r>
            <a:r>
              <a:rPr lang="en-US" sz="2800" dirty="0" err="1">
                <a:latin typeface="Times New Roman"/>
              </a:rPr>
              <a:t>Satya</a:t>
            </a:r>
            <a:r>
              <a:rPr lang="en-US" sz="2800" dirty="0">
                <a:latin typeface="Times New Roman"/>
              </a:rPr>
              <a:t>, for </a:t>
            </a:r>
            <a:r>
              <a:rPr lang="en-US" sz="2800" dirty="0" err="1">
                <a:latin typeface="Times New Roman"/>
              </a:rPr>
              <a:t>Gandhiji</a:t>
            </a:r>
            <a:r>
              <a:rPr lang="en-US" sz="2800" dirty="0">
                <a:latin typeface="Times New Roman"/>
              </a:rPr>
              <a:t>, is God himself. He therefore changed the statement,</a:t>
            </a:r>
          </a:p>
          <a:p>
            <a:pPr marL="0" indent="0">
              <a:buNone/>
            </a:pPr>
            <a:r>
              <a:rPr lang="en-US" sz="2800" dirty="0">
                <a:latin typeface="Times New Roman"/>
              </a:rPr>
              <a:t>"God is Truth", later in his life into, "Truth is God" and suggested that it was one of </a:t>
            </a:r>
            <a:r>
              <a:rPr lang="en-US" sz="2800" dirty="0" smtClean="0">
                <a:latin typeface="Times New Roman"/>
              </a:rPr>
              <a:t>the fundamental </a:t>
            </a:r>
            <a:r>
              <a:rPr lang="en-US" sz="2800" dirty="0">
                <a:latin typeface="Times New Roman"/>
              </a:rPr>
              <a:t>discoveries of his life's experiments</a:t>
            </a:r>
            <a:r>
              <a:rPr lang="en-US" sz="2800" dirty="0" smtClean="0">
                <a:latin typeface="Times New Roman"/>
              </a:rPr>
              <a:t>.</a:t>
            </a:r>
          </a:p>
          <a:p>
            <a:r>
              <a:rPr lang="en-US" sz="2800" dirty="0">
                <a:latin typeface="Times New Roman"/>
              </a:rPr>
              <a:t>According to </a:t>
            </a:r>
            <a:r>
              <a:rPr lang="en-US" sz="2800" dirty="0" err="1">
                <a:latin typeface="Times New Roman"/>
              </a:rPr>
              <a:t>Gandhiji</a:t>
            </a:r>
            <a:r>
              <a:rPr lang="en-US" sz="2800" dirty="0">
                <a:latin typeface="Times New Roman"/>
              </a:rPr>
              <a:t>, truth is what the inner self experiences at </a:t>
            </a:r>
            <a:r>
              <a:rPr lang="en-US" sz="2800" dirty="0" smtClean="0">
                <a:latin typeface="Times New Roman"/>
              </a:rPr>
              <a:t>any point </a:t>
            </a:r>
            <a:r>
              <a:rPr lang="en-US" sz="2800" dirty="0">
                <a:latin typeface="Times New Roman"/>
              </a:rPr>
              <a:t>of time; it 'is an answer to one's conscience; it is what responds to one's moral self.</a:t>
            </a:r>
          </a:p>
          <a:p>
            <a:r>
              <a:rPr lang="en-US" sz="2800" dirty="0">
                <a:latin typeface="Times New Roman"/>
              </a:rPr>
              <a:t>He was convinced that knowledge alone" leads a person to the truth while ignorance </a:t>
            </a:r>
            <a:r>
              <a:rPr lang="en-US" sz="2800" dirty="0" smtClean="0">
                <a:latin typeface="Times New Roman"/>
              </a:rPr>
              <a:t>takes one </a:t>
            </a:r>
            <a:r>
              <a:rPr lang="en-US" sz="2800" dirty="0">
                <a:latin typeface="Times New Roman"/>
              </a:rPr>
              <a:t>away from the truth. Satyagraha means urge for </a:t>
            </a:r>
            <a:r>
              <a:rPr lang="en-US" sz="2800" dirty="0" err="1">
                <a:latin typeface="Times New Roman"/>
              </a:rPr>
              <a:t>Satya</a:t>
            </a:r>
            <a:r>
              <a:rPr lang="en-US" sz="2800" dirty="0">
                <a:latin typeface="Times New Roman"/>
              </a:rPr>
              <a:t>, or truth.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213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r>
              <a:rPr lang="en-IN" sz="2800" dirty="0">
                <a:latin typeface="Times New Roman"/>
              </a:rPr>
              <a:t>Satyagraha is </a:t>
            </a:r>
            <a:r>
              <a:rPr lang="en-IN" sz="2800" dirty="0" smtClean="0">
                <a:latin typeface="Times New Roman"/>
              </a:rPr>
              <a:t>not </a:t>
            </a:r>
            <a:r>
              <a:rPr lang="en-US" sz="2800" dirty="0" smtClean="0">
                <a:latin typeface="Times New Roman"/>
              </a:rPr>
              <a:t>merely </a:t>
            </a:r>
            <a:r>
              <a:rPr lang="en-US" sz="2800" dirty="0">
                <a:latin typeface="Times New Roman"/>
              </a:rPr>
              <a:t>the insistence on truth; it is, in fact, holding on to truth through ways which </a:t>
            </a:r>
            <a:r>
              <a:rPr lang="en-US" sz="2800" dirty="0" smtClean="0">
                <a:latin typeface="Times New Roman"/>
              </a:rPr>
              <a:t>are </a:t>
            </a:r>
            <a:r>
              <a:rPr lang="en-IN" sz="2800" dirty="0" smtClean="0">
                <a:latin typeface="Times New Roman"/>
              </a:rPr>
              <a:t>moral </a:t>
            </a:r>
            <a:r>
              <a:rPr lang="en-IN" sz="2800" dirty="0">
                <a:latin typeface="Times New Roman"/>
              </a:rPr>
              <a:t>and non-violent</a:t>
            </a:r>
            <a:r>
              <a:rPr lang="en-IN" sz="2800" dirty="0" smtClean="0">
                <a:latin typeface="Times New Roman"/>
              </a:rPr>
              <a:t>;</a:t>
            </a:r>
          </a:p>
          <a:p>
            <a:r>
              <a:rPr lang="en-US" sz="2800" dirty="0">
                <a:latin typeface="Times New Roman"/>
              </a:rPr>
              <a:t>It is a moral weapon and does not entertain </a:t>
            </a:r>
            <a:r>
              <a:rPr lang="en-US" sz="2800" dirty="0" smtClean="0">
                <a:latin typeface="Times New Roman"/>
              </a:rPr>
              <a:t>ill-feeling towards </a:t>
            </a:r>
            <a:r>
              <a:rPr lang="en-US" sz="2800" dirty="0">
                <a:latin typeface="Times New Roman"/>
              </a:rPr>
              <a:t>the adversary; it is a non-violent device and calls upon its user to love his </a:t>
            </a:r>
            <a:r>
              <a:rPr lang="en-US" sz="2800" dirty="0" smtClean="0">
                <a:latin typeface="Times New Roman"/>
              </a:rPr>
              <a:t>enemy.</a:t>
            </a:r>
            <a:endParaRPr lang="en-US" sz="2800" dirty="0">
              <a:latin typeface="Times New Roman"/>
            </a:endParaRPr>
          </a:p>
          <a:p>
            <a:r>
              <a:rPr lang="en-US" sz="2800" dirty="0">
                <a:latin typeface="Times New Roman"/>
              </a:rPr>
              <a:t>it does not weaken the opponent but strengthens him morally; it is a weapon of the </a:t>
            </a:r>
            <a:r>
              <a:rPr lang="en-US" sz="2800" dirty="0" smtClean="0">
                <a:latin typeface="Times New Roman"/>
              </a:rPr>
              <a:t>brave and </a:t>
            </a:r>
            <a:r>
              <a:rPr lang="en-US" sz="2800" dirty="0">
                <a:latin typeface="Times New Roman"/>
              </a:rPr>
              <a:t>is constructive in its approach</a:t>
            </a:r>
            <a:r>
              <a:rPr lang="en-US" sz="2800" dirty="0" smtClean="0">
                <a:latin typeface="Times New Roman"/>
              </a:rPr>
              <a:t>.</a:t>
            </a:r>
          </a:p>
          <a:p>
            <a:r>
              <a:rPr lang="en-US" sz="2800" dirty="0">
                <a:latin typeface="Times New Roman"/>
              </a:rPr>
              <a:t>For </a:t>
            </a:r>
            <a:r>
              <a:rPr lang="en-US" sz="2800" dirty="0" err="1">
                <a:latin typeface="Times New Roman"/>
              </a:rPr>
              <a:t>Gandhiji</a:t>
            </a:r>
            <a:r>
              <a:rPr lang="en-US" sz="2800" dirty="0">
                <a:latin typeface="Times New Roman"/>
              </a:rPr>
              <a:t>, a </a:t>
            </a:r>
            <a:r>
              <a:rPr lang="en-US" sz="2800" dirty="0" err="1">
                <a:latin typeface="Times New Roman"/>
              </a:rPr>
              <a:t>Satyagrahi</a:t>
            </a:r>
            <a:r>
              <a:rPr lang="en-US" sz="2800" dirty="0">
                <a:latin typeface="Times New Roman"/>
              </a:rPr>
              <a:t> is always truthful, </a:t>
            </a:r>
            <a:r>
              <a:rPr lang="en-US" sz="2800" dirty="0" smtClean="0">
                <a:latin typeface="Times New Roman"/>
              </a:rPr>
              <a:t>morally imbued</a:t>
            </a:r>
            <a:r>
              <a:rPr lang="en-US" sz="2800" dirty="0">
                <a:latin typeface="Times New Roman"/>
              </a:rPr>
              <a:t>, non-violent and a person without any malice; he is one who is devoted to </a:t>
            </a:r>
            <a:r>
              <a:rPr lang="en-US" sz="2800" dirty="0" smtClean="0">
                <a:latin typeface="Times New Roman"/>
              </a:rPr>
              <a:t>the </a:t>
            </a:r>
            <a:r>
              <a:rPr lang="en-IN" sz="2800" dirty="0" smtClean="0">
                <a:latin typeface="Times New Roman"/>
              </a:rPr>
              <a:t>service </a:t>
            </a:r>
            <a:r>
              <a:rPr lang="en-IN" sz="2800" dirty="0">
                <a:latin typeface="Times New Roman"/>
              </a:rPr>
              <a:t>of all.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790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>
                <a:latin typeface="Times New Roman"/>
              </a:rPr>
              <a:t>Truth, he firmly believed, can be attained only through non-violence </a:t>
            </a:r>
            <a:r>
              <a:rPr lang="en-US" sz="2800" dirty="0" smtClean="0">
                <a:latin typeface="Times New Roman"/>
              </a:rPr>
              <a:t>which was </a:t>
            </a:r>
            <a:r>
              <a:rPr lang="en-US" sz="2800" dirty="0">
                <a:latin typeface="Times New Roman"/>
              </a:rPr>
              <a:t>not negative, meaning absence of violence, but was positively defined by him as love</a:t>
            </a:r>
            <a:r>
              <a:rPr lang="en-US" sz="2800" dirty="0" smtClean="0">
                <a:latin typeface="Times New Roman"/>
              </a:rPr>
              <a:t>.</a:t>
            </a:r>
          </a:p>
          <a:p>
            <a:r>
              <a:rPr lang="en-US" sz="2800" dirty="0">
                <a:latin typeface="Times New Roman"/>
              </a:rPr>
              <a:t>In its positive sense, non-violence means </a:t>
            </a:r>
            <a:r>
              <a:rPr lang="en-US" sz="2800" dirty="0" smtClean="0">
                <a:latin typeface="Times New Roman"/>
              </a:rPr>
              <a:t>love for </a:t>
            </a:r>
            <a:r>
              <a:rPr lang="en-US" sz="2800" dirty="0">
                <a:latin typeface="Times New Roman"/>
              </a:rPr>
              <a:t>others; in its negative sense, it seeks no injury to others, both in words as well </a:t>
            </a:r>
            <a:r>
              <a:rPr lang="en-US" sz="2800" dirty="0" smtClean="0">
                <a:latin typeface="Times New Roman"/>
              </a:rPr>
              <a:t>as deeds</a:t>
            </a:r>
            <a:r>
              <a:rPr lang="en-US" sz="2800" dirty="0">
                <a:latin typeface="Times New Roman"/>
              </a:rPr>
              <a:t>. </a:t>
            </a:r>
            <a:r>
              <a:rPr lang="en-US" sz="2800" dirty="0" err="1">
                <a:latin typeface="Times New Roman"/>
              </a:rPr>
              <a:t>Gandhiji</a:t>
            </a:r>
            <a:r>
              <a:rPr lang="en-US" sz="2800" dirty="0">
                <a:latin typeface="Times New Roman"/>
              </a:rPr>
              <a:t> talked of non-violence of different people</a:t>
            </a:r>
            <a:r>
              <a:rPr lang="en-US" sz="2800" dirty="0" smtClean="0">
                <a:latin typeface="Times New Roman"/>
              </a:rPr>
              <a:t>.</a:t>
            </a:r>
          </a:p>
          <a:p>
            <a:r>
              <a:rPr lang="en-US" sz="2800" dirty="0">
                <a:latin typeface="Times New Roman"/>
              </a:rPr>
              <a:t>There is the non-violence </a:t>
            </a:r>
            <a:r>
              <a:rPr lang="en-US" sz="2800" dirty="0" smtClean="0">
                <a:latin typeface="Times New Roman"/>
              </a:rPr>
              <a:t>of the </a:t>
            </a:r>
            <a:r>
              <a:rPr lang="en-US" sz="2800" dirty="0">
                <a:latin typeface="Times New Roman"/>
              </a:rPr>
              <a:t>brave: one has the force but he does not use it as a principle; there is the </a:t>
            </a:r>
            <a:r>
              <a:rPr lang="en-US" sz="2800" dirty="0" smtClean="0">
                <a:latin typeface="Times New Roman"/>
              </a:rPr>
              <a:t>non-violence of </a:t>
            </a:r>
            <a:r>
              <a:rPr lang="en-US" sz="2800" dirty="0">
                <a:latin typeface="Times New Roman"/>
              </a:rPr>
              <a:t>the weak: one does not have faith in non-violence, but he uses it for attaining </a:t>
            </a:r>
            <a:r>
              <a:rPr lang="en-US" sz="2800" dirty="0" smtClean="0">
                <a:latin typeface="Times New Roman"/>
              </a:rPr>
              <a:t>his objectives</a:t>
            </a:r>
            <a:r>
              <a:rPr lang="en-US" sz="2800" dirty="0">
                <a:latin typeface="Times New Roman"/>
              </a:rPr>
              <a:t>; there is the nonviolence of the coward: it is not non-violence, but </a:t>
            </a:r>
            <a:r>
              <a:rPr lang="en-US" sz="2800" dirty="0" smtClean="0">
                <a:latin typeface="Times New Roman"/>
              </a:rPr>
              <a:t>impotency, more </a:t>
            </a:r>
            <a:r>
              <a:rPr lang="en-US" sz="2800" dirty="0">
                <a:latin typeface="Times New Roman"/>
              </a:rPr>
              <a:t>harmful than violence. For </a:t>
            </a:r>
            <a:r>
              <a:rPr lang="en-US" sz="2800" dirty="0" err="1">
                <a:latin typeface="Times New Roman"/>
              </a:rPr>
              <a:t>Gandhiji</a:t>
            </a:r>
            <a:r>
              <a:rPr lang="en-US" sz="2800" dirty="0">
                <a:latin typeface="Times New Roman"/>
              </a:rPr>
              <a:t>, violence was a better option than </a:t>
            </a:r>
            <a:r>
              <a:rPr lang="en-US" sz="2800" dirty="0" smtClean="0">
                <a:latin typeface="Times New Roman"/>
              </a:rPr>
              <a:t>cowardice.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525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4978</TotalTime>
  <Words>3647</Words>
  <Application>Microsoft Office PowerPoint</Application>
  <PresentationFormat>On-screen Show (4:3)</PresentationFormat>
  <Paragraphs>150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LIKIN SIMON</dc:creator>
  <cp:lastModifiedBy>Windows User</cp:lastModifiedBy>
  <cp:revision>30</cp:revision>
  <dcterms:created xsi:type="dcterms:W3CDTF">2020-11-18T07:20:20Z</dcterms:created>
  <dcterms:modified xsi:type="dcterms:W3CDTF">2021-11-18T12:20:11Z</dcterms:modified>
</cp:coreProperties>
</file>