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71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5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7.wmf"/><Relationship Id="rId7" Type="http://schemas.openxmlformats.org/officeDocument/2006/relationships/image" Target="../media/image2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25.wmf"/><Relationship Id="rId1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25.wmf"/><Relationship Id="rId1" Type="http://schemas.openxmlformats.org/officeDocument/2006/relationships/image" Target="../media/image34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61F364-8CE3-4055-824B-236EA9441125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82AD53-B8C1-47B5-A4A7-01FAF6AA3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1497808"/>
            <a:ext cx="8062912" cy="1470025"/>
          </a:xfrm>
        </p:spPr>
        <p:txBody>
          <a:bodyPr>
            <a:noAutofit/>
          </a:bodyPr>
          <a:lstStyle/>
          <a:p>
            <a:r>
              <a:rPr lang="en-US" sz="8000" b="1" dirty="0"/>
              <a:t>Parametric Equations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86182" y="4143380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Dr. </a:t>
            </a:r>
            <a:r>
              <a:rPr lang="en-IN" dirty="0" err="1" smtClean="0"/>
              <a:t>Seethu</a:t>
            </a:r>
            <a:r>
              <a:rPr lang="en-IN" dirty="0" smtClean="0"/>
              <a:t> Varghese</a:t>
            </a:r>
          </a:p>
          <a:p>
            <a:r>
              <a:rPr lang="en-IN" smtClean="0"/>
              <a:t>PG Department </a:t>
            </a:r>
            <a:r>
              <a:rPr lang="en-IN" dirty="0" smtClean="0"/>
              <a:t>of Mathematics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77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6321" y="76200"/>
            <a:ext cx="35525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u="sng" dirty="0">
                <a:latin typeface="Times New Roman" pitchFamily="18" charset="0"/>
                <a:cs typeface="Times New Roman" pitchFamily="18" charset="0"/>
              </a:rPr>
              <a:t>Guided Practice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762000"/>
            <a:ext cx="8915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For each of the given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parameterizations,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(a) Graph the curve.  What are the initial and terminal points, if any?  Indicate the direction in which the curve is traced.  (b) Find a Cartesian equation for a curve that contains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curve.  What portion of the graph of the Cartesian equation is traced by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curve?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82182393"/>
              </p:ext>
            </p:extLst>
          </p:nvPr>
        </p:nvGraphicFramePr>
        <p:xfrm>
          <a:off x="1295400" y="3284537"/>
          <a:ext cx="2047875" cy="617538"/>
        </p:xfrm>
        <a:graphic>
          <a:graphicData uri="http://schemas.openxmlformats.org/presentationml/2006/ole">
            <p:oleObj spid="_x0000_s9227" name="Equation" r:id="rId3" imgW="672840" imgH="203040" progId="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62548206"/>
              </p:ext>
            </p:extLst>
          </p:nvPr>
        </p:nvGraphicFramePr>
        <p:xfrm>
          <a:off x="3524250" y="3276600"/>
          <a:ext cx="2009775" cy="617537"/>
        </p:xfrm>
        <a:graphic>
          <a:graphicData uri="http://schemas.openxmlformats.org/presentationml/2006/ole">
            <p:oleObj spid="_x0000_s9228" name="Equation" r:id="rId4" imgW="660113" imgH="203112" progId="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70177982"/>
              </p:ext>
            </p:extLst>
          </p:nvPr>
        </p:nvGraphicFramePr>
        <p:xfrm>
          <a:off x="5676900" y="3284538"/>
          <a:ext cx="1971675" cy="539750"/>
        </p:xfrm>
        <a:graphic>
          <a:graphicData uri="http://schemas.openxmlformats.org/presentationml/2006/ole">
            <p:oleObj spid="_x0000_s9229" name="Equation" r:id="rId5" imgW="647640" imgH="177480" progId="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600" y="3819527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(a)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85800" y="5180157"/>
            <a:ext cx="4114191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714324" y="3959514"/>
            <a:ext cx="0" cy="2441286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18591" y="4343400"/>
            <a:ext cx="3048609" cy="1679286"/>
          </a:xfrm>
          <a:prstGeom prst="ellipse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505200" y="4225636"/>
            <a:ext cx="858982" cy="498764"/>
          </a:xfrm>
          <a:custGeom>
            <a:avLst/>
            <a:gdLst>
              <a:gd name="connsiteX0" fmla="*/ 858982 w 858982"/>
              <a:gd name="connsiteY0" fmla="*/ 498764 h 498764"/>
              <a:gd name="connsiteX1" fmla="*/ 484909 w 858982"/>
              <a:gd name="connsiteY1" fmla="*/ 110837 h 498764"/>
              <a:gd name="connsiteX2" fmla="*/ 0 w 858982"/>
              <a:gd name="connsiteY2" fmla="*/ 0 h 498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8982" h="498764">
                <a:moveTo>
                  <a:pt x="858982" y="498764"/>
                </a:moveTo>
                <a:cubicBezTo>
                  <a:pt x="743527" y="346364"/>
                  <a:pt x="628073" y="193964"/>
                  <a:pt x="484909" y="110837"/>
                </a:cubicBezTo>
                <a:cubicBezTo>
                  <a:pt x="341745" y="27710"/>
                  <a:pt x="170872" y="13855"/>
                  <a:pt x="0" y="0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191074" y="4215825"/>
            <a:ext cx="33297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Initial and terminal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point: (4, 0)</a:t>
            </a:r>
          </a:p>
        </p:txBody>
      </p:sp>
    </p:spTree>
    <p:extLst>
      <p:ext uri="{BB962C8B-B14F-4D97-AF65-F5344CB8AC3E}">
        <p14:creationId xmlns:p14="http://schemas.microsoft.com/office/powerpoint/2010/main" xmlns="" val="411995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 animBg="1"/>
      <p:bldP spid="11" grpId="0" animBg="1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6321" y="76200"/>
            <a:ext cx="35525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u="sng" dirty="0">
                <a:latin typeface="Times New Roman" pitchFamily="18" charset="0"/>
                <a:cs typeface="Times New Roman" pitchFamily="18" charset="0"/>
              </a:rPr>
              <a:t>Guided Practice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762000"/>
            <a:ext cx="8915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For each of the given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parameterizations,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(a) Graph the curve.  What are the initial and terminal points, if any?  Indicate the direction in which the curve is traced.  (b) Find a Cartesian equation for a curve that contains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curve.  What portion of the graph of the Cartesian equation is traced by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curve?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24761034"/>
              </p:ext>
            </p:extLst>
          </p:nvPr>
        </p:nvGraphicFramePr>
        <p:xfrm>
          <a:off x="1295400" y="3284537"/>
          <a:ext cx="2047875" cy="617538"/>
        </p:xfrm>
        <a:graphic>
          <a:graphicData uri="http://schemas.openxmlformats.org/presentationml/2006/ole">
            <p:oleObj spid="_x0000_s8212" name="Equation" r:id="rId3" imgW="672840" imgH="203040" progId="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27487634"/>
              </p:ext>
            </p:extLst>
          </p:nvPr>
        </p:nvGraphicFramePr>
        <p:xfrm>
          <a:off x="3524250" y="3276600"/>
          <a:ext cx="2009775" cy="617537"/>
        </p:xfrm>
        <a:graphic>
          <a:graphicData uri="http://schemas.openxmlformats.org/presentationml/2006/ole">
            <p:oleObj spid="_x0000_s8213" name="Equation" r:id="rId4" imgW="660113" imgH="203112" progId="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41359462"/>
              </p:ext>
            </p:extLst>
          </p:nvPr>
        </p:nvGraphicFramePr>
        <p:xfrm>
          <a:off x="5676900" y="3284538"/>
          <a:ext cx="1971675" cy="539750"/>
        </p:xfrm>
        <a:graphic>
          <a:graphicData uri="http://schemas.openxmlformats.org/presentationml/2006/ole">
            <p:oleObj spid="_x0000_s8214" name="Equation" r:id="rId5" imgW="647640" imgH="177480" progId="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600" y="4215825"/>
            <a:ext cx="662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(b)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70036969"/>
              </p:ext>
            </p:extLst>
          </p:nvPr>
        </p:nvGraphicFramePr>
        <p:xfrm>
          <a:off x="990600" y="3852960"/>
          <a:ext cx="5533047" cy="1328640"/>
        </p:xfrm>
        <a:graphic>
          <a:graphicData uri="http://schemas.openxmlformats.org/presentationml/2006/ole">
            <p:oleObj spid="_x0000_s8215" name="Equation" r:id="rId6" imgW="1955520" imgH="46980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62752525"/>
              </p:ext>
            </p:extLst>
          </p:nvPr>
        </p:nvGraphicFramePr>
        <p:xfrm>
          <a:off x="2819400" y="5412147"/>
          <a:ext cx="2909888" cy="1328737"/>
        </p:xfrm>
        <a:graphic>
          <a:graphicData uri="http://schemas.openxmlformats.org/presentationml/2006/ole">
            <p:oleObj spid="_x0000_s8216" name="Equation" r:id="rId7" imgW="1028520" imgH="469800" progId="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04800" y="50292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curve traces all of the ellipse defined by</a:t>
            </a:r>
          </a:p>
        </p:txBody>
      </p:sp>
    </p:spTree>
    <p:extLst>
      <p:ext uri="{BB962C8B-B14F-4D97-AF65-F5344CB8AC3E}">
        <p14:creationId xmlns:p14="http://schemas.microsoft.com/office/powerpoint/2010/main" xmlns="" val="6519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6321" y="76200"/>
            <a:ext cx="35525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u="sng" dirty="0">
                <a:latin typeface="Times New Roman" pitchFamily="18" charset="0"/>
                <a:cs typeface="Times New Roman" pitchFamily="18" charset="0"/>
              </a:rPr>
              <a:t>Guided Practice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762000"/>
            <a:ext cx="8915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For each of the given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parameterizations,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(a) Graph the curve.  What are the initial and terminal points, if any?  Indicate the direction in which the curve is traced.  (b) Find a Cartesian equation for a curve that contains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curve.  What portion of the graph of the Cartesian equation is traced by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curve?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37577589"/>
              </p:ext>
            </p:extLst>
          </p:nvPr>
        </p:nvGraphicFramePr>
        <p:xfrm>
          <a:off x="1903413" y="3267075"/>
          <a:ext cx="1931987" cy="619125"/>
        </p:xfrm>
        <a:graphic>
          <a:graphicData uri="http://schemas.openxmlformats.org/presentationml/2006/ole">
            <p:oleObj spid="_x0000_s11272" name="Equation" r:id="rId3" imgW="634680" imgH="203040" progId="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24971118"/>
              </p:ext>
            </p:extLst>
          </p:nvPr>
        </p:nvGraphicFramePr>
        <p:xfrm>
          <a:off x="3978275" y="3259137"/>
          <a:ext cx="1352550" cy="617538"/>
        </p:xfrm>
        <a:graphic>
          <a:graphicData uri="http://schemas.openxmlformats.org/presentationml/2006/ole">
            <p:oleObj spid="_x0000_s11273" name="Equation" r:id="rId4" imgW="444240" imgH="203040" progId="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81406421"/>
              </p:ext>
            </p:extLst>
          </p:nvPr>
        </p:nvGraphicFramePr>
        <p:xfrm>
          <a:off x="5578475" y="3267075"/>
          <a:ext cx="1584325" cy="539750"/>
        </p:xfrm>
        <a:graphic>
          <a:graphicData uri="http://schemas.openxmlformats.org/presentationml/2006/ole">
            <p:oleObj spid="_x0000_s11274" name="Equation" r:id="rId5" imgW="520560" imgH="177480" progId="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" y="3819527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(a)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85800" y="5943600"/>
            <a:ext cx="4114191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133600" y="3959514"/>
            <a:ext cx="0" cy="2441286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133600" y="4648200"/>
            <a:ext cx="2133600" cy="129540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872521" y="4800600"/>
            <a:ext cx="1089879" cy="68580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7800" y="4215825"/>
            <a:ext cx="3214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Initial point: (3, 0)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29200" y="4825425"/>
            <a:ext cx="3709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Terminal point: (0, 2)</a:t>
            </a:r>
          </a:p>
        </p:txBody>
      </p:sp>
    </p:spTree>
    <p:extLst>
      <p:ext uri="{BB962C8B-B14F-4D97-AF65-F5344CB8AC3E}">
        <p14:creationId xmlns:p14="http://schemas.microsoft.com/office/powerpoint/2010/main" xmlns="" val="285088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6321" y="76200"/>
            <a:ext cx="35525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u="sng" dirty="0">
                <a:latin typeface="Times New Roman" pitchFamily="18" charset="0"/>
                <a:cs typeface="Times New Roman" pitchFamily="18" charset="0"/>
              </a:rPr>
              <a:t>Guided Practice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762000"/>
            <a:ext cx="8915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For each of the given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parameterizations,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(a) Graph the curve.  What are the initial and terminal points, if any?  Indicate the direction in which the curve is traced.  (b) Find a Cartesian equation for a curve that contains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curve.  What portion of the graph of the Cartesian equation is traced by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curve?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60950505"/>
              </p:ext>
            </p:extLst>
          </p:nvPr>
        </p:nvGraphicFramePr>
        <p:xfrm>
          <a:off x="1903413" y="3267075"/>
          <a:ext cx="1931987" cy="619125"/>
        </p:xfrm>
        <a:graphic>
          <a:graphicData uri="http://schemas.openxmlformats.org/presentationml/2006/ole">
            <p:oleObj spid="_x0000_s10264" name="Equation" r:id="rId3" imgW="634680" imgH="203040" progId="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86302332"/>
              </p:ext>
            </p:extLst>
          </p:nvPr>
        </p:nvGraphicFramePr>
        <p:xfrm>
          <a:off x="3978275" y="3259137"/>
          <a:ext cx="1352550" cy="617538"/>
        </p:xfrm>
        <a:graphic>
          <a:graphicData uri="http://schemas.openxmlformats.org/presentationml/2006/ole">
            <p:oleObj spid="_x0000_s10265" name="Equation" r:id="rId4" imgW="444240" imgH="203040" progId="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93978857"/>
              </p:ext>
            </p:extLst>
          </p:nvPr>
        </p:nvGraphicFramePr>
        <p:xfrm>
          <a:off x="5578475" y="3267075"/>
          <a:ext cx="1584325" cy="539750"/>
        </p:xfrm>
        <a:graphic>
          <a:graphicData uri="http://schemas.openxmlformats.org/presentationml/2006/ole">
            <p:oleObj spid="_x0000_s10266" name="Equation" r:id="rId5" imgW="520560" imgH="177480" progId="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" y="3836989"/>
            <a:ext cx="662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(b)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8029" y="5441484"/>
            <a:ext cx="8388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Cartesian equation is                             .  The portion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9168695"/>
              </p:ext>
            </p:extLst>
          </p:nvPr>
        </p:nvGraphicFramePr>
        <p:xfrm>
          <a:off x="1066800" y="3882014"/>
          <a:ext cx="2085975" cy="539750"/>
        </p:xfrm>
        <a:graphic>
          <a:graphicData uri="http://schemas.openxmlformats.org/presentationml/2006/ole">
            <p:oleObj spid="_x0000_s10267" name="Equation" r:id="rId6" imgW="685800" imgH="17748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44878088"/>
              </p:ext>
            </p:extLst>
          </p:nvPr>
        </p:nvGraphicFramePr>
        <p:xfrm>
          <a:off x="3422650" y="3810000"/>
          <a:ext cx="3359150" cy="771525"/>
        </p:xfrm>
        <a:graphic>
          <a:graphicData uri="http://schemas.openxmlformats.org/presentationml/2006/ole">
            <p:oleObj spid="_x0000_s10268" name="Equation" r:id="rId7" imgW="1104840" imgH="253800" progId="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676400" y="4510411"/>
            <a:ext cx="1718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Substitute: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7772002"/>
              </p:ext>
            </p:extLst>
          </p:nvPr>
        </p:nvGraphicFramePr>
        <p:xfrm>
          <a:off x="3295931" y="4429125"/>
          <a:ext cx="4406900" cy="771525"/>
        </p:xfrm>
        <a:graphic>
          <a:graphicData uri="http://schemas.openxmlformats.org/presentationml/2006/ole">
            <p:oleObj spid="_x0000_s10269" name="Equation" r:id="rId8" imgW="1447560" imgH="253800" progId="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8918842"/>
              </p:ext>
            </p:extLst>
          </p:nvPr>
        </p:nvGraphicFramePr>
        <p:xfrm>
          <a:off x="4149301" y="5105400"/>
          <a:ext cx="2435225" cy="1195388"/>
        </p:xfrm>
        <a:graphic>
          <a:graphicData uri="http://schemas.openxmlformats.org/presentationml/2006/ole">
            <p:oleObj spid="_x0000_s10270" name="Equation" r:id="rId9" imgW="799920" imgH="393480" progId="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51984" y="6182380"/>
            <a:ext cx="8047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traced by the curve is the segment from (3, 0) to (0, 2).</a:t>
            </a:r>
          </a:p>
        </p:txBody>
      </p:sp>
    </p:spTree>
    <p:extLst>
      <p:ext uri="{BB962C8B-B14F-4D97-AF65-F5344CB8AC3E}">
        <p14:creationId xmlns:p14="http://schemas.microsoft.com/office/powerpoint/2010/main" xmlns="" val="397649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17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53529" y="76200"/>
            <a:ext cx="22381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Relations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85261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key question: How is a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relation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different from a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5613" y="1447800"/>
            <a:ext cx="8229600" cy="4525963"/>
          </a:xfrm>
          <a:prstGeom prst="rect">
            <a:avLst/>
          </a:prstGeom>
          <a:noFill/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A </a:t>
            </a:r>
            <a:r>
              <a:rPr lang="en-US" sz="2800" b="1" dirty="0"/>
              <a:t>relation</a:t>
            </a:r>
            <a:r>
              <a:rPr lang="en-US" sz="2800" dirty="0"/>
              <a:t> is a set of ordered pairs </a:t>
            </a:r>
            <a:r>
              <a:rPr lang="en-US" sz="2800" i="1" dirty="0"/>
              <a:t>(x, y)</a:t>
            </a:r>
            <a:r>
              <a:rPr lang="en-US" sz="2800" dirty="0"/>
              <a:t> of real numbers.</a:t>
            </a:r>
          </a:p>
          <a:p>
            <a:r>
              <a:rPr lang="en-US" sz="2800" dirty="0"/>
              <a:t>The </a:t>
            </a:r>
            <a:r>
              <a:rPr lang="en-US" sz="2800" b="1" dirty="0"/>
              <a:t>graph of a relation</a:t>
            </a:r>
            <a:r>
              <a:rPr lang="en-US" sz="2800" dirty="0"/>
              <a:t> is the set of points in a plane that correspond to the ordered pairs of the relation.</a:t>
            </a:r>
          </a:p>
          <a:p>
            <a:r>
              <a:rPr lang="en-US" sz="2800" dirty="0"/>
              <a:t>If </a:t>
            </a:r>
            <a:r>
              <a:rPr lang="en-US" sz="2800" i="1" dirty="0"/>
              <a:t>x</a:t>
            </a:r>
            <a:r>
              <a:rPr lang="en-US" sz="2800" dirty="0"/>
              <a:t> and </a:t>
            </a:r>
            <a:r>
              <a:rPr lang="en-US" sz="2800" i="1" dirty="0"/>
              <a:t>y</a:t>
            </a:r>
            <a:r>
              <a:rPr lang="en-US" sz="2800" dirty="0"/>
              <a:t> are functions of a third variable </a:t>
            </a:r>
            <a:r>
              <a:rPr lang="en-US" sz="2800" i="1" dirty="0"/>
              <a:t>t</a:t>
            </a:r>
            <a:r>
              <a:rPr lang="en-US" sz="2800" dirty="0"/>
              <a:t>, called a </a:t>
            </a:r>
            <a:r>
              <a:rPr lang="en-US" sz="2800" i="1" dirty="0"/>
              <a:t>parameter</a:t>
            </a:r>
            <a:r>
              <a:rPr lang="en-US" sz="2800" dirty="0"/>
              <a:t>, then we can use the </a:t>
            </a:r>
            <a:r>
              <a:rPr lang="en-US" sz="2800" i="1" dirty="0"/>
              <a:t>parametric mode</a:t>
            </a:r>
            <a:r>
              <a:rPr lang="en-US" sz="2800" dirty="0"/>
              <a:t> of a </a:t>
            </a:r>
            <a:br>
              <a:rPr lang="en-US" sz="2800" dirty="0"/>
            </a:br>
            <a:r>
              <a:rPr lang="en-US" sz="2800" dirty="0" err="1"/>
              <a:t>grapher</a:t>
            </a:r>
            <a:r>
              <a:rPr lang="en-US" sz="2800" dirty="0"/>
              <a:t> to obtain a graph of the relation.</a:t>
            </a:r>
            <a:endParaRPr lang="en-US" sz="2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257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function is ____________ a relation.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88204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relation is ____________ a function.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5181600"/>
            <a:ext cx="1518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always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1400" y="5791200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sometimes</a:t>
            </a:r>
          </a:p>
        </p:txBody>
      </p:sp>
    </p:spTree>
    <p:extLst>
      <p:ext uri="{BB962C8B-B14F-4D97-AF65-F5344CB8AC3E}">
        <p14:creationId xmlns:p14="http://schemas.microsoft.com/office/powerpoint/2010/main" xmlns="" val="121123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801" y="76200"/>
            <a:ext cx="878958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u="sng" dirty="0">
                <a:latin typeface="Times New Roman" pitchFamily="18" charset="0"/>
                <a:cs typeface="Times New Roman" pitchFamily="18" charset="0"/>
              </a:rPr>
              <a:t>Parametric Curve, Parametric Equations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62466100"/>
              </p:ext>
            </p:extLst>
          </p:nvPr>
        </p:nvGraphicFramePr>
        <p:xfrm>
          <a:off x="94911" y="914400"/>
          <a:ext cx="8896689" cy="2439987"/>
        </p:xfrm>
        <a:graphic>
          <a:graphicData uri="http://schemas.openxmlformats.org/presentationml/2006/ole">
            <p:oleObj spid="_x0000_s1031" name="Equation" r:id="rId3" imgW="7175500" imgH="19685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53182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801" y="76200"/>
            <a:ext cx="878958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u="sng" dirty="0">
                <a:latin typeface="Times New Roman" pitchFamily="18" charset="0"/>
                <a:cs typeface="Times New Roman" pitchFamily="18" charset="0"/>
              </a:rPr>
              <a:t>Parametric Curve, Parametric Equations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75847483"/>
              </p:ext>
            </p:extLst>
          </p:nvPr>
        </p:nvGraphicFramePr>
        <p:xfrm>
          <a:off x="76200" y="914400"/>
          <a:ext cx="9003307" cy="3662362"/>
        </p:xfrm>
        <a:graphic>
          <a:graphicData uri="http://schemas.openxmlformats.org/presentationml/2006/ole">
            <p:oleObj spid="_x0000_s2054" name="Equation" r:id="rId3" imgW="7493000" imgH="30480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1327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9161" y="76200"/>
            <a:ext cx="916353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u="sng" dirty="0">
                <a:latin typeface="Times New Roman" pitchFamily="18" charset="0"/>
                <a:cs typeface="Times New Roman" pitchFamily="18" charset="0"/>
              </a:rPr>
              <a:t>Exploration: Graphing the Witch of </a:t>
            </a:r>
            <a:r>
              <a:rPr lang="en-US" sz="3800" b="1" u="sng" dirty="0" err="1">
                <a:latin typeface="Times New Roman" pitchFamily="18" charset="0"/>
                <a:cs typeface="Times New Roman" pitchFamily="18" charset="0"/>
              </a:rPr>
              <a:t>Agnesi</a:t>
            </a:r>
            <a:endParaRPr lang="en-US" sz="3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762000"/>
            <a:ext cx="4847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witch of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Agnesi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the curve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30648039"/>
              </p:ext>
            </p:extLst>
          </p:nvPr>
        </p:nvGraphicFramePr>
        <p:xfrm>
          <a:off x="1233487" y="1369974"/>
          <a:ext cx="2009001" cy="618154"/>
        </p:xfrm>
        <a:graphic>
          <a:graphicData uri="http://schemas.openxmlformats.org/presentationml/2006/ole">
            <p:oleObj spid="_x0000_s3115" name="Equation" r:id="rId3" imgW="660240" imgH="2030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75870032"/>
              </p:ext>
            </p:extLst>
          </p:nvPr>
        </p:nvGraphicFramePr>
        <p:xfrm>
          <a:off x="3411537" y="1293774"/>
          <a:ext cx="2241550" cy="695325"/>
        </p:xfrm>
        <a:graphic>
          <a:graphicData uri="http://schemas.openxmlformats.org/presentationml/2006/ole">
            <p:oleObj spid="_x0000_s3116" name="Equation" r:id="rId4" imgW="736560" imgH="22860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7414432"/>
              </p:ext>
            </p:extLst>
          </p:nvPr>
        </p:nvGraphicFramePr>
        <p:xfrm>
          <a:off x="5881687" y="1369974"/>
          <a:ext cx="1738313" cy="539750"/>
        </p:xfrm>
        <a:graphic>
          <a:graphicData uri="http://schemas.openxmlformats.org/presentationml/2006/ole">
            <p:oleObj spid="_x0000_s3117" name="Equation" r:id="rId5" imgW="571320" imgH="177480" progId="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" y="1981200"/>
            <a:ext cx="8991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1. Draw the curve using the window [-5,5] by [-2,4].  What did you choose as a closed parameter interval for your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grapher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?  In what direction is the curve traced?  How far to the left and right of the origin do you think the curve extends?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3928408"/>
            <a:ext cx="899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We used the parameter interval            because our graphing calculator ignored the fact that the curve is not defined when            or     .  The curve traced from right to left across the screen.  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ranges from           to       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20102538"/>
              </p:ext>
            </p:extLst>
          </p:nvPr>
        </p:nvGraphicFramePr>
        <p:xfrm>
          <a:off x="5101941" y="3928408"/>
          <a:ext cx="909332" cy="625971"/>
        </p:xfrm>
        <a:graphic>
          <a:graphicData uri="http://schemas.openxmlformats.org/presentationml/2006/ole">
            <p:oleObj spid="_x0000_s3118" name="Equation" r:id="rId6" imgW="368280" imgH="253800" progId="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86586312"/>
              </p:ext>
            </p:extLst>
          </p:nvPr>
        </p:nvGraphicFramePr>
        <p:xfrm>
          <a:off x="2362200" y="4846335"/>
          <a:ext cx="964050" cy="538619"/>
        </p:xfrm>
        <a:graphic>
          <a:graphicData uri="http://schemas.openxmlformats.org/presentationml/2006/ole">
            <p:oleObj spid="_x0000_s3119" name="Equation" r:id="rId7" imgW="317160" imgH="177480" progId="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89463879"/>
              </p:ext>
            </p:extLst>
          </p:nvPr>
        </p:nvGraphicFramePr>
        <p:xfrm>
          <a:off x="3886200" y="4968716"/>
          <a:ext cx="423863" cy="423863"/>
        </p:xfrm>
        <a:graphic>
          <a:graphicData uri="http://schemas.openxmlformats.org/presentationml/2006/ole">
            <p:oleObj spid="_x0000_s3120" name="Equation" r:id="rId8" imgW="139680" imgH="139680" progId="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11048714"/>
              </p:ext>
            </p:extLst>
          </p:nvPr>
        </p:nvGraphicFramePr>
        <p:xfrm>
          <a:off x="6276975" y="5392579"/>
          <a:ext cx="906476" cy="474821"/>
        </p:xfrm>
        <a:graphic>
          <a:graphicData uri="http://schemas.openxmlformats.org/presentationml/2006/ole">
            <p:oleObj spid="_x0000_s3121" name="Equation" r:id="rId9" imgW="241200" imgH="126720" progId="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39852346"/>
              </p:ext>
            </p:extLst>
          </p:nvPr>
        </p:nvGraphicFramePr>
        <p:xfrm>
          <a:off x="7658638" y="5392579"/>
          <a:ext cx="570962" cy="474821"/>
        </p:xfrm>
        <a:graphic>
          <a:graphicData uri="http://schemas.openxmlformats.org/presentationml/2006/ole">
            <p:oleObj spid="_x0000_s3122" name="Equation" r:id="rId10" imgW="152280" imgH="12672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68393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9161" y="76200"/>
            <a:ext cx="916353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u="sng" dirty="0">
                <a:latin typeface="Times New Roman" pitchFamily="18" charset="0"/>
                <a:cs typeface="Times New Roman" pitchFamily="18" charset="0"/>
              </a:rPr>
              <a:t>Exploration: Graphing the Witch of </a:t>
            </a:r>
            <a:r>
              <a:rPr lang="en-US" sz="3800" b="1" u="sng" dirty="0" err="1">
                <a:latin typeface="Times New Roman" pitchFamily="18" charset="0"/>
                <a:cs typeface="Times New Roman" pitchFamily="18" charset="0"/>
              </a:rPr>
              <a:t>Agnesi</a:t>
            </a:r>
            <a:endParaRPr lang="en-US" sz="3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762000"/>
            <a:ext cx="4847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witch of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Agnesi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the curve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21671603"/>
              </p:ext>
            </p:extLst>
          </p:nvPr>
        </p:nvGraphicFramePr>
        <p:xfrm>
          <a:off x="1233487" y="1369974"/>
          <a:ext cx="2009001" cy="618154"/>
        </p:xfrm>
        <a:graphic>
          <a:graphicData uri="http://schemas.openxmlformats.org/presentationml/2006/ole">
            <p:oleObj spid="_x0000_s4121" name="Equation" r:id="rId3" imgW="660240" imgH="2030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83259567"/>
              </p:ext>
            </p:extLst>
          </p:nvPr>
        </p:nvGraphicFramePr>
        <p:xfrm>
          <a:off x="3411537" y="1293774"/>
          <a:ext cx="2241550" cy="695325"/>
        </p:xfrm>
        <a:graphic>
          <a:graphicData uri="http://schemas.openxmlformats.org/presentationml/2006/ole">
            <p:oleObj spid="_x0000_s4122" name="Equation" r:id="rId4" imgW="736560" imgH="22860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49360126"/>
              </p:ext>
            </p:extLst>
          </p:nvPr>
        </p:nvGraphicFramePr>
        <p:xfrm>
          <a:off x="5881687" y="1369974"/>
          <a:ext cx="1738313" cy="539750"/>
        </p:xfrm>
        <a:graphic>
          <a:graphicData uri="http://schemas.openxmlformats.org/presentationml/2006/ole">
            <p:oleObj spid="_x0000_s4123" name="Equation" r:id="rId5" imgW="571320" imgH="177480" progId="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" y="1981200"/>
            <a:ext cx="8991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2. Graph the same parametric equations using the parameter intervals                       ,               , and                .  In each case, describe the curve you see and the direction in which it is traced by your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grapher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3886200"/>
            <a:ext cx="868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What do you notice in each case?  How does the point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(0, 2) manifest in each case, and why?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27955148"/>
              </p:ext>
            </p:extLst>
          </p:nvPr>
        </p:nvGraphicFramePr>
        <p:xfrm>
          <a:off x="1385888" y="2362200"/>
          <a:ext cx="1814512" cy="565215"/>
        </p:xfrm>
        <a:graphic>
          <a:graphicData uri="http://schemas.openxmlformats.org/presentationml/2006/ole">
            <p:oleObj spid="_x0000_s4124" name="Equation" r:id="rId6" imgW="812520" imgH="253800" progId="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37905862"/>
              </p:ext>
            </p:extLst>
          </p:nvPr>
        </p:nvGraphicFramePr>
        <p:xfrm>
          <a:off x="3352800" y="2362200"/>
          <a:ext cx="1162050" cy="565150"/>
        </p:xfrm>
        <a:graphic>
          <a:graphicData uri="http://schemas.openxmlformats.org/presentationml/2006/ole">
            <p:oleObj spid="_x0000_s4125" name="Equation" r:id="rId7" imgW="520560" imgH="253800" progId="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41368715"/>
              </p:ext>
            </p:extLst>
          </p:nvPr>
        </p:nvGraphicFramePr>
        <p:xfrm>
          <a:off x="5276850" y="2362200"/>
          <a:ext cx="1276350" cy="565150"/>
        </p:xfrm>
        <a:graphic>
          <a:graphicData uri="http://schemas.openxmlformats.org/presentationml/2006/ole">
            <p:oleObj spid="_x0000_s4126" name="Equation" r:id="rId8" imgW="571320" imgH="2538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6804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9161" y="76200"/>
            <a:ext cx="916353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u="sng" dirty="0">
                <a:latin typeface="Times New Roman" pitchFamily="18" charset="0"/>
                <a:cs typeface="Times New Roman" pitchFamily="18" charset="0"/>
              </a:rPr>
              <a:t>Exploration: Graphing the Witch of </a:t>
            </a:r>
            <a:r>
              <a:rPr lang="en-US" sz="3800" b="1" u="sng" dirty="0" err="1">
                <a:latin typeface="Times New Roman" pitchFamily="18" charset="0"/>
                <a:cs typeface="Times New Roman" pitchFamily="18" charset="0"/>
              </a:rPr>
              <a:t>Agnesi</a:t>
            </a:r>
            <a:endParaRPr lang="en-US" sz="3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762000"/>
            <a:ext cx="4847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witch of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Agnesi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the curve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71471085"/>
              </p:ext>
            </p:extLst>
          </p:nvPr>
        </p:nvGraphicFramePr>
        <p:xfrm>
          <a:off x="1233487" y="1369974"/>
          <a:ext cx="2009001" cy="618154"/>
        </p:xfrm>
        <a:graphic>
          <a:graphicData uri="http://schemas.openxmlformats.org/presentationml/2006/ole">
            <p:oleObj spid="_x0000_s5168" name="Equation" r:id="rId3" imgW="660240" imgH="2030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18387415"/>
              </p:ext>
            </p:extLst>
          </p:nvPr>
        </p:nvGraphicFramePr>
        <p:xfrm>
          <a:off x="3411537" y="1293774"/>
          <a:ext cx="2241550" cy="695325"/>
        </p:xfrm>
        <a:graphic>
          <a:graphicData uri="http://schemas.openxmlformats.org/presentationml/2006/ole">
            <p:oleObj spid="_x0000_s5169" name="Equation" r:id="rId4" imgW="736560" imgH="22860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21094158"/>
              </p:ext>
            </p:extLst>
          </p:nvPr>
        </p:nvGraphicFramePr>
        <p:xfrm>
          <a:off x="5881687" y="1369974"/>
          <a:ext cx="1738313" cy="539750"/>
        </p:xfrm>
        <a:graphic>
          <a:graphicData uri="http://schemas.openxmlformats.org/presentationml/2006/ole">
            <p:oleObj spid="_x0000_s5170" name="Equation" r:id="rId5" imgW="571320" imgH="177480" progId="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" y="1981200"/>
            <a:ext cx="8991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3. What happens if you replace                       by                        in the original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parameterization? 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What happens if you use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                        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3505200"/>
            <a:ext cx="8991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If you replace                     by                       , the same graph is drawn except it is traced from left to right across the screen.  If you replace it by                             , the same graph is drawn except it is traced from left to right across the screen.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21521624"/>
              </p:ext>
            </p:extLst>
          </p:nvPr>
        </p:nvGraphicFramePr>
        <p:xfrm>
          <a:off x="4429125" y="2011363"/>
          <a:ext cx="1558925" cy="436562"/>
        </p:xfrm>
        <a:graphic>
          <a:graphicData uri="http://schemas.openxmlformats.org/presentationml/2006/ole">
            <p:oleObj spid="_x0000_s5171" name="Equation" r:id="rId6" imgW="634680" imgH="177480" progId="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36934663"/>
              </p:ext>
            </p:extLst>
          </p:nvPr>
        </p:nvGraphicFramePr>
        <p:xfrm>
          <a:off x="6635750" y="2001838"/>
          <a:ext cx="1746250" cy="436562"/>
        </p:xfrm>
        <a:graphic>
          <a:graphicData uri="http://schemas.openxmlformats.org/presentationml/2006/ole">
            <p:oleObj spid="_x0000_s5172" name="Equation" r:id="rId7" imgW="711000" imgH="177480" progId="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64487465"/>
              </p:ext>
            </p:extLst>
          </p:nvPr>
        </p:nvGraphicFramePr>
        <p:xfrm>
          <a:off x="152400" y="2743200"/>
          <a:ext cx="2401887" cy="623888"/>
        </p:xfrm>
        <a:graphic>
          <a:graphicData uri="http://schemas.openxmlformats.org/presentationml/2006/ole">
            <p:oleObj spid="_x0000_s5173" name="Equation" r:id="rId8" imgW="977760" imgH="253800" progId="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86253356"/>
              </p:ext>
            </p:extLst>
          </p:nvPr>
        </p:nvGraphicFramePr>
        <p:xfrm>
          <a:off x="2362200" y="3531448"/>
          <a:ext cx="1790820" cy="501502"/>
        </p:xfrm>
        <a:graphic>
          <a:graphicData uri="http://schemas.openxmlformats.org/presentationml/2006/ole">
            <p:oleObj spid="_x0000_s5174" name="Equation" r:id="rId9" imgW="634449" imgH="177646" progId="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68873825"/>
              </p:ext>
            </p:extLst>
          </p:nvPr>
        </p:nvGraphicFramePr>
        <p:xfrm>
          <a:off x="4808304" y="3539192"/>
          <a:ext cx="2049696" cy="512424"/>
        </p:xfrm>
        <a:graphic>
          <a:graphicData uri="http://schemas.openxmlformats.org/presentationml/2006/ole">
            <p:oleObj spid="_x0000_s5175" name="Equation" r:id="rId10" imgW="710891" imgH="177723" progId="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90796703"/>
              </p:ext>
            </p:extLst>
          </p:nvPr>
        </p:nvGraphicFramePr>
        <p:xfrm>
          <a:off x="4979759" y="4377392"/>
          <a:ext cx="2716441" cy="705593"/>
        </p:xfrm>
        <a:graphic>
          <a:graphicData uri="http://schemas.openxmlformats.org/presentationml/2006/ole">
            <p:oleObj spid="_x0000_s5176" name="Equation" r:id="rId11" imgW="977476" imgH="25389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59446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6321" y="76200"/>
            <a:ext cx="35525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u="sng" dirty="0">
                <a:latin typeface="Times New Roman" pitchFamily="18" charset="0"/>
                <a:cs typeface="Times New Roman" pitchFamily="18" charset="0"/>
              </a:rPr>
              <a:t>Guided Practice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762000"/>
            <a:ext cx="8915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For each of the given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parameterizations,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(a) Graph the curve.  What are the initial and terminal points, if any?  Indicate the direction in which the curve is traced.  (b) Find a Cartesian equation for a curve that contains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curve.  What portion of the graph of the Cartesian equation is traced by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curve?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3819527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(a)</a:t>
            </a:r>
          </a:p>
        </p:txBody>
      </p:sp>
      <p:sp>
        <p:nvSpPr>
          <p:cNvPr id="14" name="Oval 13"/>
          <p:cNvSpPr/>
          <p:nvPr/>
        </p:nvSpPr>
        <p:spPr>
          <a:xfrm>
            <a:off x="1524000" y="3273714"/>
            <a:ext cx="2438400" cy="2438400"/>
          </a:xfrm>
          <a:prstGeom prst="ellipse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19200" y="3121314"/>
            <a:ext cx="29718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26338176"/>
              </p:ext>
            </p:extLst>
          </p:nvPr>
        </p:nvGraphicFramePr>
        <p:xfrm>
          <a:off x="1295400" y="3284537"/>
          <a:ext cx="2047875" cy="617538"/>
        </p:xfrm>
        <a:graphic>
          <a:graphicData uri="http://schemas.openxmlformats.org/presentationml/2006/ole">
            <p:oleObj spid="_x0000_s6167" name="Equation" r:id="rId3" imgW="672808" imgH="203112" progId="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49118152"/>
              </p:ext>
            </p:extLst>
          </p:nvPr>
        </p:nvGraphicFramePr>
        <p:xfrm>
          <a:off x="3524250" y="3276600"/>
          <a:ext cx="2009775" cy="617537"/>
        </p:xfrm>
        <a:graphic>
          <a:graphicData uri="http://schemas.openxmlformats.org/presentationml/2006/ole">
            <p:oleObj spid="_x0000_s6168" name="Equation" r:id="rId4" imgW="660113" imgH="203112" progId="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71899445"/>
              </p:ext>
            </p:extLst>
          </p:nvPr>
        </p:nvGraphicFramePr>
        <p:xfrm>
          <a:off x="5657850" y="3284537"/>
          <a:ext cx="2009775" cy="539750"/>
        </p:xfrm>
        <a:graphic>
          <a:graphicData uri="http://schemas.openxmlformats.org/presentationml/2006/ole">
            <p:oleObj spid="_x0000_s6169" name="Equation" r:id="rId5" imgW="660113" imgH="177723" progId="">
              <p:embed/>
            </p:oleObj>
          </a:graphicData>
        </a:graphic>
      </p:graphicFrame>
      <p:cxnSp>
        <p:nvCxnSpPr>
          <p:cNvPr id="25" name="Straight Arrow Connector 24"/>
          <p:cNvCxnSpPr/>
          <p:nvPr/>
        </p:nvCxnSpPr>
        <p:spPr>
          <a:xfrm>
            <a:off x="914400" y="4492914"/>
            <a:ext cx="37338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714324" y="3959514"/>
            <a:ext cx="0" cy="2441286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 26"/>
          <p:cNvSpPr/>
          <p:nvPr/>
        </p:nvSpPr>
        <p:spPr>
          <a:xfrm>
            <a:off x="1579418" y="5403273"/>
            <a:ext cx="734291" cy="498763"/>
          </a:xfrm>
          <a:custGeom>
            <a:avLst/>
            <a:gdLst>
              <a:gd name="connsiteX0" fmla="*/ 0 w 734291"/>
              <a:gd name="connsiteY0" fmla="*/ 0 h 498763"/>
              <a:gd name="connsiteX1" fmla="*/ 263237 w 734291"/>
              <a:gd name="connsiteY1" fmla="*/ 318654 h 498763"/>
              <a:gd name="connsiteX2" fmla="*/ 734291 w 734291"/>
              <a:gd name="connsiteY2" fmla="*/ 498763 h 49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4291" h="498763">
                <a:moveTo>
                  <a:pt x="0" y="0"/>
                </a:moveTo>
                <a:cubicBezTo>
                  <a:pt x="70427" y="117763"/>
                  <a:pt x="140855" y="235527"/>
                  <a:pt x="263237" y="318654"/>
                </a:cubicBezTo>
                <a:cubicBezTo>
                  <a:pt x="385619" y="401781"/>
                  <a:pt x="559955" y="450272"/>
                  <a:pt x="734291" y="498763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191074" y="4215825"/>
            <a:ext cx="34195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Initial point: (–2, 0)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29200" y="4825425"/>
            <a:ext cx="3709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Terminal point: (2, 0)</a:t>
            </a:r>
          </a:p>
        </p:txBody>
      </p:sp>
    </p:spTree>
    <p:extLst>
      <p:ext uri="{BB962C8B-B14F-4D97-AF65-F5344CB8AC3E}">
        <p14:creationId xmlns:p14="http://schemas.microsoft.com/office/powerpoint/2010/main" xmlns="" val="106865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4" grpId="0" animBg="1"/>
      <p:bldP spid="27" grpId="0" animBg="1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6321" y="76200"/>
            <a:ext cx="35525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u="sng" dirty="0">
                <a:latin typeface="Times New Roman" pitchFamily="18" charset="0"/>
                <a:cs typeface="Times New Roman" pitchFamily="18" charset="0"/>
              </a:rPr>
              <a:t>Guided Practice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762000"/>
            <a:ext cx="8915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For each of the given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parameterizations,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(a) Graph the curve.  What are the initial and terminal points, if any?  Indicate the direction in which the curve is traced.  (b) Find a Cartesian equation for a curve that contains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curve.  What portion of the graph of the Cartesian equation is traced by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curve?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3990904"/>
            <a:ext cx="662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(b)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33714514"/>
              </p:ext>
            </p:extLst>
          </p:nvPr>
        </p:nvGraphicFramePr>
        <p:xfrm>
          <a:off x="1295400" y="3284537"/>
          <a:ext cx="2047875" cy="617538"/>
        </p:xfrm>
        <a:graphic>
          <a:graphicData uri="http://schemas.openxmlformats.org/presentationml/2006/ole">
            <p:oleObj spid="_x0000_s7204" name="Equation" r:id="rId3" imgW="672808" imgH="203112" progId="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96400473"/>
              </p:ext>
            </p:extLst>
          </p:nvPr>
        </p:nvGraphicFramePr>
        <p:xfrm>
          <a:off x="3524250" y="3276600"/>
          <a:ext cx="2009775" cy="617537"/>
        </p:xfrm>
        <a:graphic>
          <a:graphicData uri="http://schemas.openxmlformats.org/presentationml/2006/ole">
            <p:oleObj spid="_x0000_s7205" name="Equation" r:id="rId4" imgW="660113" imgH="203112" progId="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6086617"/>
              </p:ext>
            </p:extLst>
          </p:nvPr>
        </p:nvGraphicFramePr>
        <p:xfrm>
          <a:off x="5657850" y="3284537"/>
          <a:ext cx="2009775" cy="539750"/>
        </p:xfrm>
        <a:graphic>
          <a:graphicData uri="http://schemas.openxmlformats.org/presentationml/2006/ole">
            <p:oleObj spid="_x0000_s7206" name="Equation" r:id="rId5" imgW="660113" imgH="177723" progId="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52400" y="5222516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parameterized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curve traces the lower half of the circle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defined by                         (or all of the semicircle defined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82367179"/>
              </p:ext>
            </p:extLst>
          </p:nvPr>
        </p:nvGraphicFramePr>
        <p:xfrm>
          <a:off x="685800" y="3886200"/>
          <a:ext cx="5165209" cy="788412"/>
        </p:xfrm>
        <a:graphic>
          <a:graphicData uri="http://schemas.openxmlformats.org/presentationml/2006/ole">
            <p:oleObj spid="_x0000_s7207" name="Equation" r:id="rId6" imgW="1828800" imgH="27936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61394913"/>
              </p:ext>
            </p:extLst>
          </p:nvPr>
        </p:nvGraphicFramePr>
        <p:xfrm>
          <a:off x="5751139" y="3914704"/>
          <a:ext cx="3263900" cy="788987"/>
        </p:xfrm>
        <a:graphic>
          <a:graphicData uri="http://schemas.openxmlformats.org/presentationml/2006/ole">
            <p:oleObj spid="_x0000_s7208" name="Equation" r:id="rId7" imgW="1155600" imgH="27936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28091300"/>
              </p:ext>
            </p:extLst>
          </p:nvPr>
        </p:nvGraphicFramePr>
        <p:xfrm>
          <a:off x="5791200" y="4578563"/>
          <a:ext cx="1219200" cy="717550"/>
        </p:xfrm>
        <a:graphic>
          <a:graphicData uri="http://schemas.openxmlformats.org/presentationml/2006/ole">
            <p:oleObj spid="_x0000_s7209" name="Equation" r:id="rId8" imgW="431640" imgH="25380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06676104"/>
              </p:ext>
            </p:extLst>
          </p:nvPr>
        </p:nvGraphicFramePr>
        <p:xfrm>
          <a:off x="1876425" y="5591104"/>
          <a:ext cx="2009775" cy="644525"/>
        </p:xfrm>
        <a:graphic>
          <a:graphicData uri="http://schemas.openxmlformats.org/presentationml/2006/ole">
            <p:oleObj spid="_x0000_s7210" name="Equation" r:id="rId9" imgW="711000" imgH="22860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40396969"/>
              </p:ext>
            </p:extLst>
          </p:nvPr>
        </p:nvGraphicFramePr>
        <p:xfrm>
          <a:off x="685800" y="6105525"/>
          <a:ext cx="2370137" cy="752475"/>
        </p:xfrm>
        <a:graphic>
          <a:graphicData uri="http://schemas.openxmlformats.org/presentationml/2006/ole">
            <p:oleObj spid="_x0000_s7211" name="Equation" r:id="rId10" imgW="838080" imgH="266400" progId="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52400" y="625858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by                            ).</a:t>
            </a:r>
          </a:p>
        </p:txBody>
      </p:sp>
    </p:spTree>
    <p:extLst>
      <p:ext uri="{BB962C8B-B14F-4D97-AF65-F5344CB8AC3E}">
        <p14:creationId xmlns:p14="http://schemas.microsoft.com/office/powerpoint/2010/main" xmlns="" val="28353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8" grpId="0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82</TotalTime>
  <Words>906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Verve</vt:lpstr>
      <vt:lpstr>Origin</vt:lpstr>
      <vt:lpstr>Equation</vt:lpstr>
      <vt:lpstr>Parametric Equations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Parametric Equations</dc:title>
  <dc:creator>Proctor</dc:creator>
  <cp:lastModifiedBy>Windows User</cp:lastModifiedBy>
  <cp:revision>10</cp:revision>
  <dcterms:created xsi:type="dcterms:W3CDTF">2013-07-07T19:35:15Z</dcterms:created>
  <dcterms:modified xsi:type="dcterms:W3CDTF">2021-11-18T13:16:18Z</dcterms:modified>
</cp:coreProperties>
</file>