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6" r:id="rId58"/>
    <p:sldId id="317" r:id="rId59"/>
    <p:sldId id="318" r:id="rId60"/>
    <p:sldId id="319" r:id="rId61"/>
    <p:sldId id="320" r:id="rId62"/>
    <p:sldId id="312" r:id="rId63"/>
    <p:sldId id="313" r:id="rId64"/>
    <p:sldId id="314" r:id="rId65"/>
    <p:sldId id="315" r:id="rId66"/>
    <p:sldId id="321" r:id="rId67"/>
    <p:sldId id="322" r:id="rId68"/>
    <p:sldId id="323" r:id="rId69"/>
    <p:sldId id="325" r:id="rId70"/>
    <p:sldId id="324"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4B1B0ABB-BAEC-4804-868D-F35FA3D9DAF6}" type="datetimeFigureOut">
              <a:rPr lang="en-US" smtClean="0"/>
              <a:pPr/>
              <a:t>11/18/2021</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3ABB596-36B8-453E-86AD-DEF8A2A198C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4B1B0ABB-BAEC-4804-868D-F35FA3D9DAF6}" type="datetimeFigureOut">
              <a:rPr lang="en-US" smtClean="0"/>
              <a:pPr/>
              <a:t>11/18/2021</a:t>
            </a:fld>
            <a:endParaRPr lang="en-US"/>
          </a:p>
        </p:txBody>
      </p:sp>
      <p:sp>
        <p:nvSpPr>
          <p:cNvPr id="27" name="Slide Number Placeholder 26"/>
          <p:cNvSpPr>
            <a:spLocks noGrp="1"/>
          </p:cNvSpPr>
          <p:nvPr>
            <p:ph type="sldNum" sz="quarter" idx="11"/>
          </p:nvPr>
        </p:nvSpPr>
        <p:spPr/>
        <p:txBody>
          <a:bodyPr rtlCol="0"/>
          <a:lstStyle/>
          <a:p>
            <a:fld id="{53ABB596-36B8-453E-86AD-DEF8A2A198CE}"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B1B0ABB-BAEC-4804-868D-F35FA3D9DAF6}" type="datetimeFigureOut">
              <a:rPr lang="en-US" smtClean="0"/>
              <a:pPr/>
              <a:t>11/18/2021</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3ABB596-36B8-453E-86AD-DEF8A2A198C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1B0ABB-BAEC-4804-868D-F35FA3D9DAF6}"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ABB596-36B8-453E-86AD-DEF8A2A198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4B1B0ABB-BAEC-4804-868D-F35FA3D9DAF6}" type="datetimeFigureOut">
              <a:rPr lang="en-US" smtClean="0"/>
              <a:pPr/>
              <a:t>11/18/2021</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3ABB596-36B8-453E-86AD-DEF8A2A198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britannica.com/topic/human-being" TargetMode="External"/><Relationship Id="rId2" Type="http://schemas.openxmlformats.org/officeDocument/2006/relationships/hyperlink" Target="https://www.britannica.com/topic/sociology" TargetMode="External"/><Relationship Id="rId1" Type="http://schemas.openxmlformats.org/officeDocument/2006/relationships/slideLayout" Target="../slideLayouts/slideLayout2.xml"/><Relationship Id="rId4" Type="http://schemas.openxmlformats.org/officeDocument/2006/relationships/hyperlink" Target="https://www.britannica.com/topic/social-chang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www.britannica.com/topic/norm-society" TargetMode="External"/><Relationship Id="rId2" Type="http://schemas.openxmlformats.org/officeDocument/2006/relationships/hyperlink" Target="https://www.britannica.com/topic/role"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britannica.com/topic/crime-law" TargetMode="External"/><Relationship Id="rId2" Type="http://schemas.openxmlformats.org/officeDocument/2006/relationships/hyperlink" Target="https://www.merriam-webster.com/dictionary/integr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www.britannica.com/topic/human-being"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www.merriam-webster.com/dictionary/connotations" TargetMode="External"/><Relationship Id="rId2" Type="http://schemas.openxmlformats.org/officeDocument/2006/relationships/hyperlink" Target="https://www.britannica.com/science/biology" TargetMode="External"/><Relationship Id="rId1" Type="http://schemas.openxmlformats.org/officeDocument/2006/relationships/slideLayout" Target="../slideLayouts/slideLayout2.xml"/><Relationship Id="rId5" Type="http://schemas.openxmlformats.org/officeDocument/2006/relationships/hyperlink" Target="https://www.merriam-webster.com/dictionary/comprising" TargetMode="External"/><Relationship Id="rId4" Type="http://schemas.openxmlformats.org/officeDocument/2006/relationships/hyperlink" Target="https://www.britannica.com/biography/Herbert-Spencer"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britannica.com/topic/social-institution" TargetMode="External"/><Relationship Id="rId2" Type="http://schemas.openxmlformats.org/officeDocument/2006/relationships/hyperlink" Target="https://www.britannica.com/biography/Emile-Durkheim"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britannica.com/biography/George-P-Murdock" TargetMode="External"/><Relationship Id="rId2" Type="http://schemas.openxmlformats.org/officeDocument/2006/relationships/hyperlink" Target="https://www.britannica.com/topic/human-behavior" TargetMode="External"/><Relationship Id="rId1" Type="http://schemas.openxmlformats.org/officeDocument/2006/relationships/slideLayout" Target="../slideLayouts/slideLayout2.xml"/><Relationship Id="rId4" Type="http://schemas.openxmlformats.org/officeDocument/2006/relationships/hyperlink" Target="https://www.britannica.com/topic/kinship"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sociologygroup.com/achieved-status/" TargetMode="External"/><Relationship Id="rId2" Type="http://schemas.openxmlformats.org/officeDocument/2006/relationships/hyperlink" Target="https://www.sociologygroup.com/ascribed-status/"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en.wikipedia.org/wiki/Rights" TargetMode="External"/><Relationship Id="rId2" Type="http://schemas.openxmlformats.org/officeDocument/2006/relationships/hyperlink" Target="https://en.wikipedia.org/wiki/Behavior" TargetMode="External"/><Relationship Id="rId1" Type="http://schemas.openxmlformats.org/officeDocument/2006/relationships/slideLayout" Target="../slideLayouts/slideLayout2.xml"/><Relationship Id="rId6" Type="http://schemas.openxmlformats.org/officeDocument/2006/relationships/hyperlink" Target="https://en.wikipedia.org/wiki/Social_position" TargetMode="External"/><Relationship Id="rId5" Type="http://schemas.openxmlformats.org/officeDocument/2006/relationships/hyperlink" Target="https://en.wikipedia.org/wiki/Social_status" TargetMode="External"/><Relationship Id="rId4" Type="http://schemas.openxmlformats.org/officeDocument/2006/relationships/hyperlink" Target="https://en.wikipedia.org/wiki/Moral_obligation" TargetMode="Externa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b="1" dirty="0">
                <a:effectLst>
                  <a:outerShdw blurRad="38100" dist="38100" dir="2700000" algn="tl">
                    <a:srgbClr val="000000">
                      <a:alpha val="43137"/>
                    </a:srgbClr>
                  </a:outerShdw>
                </a:effectLst>
              </a:rPr>
              <a:t>Social </a:t>
            </a:r>
            <a:r>
              <a:rPr lang="en-US" b="1" dirty="0" smtClean="0">
                <a:effectLst>
                  <a:outerShdw blurRad="38100" dist="38100" dir="2700000" algn="tl">
                    <a:srgbClr val="000000">
                      <a:alpha val="43137"/>
                    </a:srgbClr>
                  </a:outerShdw>
                </a:effectLst>
              </a:rPr>
              <a:t>System</a:t>
            </a:r>
            <a:r>
              <a:rPr lang="en-US" b="1" dirty="0"/>
              <a:t/>
            </a:r>
            <a:br>
              <a:rPr lang="en-US" b="1" dirty="0"/>
            </a:br>
            <a:endParaRPr lang="en-US" dirty="0"/>
          </a:p>
        </p:txBody>
      </p:sp>
      <p:sp>
        <p:nvSpPr>
          <p:cNvPr id="3" name="Subtitle 2"/>
          <p:cNvSpPr>
            <a:spLocks noGrp="1"/>
          </p:cNvSpPr>
          <p:nvPr>
            <p:ph type="subTitle" idx="1"/>
          </p:nvPr>
        </p:nvSpPr>
        <p:spPr/>
        <p:txBody>
          <a:bodyPr/>
          <a:lstStyle/>
          <a:p>
            <a:r>
              <a:rPr lang="en-US" dirty="0" smtClean="0">
                <a:solidFill>
                  <a:schemeClr val="tx1"/>
                </a:solidFill>
                <a:effectLst>
                  <a:outerShdw blurRad="38100" dist="38100" dir="2700000" algn="tl">
                    <a:srgbClr val="000000">
                      <a:alpha val="43137"/>
                    </a:srgbClr>
                  </a:outerShdw>
                </a:effectLst>
              </a:rPr>
              <a:t>Meaning, Elements, Characteristics and Types</a:t>
            </a:r>
            <a:endParaRPr lang="en-US" dirty="0">
              <a:solidFill>
                <a:schemeClr val="tx1"/>
              </a:solidFill>
              <a:effectLst>
                <a:outerShdw blurRad="38100" dist="38100" dir="2700000" algn="tl">
                  <a:srgbClr val="000000">
                    <a:alpha val="43137"/>
                  </a:srgbClr>
                </a:outerShdw>
              </a:effectLst>
            </a:endParaRPr>
          </a:p>
        </p:txBody>
      </p:sp>
      <p:sp>
        <p:nvSpPr>
          <p:cNvPr id="4" name="TextBox 3"/>
          <p:cNvSpPr txBox="1"/>
          <p:nvPr/>
        </p:nvSpPr>
        <p:spPr>
          <a:xfrm>
            <a:off x="5000628" y="5286388"/>
            <a:ext cx="3286148" cy="646331"/>
          </a:xfrm>
          <a:prstGeom prst="rect">
            <a:avLst/>
          </a:prstGeom>
          <a:noFill/>
        </p:spPr>
        <p:txBody>
          <a:bodyPr wrap="square" rtlCol="0">
            <a:spAutoFit/>
          </a:bodyPr>
          <a:lstStyle/>
          <a:p>
            <a:r>
              <a:rPr lang="en-IN" dirty="0" smtClean="0"/>
              <a:t>Sr. </a:t>
            </a:r>
            <a:r>
              <a:rPr lang="en-IN" dirty="0" err="1" smtClean="0"/>
              <a:t>Jisha</a:t>
            </a:r>
            <a:r>
              <a:rPr lang="en-IN" dirty="0" smtClean="0"/>
              <a:t> </a:t>
            </a:r>
            <a:r>
              <a:rPr lang="en-IN" dirty="0" err="1" smtClean="0"/>
              <a:t>Chakkunny</a:t>
            </a:r>
            <a:r>
              <a:rPr lang="en-IN" dirty="0" smtClean="0"/>
              <a:t> M</a:t>
            </a:r>
          </a:p>
          <a:p>
            <a:r>
              <a:rPr lang="en-IN" dirty="0" smtClean="0"/>
              <a:t>PG Department </a:t>
            </a:r>
            <a:r>
              <a:rPr lang="en-IN" smtClean="0"/>
              <a:t>of Sociology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Sentiment:</a:t>
            </a:r>
            <a:br>
              <a:rPr lang="en-US" b="1" dirty="0" smtClean="0"/>
            </a:br>
            <a:endParaRPr lang="en-US" dirty="0"/>
          </a:p>
        </p:txBody>
      </p:sp>
      <p:sp>
        <p:nvSpPr>
          <p:cNvPr id="3" name="Content Placeholder 2"/>
          <p:cNvSpPr>
            <a:spLocks noGrp="1"/>
          </p:cNvSpPr>
          <p:nvPr>
            <p:ph idx="1"/>
          </p:nvPr>
        </p:nvSpPr>
        <p:spPr/>
        <p:txBody>
          <a:bodyPr/>
          <a:lstStyle/>
          <a:p>
            <a:r>
              <a:rPr lang="en-US" dirty="0"/>
              <a:t>Man does not live by reason alone. Sentiments – filial, social, notional etc. have played immense role in investing society with continuity. </a:t>
            </a:r>
            <a:endParaRPr lang="en-US" dirty="0" smtClean="0"/>
          </a:p>
          <a:p>
            <a:r>
              <a:rPr lang="en-US" dirty="0" smtClean="0"/>
              <a:t>It </a:t>
            </a:r>
            <a:r>
              <a:rPr lang="en-US" dirty="0"/>
              <a:t>is directly linked with the culture of the people.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End Goal or object:</a:t>
            </a:r>
            <a:br>
              <a:rPr lang="en-US" b="1" dirty="0" smtClean="0"/>
            </a:br>
            <a:endParaRPr lang="en-US" dirty="0"/>
          </a:p>
        </p:txBody>
      </p:sp>
      <p:sp>
        <p:nvSpPr>
          <p:cNvPr id="3" name="Content Placeholder 2"/>
          <p:cNvSpPr>
            <a:spLocks noGrp="1"/>
          </p:cNvSpPr>
          <p:nvPr>
            <p:ph idx="1"/>
          </p:nvPr>
        </p:nvSpPr>
        <p:spPr/>
        <p:txBody>
          <a:bodyPr/>
          <a:lstStyle/>
          <a:p>
            <a:r>
              <a:rPr lang="en-US" dirty="0"/>
              <a:t>Man is born social and dependent. He has to meet his requirements and fulfill his obligations. </a:t>
            </a:r>
            <a:endParaRPr lang="en-US" dirty="0" smtClean="0"/>
          </a:p>
          <a:p>
            <a:r>
              <a:rPr lang="en-US" dirty="0" smtClean="0"/>
              <a:t>Man </a:t>
            </a:r>
            <a:r>
              <a:rPr lang="en-US" dirty="0"/>
              <a:t>and society exist between needs and satisfactions, end and goal. </a:t>
            </a:r>
            <a:endParaRPr lang="en-US" dirty="0" smtClean="0"/>
          </a:p>
          <a:p>
            <a:r>
              <a:rPr lang="en-US" dirty="0" smtClean="0"/>
              <a:t>These </a:t>
            </a:r>
            <a:r>
              <a:rPr lang="en-US" dirty="0"/>
              <a:t>determine the nature of social system. They provided the pathway of progress, and the receding horizons.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 Ideals and Norms:</a:t>
            </a:r>
            <a:br>
              <a:rPr lang="en-US" b="1" dirty="0"/>
            </a:br>
            <a:endParaRPr lang="en-US" dirty="0"/>
          </a:p>
        </p:txBody>
      </p:sp>
      <p:sp>
        <p:nvSpPr>
          <p:cNvPr id="3" name="Content Placeholder 2"/>
          <p:cNvSpPr>
            <a:spLocks noGrp="1"/>
          </p:cNvSpPr>
          <p:nvPr>
            <p:ph idx="1"/>
          </p:nvPr>
        </p:nvSpPr>
        <p:spPr/>
        <p:txBody>
          <a:bodyPr/>
          <a:lstStyle/>
          <a:p>
            <a:r>
              <a:rPr lang="en-US" dirty="0"/>
              <a:t>The society lays down certain norms and ideals for keeping the social system intact and for determining the various functions of different units</a:t>
            </a:r>
            <a:r>
              <a:rPr lang="en-US" dirty="0" smtClean="0"/>
              <a:t>.</a:t>
            </a:r>
          </a:p>
          <a:p>
            <a:r>
              <a:rPr lang="en-US" dirty="0" smtClean="0"/>
              <a:t> </a:t>
            </a:r>
            <a:r>
              <a:rPr lang="en-US" dirty="0"/>
              <a:t>These norms prescribe the rules and regulations on the basis of which individuals or persons may acquire their cultural goals and aims.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5. Status-Role:</a:t>
            </a:r>
            <a:br>
              <a:rPr lang="en-US" b="1" dirty="0" smtClean="0"/>
            </a:br>
            <a:endParaRPr lang="en-US" dirty="0"/>
          </a:p>
        </p:txBody>
      </p:sp>
      <p:sp>
        <p:nvSpPr>
          <p:cNvPr id="3" name="Content Placeholder 2"/>
          <p:cNvSpPr>
            <a:spLocks noGrp="1"/>
          </p:cNvSpPr>
          <p:nvPr>
            <p:ph idx="1"/>
          </p:nvPr>
        </p:nvSpPr>
        <p:spPr/>
        <p:txBody>
          <a:bodyPr/>
          <a:lstStyle/>
          <a:p>
            <a:pPr fontAlgn="base"/>
            <a:r>
              <a:rPr lang="en-US" dirty="0" smtClean="0"/>
              <a:t>Every </a:t>
            </a:r>
            <a:r>
              <a:rPr lang="en-US" dirty="0"/>
              <a:t>individual in society is functional. He goes by status-role relation. It may come to the individual by virtue of his birth, sex, caste, or age. One may achieve it on the basis of service rendered</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Role:</a:t>
            </a:r>
            <a:br>
              <a:rPr lang="en-US" b="1" dirty="0"/>
            </a:br>
            <a:endParaRPr lang="en-US" dirty="0"/>
          </a:p>
        </p:txBody>
      </p:sp>
      <p:sp>
        <p:nvSpPr>
          <p:cNvPr id="3" name="Content Placeholder 2"/>
          <p:cNvSpPr>
            <a:spLocks noGrp="1"/>
          </p:cNvSpPr>
          <p:nvPr>
            <p:ph idx="1"/>
          </p:nvPr>
        </p:nvSpPr>
        <p:spPr/>
        <p:txBody>
          <a:bodyPr/>
          <a:lstStyle/>
          <a:p>
            <a:r>
              <a:rPr lang="en-US" dirty="0" smtClean="0"/>
              <a:t>Role </a:t>
            </a:r>
            <a:r>
              <a:rPr lang="en-US" dirty="0"/>
              <a:t>is the external expression of the status. While discharging certain jobs or doing certain things, every individual keeps in his mind his status</a:t>
            </a:r>
            <a:r>
              <a:rPr lang="en-US" dirty="0" smtClean="0"/>
              <a:t>.</a:t>
            </a:r>
          </a:p>
          <a:p>
            <a:r>
              <a:rPr lang="en-US" dirty="0" smtClean="0"/>
              <a:t> </a:t>
            </a:r>
            <a:r>
              <a:rPr lang="en-US" dirty="0"/>
              <a:t>This thing leads to social integration, organization and unity in the social system.</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7. Power:</a:t>
            </a:r>
            <a:br>
              <a:rPr lang="en-US" b="1" dirty="0"/>
            </a:br>
            <a:endParaRPr lang="en-US" dirty="0"/>
          </a:p>
        </p:txBody>
      </p:sp>
      <p:sp>
        <p:nvSpPr>
          <p:cNvPr id="3" name="Content Placeholder 2"/>
          <p:cNvSpPr>
            <a:spLocks noGrp="1"/>
          </p:cNvSpPr>
          <p:nvPr>
            <p:ph idx="1"/>
          </p:nvPr>
        </p:nvSpPr>
        <p:spPr/>
        <p:txBody>
          <a:bodyPr/>
          <a:lstStyle/>
          <a:p>
            <a:r>
              <a:rPr lang="en-US" dirty="0"/>
              <a:t>Conflict is a part of social system, and order is its aim. </a:t>
            </a:r>
            <a:endParaRPr lang="en-US" dirty="0" smtClean="0"/>
          </a:p>
          <a:p>
            <a:r>
              <a:rPr lang="en-US" dirty="0" smtClean="0"/>
              <a:t>It </a:t>
            </a:r>
            <a:r>
              <a:rPr lang="en-US" dirty="0"/>
              <a:t>is implicit, therefore, that some should be invested with the power to punish the guilty and reward those who set an example.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8. Sanction:</a:t>
            </a:r>
            <a:br>
              <a:rPr lang="en-US" b="1" dirty="0"/>
            </a:br>
            <a:endParaRPr lang="en-US" dirty="0"/>
          </a:p>
        </p:txBody>
      </p:sp>
      <p:sp>
        <p:nvSpPr>
          <p:cNvPr id="3" name="Content Placeholder 2"/>
          <p:cNvSpPr>
            <a:spLocks noGrp="1"/>
          </p:cNvSpPr>
          <p:nvPr>
            <p:ph idx="1"/>
          </p:nvPr>
        </p:nvSpPr>
        <p:spPr/>
        <p:txBody>
          <a:bodyPr/>
          <a:lstStyle/>
          <a:p>
            <a:r>
              <a:rPr lang="en-US" dirty="0"/>
              <a:t>It implies confirmation by the superior in authority, of the acts done be the subordinate or the imposition of penalty for the infringement of the command. </a:t>
            </a:r>
            <a:endParaRPr lang="en-US" dirty="0" smtClean="0"/>
          </a:p>
          <a:p>
            <a:r>
              <a:rPr lang="en-US" dirty="0" smtClean="0"/>
              <a:t>The </a:t>
            </a:r>
            <a:r>
              <a:rPr lang="en-US" dirty="0"/>
              <a:t>acts done or not done according to norms may bring reward and punishment.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 of Social System:</a:t>
            </a:r>
            <a:br>
              <a:rPr lang="en-US" b="1" dirty="0"/>
            </a:br>
            <a:endParaRPr lang="en-US" dirty="0"/>
          </a:p>
        </p:txBody>
      </p:sp>
      <p:sp>
        <p:nvSpPr>
          <p:cNvPr id="3" name="Content Placeholder 2"/>
          <p:cNvSpPr>
            <a:spLocks noGrp="1"/>
          </p:cNvSpPr>
          <p:nvPr>
            <p:ph idx="1"/>
          </p:nvPr>
        </p:nvSpPr>
        <p:spPr/>
        <p:txBody>
          <a:bodyPr>
            <a:normAutofit lnSpcReduction="10000"/>
          </a:bodyPr>
          <a:lstStyle/>
          <a:p>
            <a:r>
              <a:rPr lang="en-US" b="1" dirty="0"/>
              <a:t>Social system has certain characteristics. These characteristics are as follows</a:t>
            </a:r>
            <a:r>
              <a:rPr lang="en-US" b="1" dirty="0" smtClean="0"/>
              <a:t>:</a:t>
            </a:r>
          </a:p>
          <a:p>
            <a:pPr fontAlgn="base"/>
            <a:r>
              <a:rPr lang="en-US" b="1" dirty="0"/>
              <a:t>1. System is connected with the plurality of Individual actors:</a:t>
            </a:r>
          </a:p>
          <a:p>
            <a:pPr fontAlgn="base"/>
            <a:r>
              <a:rPr lang="en-US" dirty="0"/>
              <a:t>It means that a system or social system cannot be borne as a result of the activity of one individual. It is the result of the activities of various individuals. </a:t>
            </a:r>
            <a:endParaRPr lang="en-US" dirty="0" smtClean="0"/>
          </a:p>
          <a:p>
            <a:pPr fontAlgn="base"/>
            <a:r>
              <a:rPr lang="en-US" dirty="0" smtClean="0"/>
              <a:t>For </a:t>
            </a:r>
            <a:r>
              <a:rPr lang="en-US" dirty="0"/>
              <a:t>system, or social system, interaction of several individuals has to be there.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Aim and Object:</a:t>
            </a:r>
            <a:br>
              <a:rPr lang="en-US" b="1" dirty="0"/>
            </a:br>
            <a:endParaRPr lang="en-US" dirty="0"/>
          </a:p>
        </p:txBody>
      </p:sp>
      <p:sp>
        <p:nvSpPr>
          <p:cNvPr id="3" name="Content Placeholder 2"/>
          <p:cNvSpPr>
            <a:spLocks noGrp="1"/>
          </p:cNvSpPr>
          <p:nvPr>
            <p:ph idx="1"/>
          </p:nvPr>
        </p:nvSpPr>
        <p:spPr/>
        <p:txBody>
          <a:bodyPr/>
          <a:lstStyle/>
          <a:p>
            <a:r>
              <a:rPr lang="en-US" dirty="0"/>
              <a:t>Human interactions or activities of the individual actors should not be aimless or without object. These activities have to be according to certain aims and objects.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400" b="1" dirty="0" smtClean="0"/>
              <a:t/>
            </a:r>
            <a:br>
              <a:rPr lang="en-US" sz="2400" b="1" dirty="0" smtClean="0"/>
            </a:br>
            <a:r>
              <a:rPr lang="en-US" sz="2400" b="1" dirty="0"/>
              <a:t/>
            </a:r>
            <a:br>
              <a:rPr lang="en-US" sz="2400" b="1" dirty="0"/>
            </a:br>
            <a:r>
              <a:rPr lang="en-US" sz="3100" b="1" dirty="0" smtClean="0"/>
              <a:t>3</a:t>
            </a:r>
            <a:r>
              <a:rPr lang="en-US" sz="3100" b="1" dirty="0"/>
              <a:t>. Order and Pattern amongst various Constituent Units:</a:t>
            </a:r>
            <a:r>
              <a:rPr lang="en-US" sz="5300" b="1" dirty="0"/>
              <a:t/>
            </a:r>
            <a:br>
              <a:rPr lang="en-US" sz="5300" b="1" dirty="0"/>
            </a:br>
            <a:endParaRPr lang="en-US" dirty="0"/>
          </a:p>
        </p:txBody>
      </p:sp>
      <p:sp>
        <p:nvSpPr>
          <p:cNvPr id="3" name="Content Placeholder 2"/>
          <p:cNvSpPr>
            <a:spLocks noGrp="1"/>
          </p:cNvSpPr>
          <p:nvPr>
            <p:ph idx="1"/>
          </p:nvPr>
        </p:nvSpPr>
        <p:spPr/>
        <p:txBody>
          <a:bodyPr/>
          <a:lstStyle/>
          <a:p>
            <a:endParaRPr lang="en-US" dirty="0" smtClean="0"/>
          </a:p>
          <a:p>
            <a:r>
              <a:rPr lang="en-US" dirty="0" smtClean="0"/>
              <a:t>It </a:t>
            </a:r>
            <a:r>
              <a:rPr lang="en-US" dirty="0"/>
              <a:t>has to be according to a pattern, arrangement and order. </a:t>
            </a:r>
            <a:endParaRPr lang="en-US" dirty="0" smtClean="0"/>
          </a:p>
          <a:p>
            <a:r>
              <a:rPr lang="en-US" dirty="0" smtClean="0"/>
              <a:t>The </a:t>
            </a:r>
            <a:r>
              <a:rPr lang="en-US" dirty="0"/>
              <a:t>underlined unity amongst various constituent units brings about ‘social system’.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The term ‘system’ implies an orderly arrangement, an interrelationship of parts. In the arrangement, every part has a fixed place and definite role to play. </a:t>
            </a:r>
            <a:endParaRPr lang="en-US" dirty="0" smtClean="0"/>
          </a:p>
          <a:p>
            <a:r>
              <a:rPr lang="en-US" dirty="0" smtClean="0"/>
              <a:t>The </a:t>
            </a:r>
            <a:r>
              <a:rPr lang="en-US" dirty="0"/>
              <a:t>parts are bound by interaction. To understand the functioning of a system, for example the human body, one has to </a:t>
            </a:r>
            <a:r>
              <a:rPr lang="en-US" dirty="0" err="1"/>
              <a:t>analyse</a:t>
            </a:r>
            <a:r>
              <a:rPr lang="en-US" dirty="0"/>
              <a:t> and identify the sub-systems (e.g. circulatory, nervous, digestive, </a:t>
            </a:r>
            <a:r>
              <a:rPr lang="en-US" dirty="0" err="1"/>
              <a:t>excretionary</a:t>
            </a:r>
            <a:r>
              <a:rPr lang="en-US" dirty="0"/>
              <a:t> systems etc.) </a:t>
            </a:r>
            <a:endParaRPr lang="en-US" dirty="0" smtClean="0"/>
          </a:p>
          <a:p>
            <a:r>
              <a:rPr lang="en-US" dirty="0" smtClean="0"/>
              <a:t>To understand </a:t>
            </a:r>
            <a:r>
              <a:rPr lang="en-US" dirty="0"/>
              <a:t>how these various subsystems enter into specific relations in the fulfillment of the organic function of the body.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4. Functional Relationship is the Basis of Unity:</a:t>
            </a:r>
            <a:br>
              <a:rPr lang="en-US" b="1" dirty="0"/>
            </a:br>
            <a:endParaRPr lang="en-US" dirty="0"/>
          </a:p>
        </p:txBody>
      </p:sp>
      <p:sp>
        <p:nvSpPr>
          <p:cNvPr id="3" name="Content Placeholder 2"/>
          <p:cNvSpPr>
            <a:spLocks noGrp="1"/>
          </p:cNvSpPr>
          <p:nvPr>
            <p:ph idx="1"/>
          </p:nvPr>
        </p:nvSpPr>
        <p:spPr/>
        <p:txBody>
          <a:bodyPr/>
          <a:lstStyle/>
          <a:p>
            <a:r>
              <a:rPr lang="en-US" dirty="0" smtClean="0"/>
              <a:t>Different </a:t>
            </a:r>
            <a:r>
              <a:rPr lang="en-US" dirty="0"/>
              <a:t>constituent units have a unity in order to form a system</a:t>
            </a:r>
            <a:r>
              <a:rPr lang="en-US" dirty="0" smtClean="0"/>
              <a:t>.</a:t>
            </a:r>
          </a:p>
          <a:p>
            <a:r>
              <a:rPr lang="en-US" dirty="0" smtClean="0"/>
              <a:t> </a:t>
            </a:r>
            <a:r>
              <a:rPr lang="en-US" dirty="0"/>
              <a:t>This unity is based on functional relations</a:t>
            </a:r>
            <a:r>
              <a:rPr lang="en-US" dirty="0" smtClean="0"/>
              <a:t>.</a:t>
            </a:r>
          </a:p>
          <a:p>
            <a:r>
              <a:rPr lang="en-US" dirty="0" smtClean="0"/>
              <a:t> </a:t>
            </a:r>
            <a:r>
              <a:rPr lang="en-US" dirty="0"/>
              <a:t>As a result of functional relationships between different constituent units an integrated whole is created and this is known as social system.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5. Physical or Environmental Aspect of Social System:</a:t>
            </a:r>
            <a:br>
              <a:rPr lang="en-US" b="1" dirty="0"/>
            </a:br>
            <a:endParaRPr lang="en-US" dirty="0"/>
          </a:p>
        </p:txBody>
      </p:sp>
      <p:sp>
        <p:nvSpPr>
          <p:cNvPr id="3" name="Content Placeholder 2"/>
          <p:cNvSpPr>
            <a:spLocks noGrp="1"/>
          </p:cNvSpPr>
          <p:nvPr>
            <p:ph idx="1"/>
          </p:nvPr>
        </p:nvSpPr>
        <p:spPr/>
        <p:txBody>
          <a:bodyPr/>
          <a:lstStyle/>
          <a:p>
            <a:r>
              <a:rPr lang="en-US" dirty="0"/>
              <a:t>It means that every social system is connected with a definite geographical area or place, time, society etc.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Linked with Cultural System:</a:t>
            </a:r>
            <a:br>
              <a:rPr lang="en-US" b="1" dirty="0"/>
            </a:br>
            <a:endParaRPr lang="en-US" dirty="0"/>
          </a:p>
        </p:txBody>
      </p:sp>
      <p:sp>
        <p:nvSpPr>
          <p:cNvPr id="3" name="Content Placeholder 2"/>
          <p:cNvSpPr>
            <a:spLocks noGrp="1"/>
          </p:cNvSpPr>
          <p:nvPr>
            <p:ph idx="1"/>
          </p:nvPr>
        </p:nvSpPr>
        <p:spPr/>
        <p:txBody>
          <a:bodyPr/>
          <a:lstStyle/>
          <a:p>
            <a:r>
              <a:rPr lang="en-US" dirty="0"/>
              <a:t>Social system is also linked with cultural system</a:t>
            </a:r>
            <a:r>
              <a:rPr lang="en-US" dirty="0" smtClean="0"/>
              <a:t>.</a:t>
            </a:r>
          </a:p>
          <a:p>
            <a:r>
              <a:rPr lang="en-US" dirty="0" smtClean="0"/>
              <a:t> </a:t>
            </a:r>
            <a:r>
              <a:rPr lang="en-US" dirty="0"/>
              <a:t>It means that cultural system bring about unity amongst different members of the society on the basis of cultures, traditions, religions etc.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7. Expressed and implied Aims and Objects:</a:t>
            </a:r>
            <a:br>
              <a:rPr lang="en-US" b="1" dirty="0"/>
            </a:br>
            <a:endParaRPr lang="en-US" dirty="0"/>
          </a:p>
        </p:txBody>
      </p:sp>
      <p:sp>
        <p:nvSpPr>
          <p:cNvPr id="3" name="Content Placeholder 2"/>
          <p:cNvSpPr>
            <a:spLocks noGrp="1"/>
          </p:cNvSpPr>
          <p:nvPr>
            <p:ph idx="1"/>
          </p:nvPr>
        </p:nvSpPr>
        <p:spPr/>
        <p:txBody>
          <a:bodyPr/>
          <a:lstStyle/>
          <a:p>
            <a:r>
              <a:rPr lang="en-US" dirty="0"/>
              <a:t>Social system is also linked with expressed and implied aims</a:t>
            </a:r>
            <a:r>
              <a:rPr lang="en-US" dirty="0" smtClean="0"/>
              <a:t>.</a:t>
            </a:r>
          </a:p>
          <a:p>
            <a:r>
              <a:rPr lang="en-US" dirty="0" smtClean="0"/>
              <a:t>It </a:t>
            </a:r>
            <a:r>
              <a:rPr lang="en-US" dirty="0"/>
              <a:t>means that social system is the coming together of different individual actors who are motivated by their aims and objectives and their needs.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b="1" dirty="0"/>
              <a:t>8. Characteristics of Adjustment:</a:t>
            </a:r>
          </a:p>
        </p:txBody>
      </p:sp>
      <p:sp>
        <p:nvSpPr>
          <p:cNvPr id="3" name="Content Placeholder 2"/>
          <p:cNvSpPr>
            <a:spLocks noGrp="1"/>
          </p:cNvSpPr>
          <p:nvPr>
            <p:ph idx="1"/>
          </p:nvPr>
        </p:nvSpPr>
        <p:spPr/>
        <p:txBody>
          <a:bodyPr/>
          <a:lstStyle/>
          <a:p>
            <a:r>
              <a:rPr lang="en-US" dirty="0"/>
              <a:t>Social system has the characteristic of adjustment</a:t>
            </a:r>
            <a:r>
              <a:rPr lang="en-US" dirty="0" smtClean="0"/>
              <a:t>.</a:t>
            </a:r>
          </a:p>
          <a:p>
            <a:r>
              <a:rPr lang="en-US" dirty="0" smtClean="0"/>
              <a:t> </a:t>
            </a:r>
            <a:r>
              <a:rPr lang="en-US" dirty="0"/>
              <a:t>It is a dynamic phenomenon which is influenced by the changes caused in the social form.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9. Order, Pattern and Balance:</a:t>
            </a:r>
            <a:br>
              <a:rPr lang="en-US" b="1" dirty="0"/>
            </a:br>
            <a:endParaRPr lang="en-US" dirty="0"/>
          </a:p>
        </p:txBody>
      </p:sp>
      <p:sp>
        <p:nvSpPr>
          <p:cNvPr id="3" name="Content Placeholder 2"/>
          <p:cNvSpPr>
            <a:spLocks noGrp="1"/>
          </p:cNvSpPr>
          <p:nvPr>
            <p:ph idx="1"/>
          </p:nvPr>
        </p:nvSpPr>
        <p:spPr/>
        <p:txBody>
          <a:bodyPr/>
          <a:lstStyle/>
          <a:p>
            <a:r>
              <a:rPr lang="en-US" dirty="0"/>
              <a:t>Social system has the characteristics of pattern, order and balance. </a:t>
            </a:r>
            <a:endParaRPr lang="en-US" dirty="0" smtClean="0"/>
          </a:p>
          <a:p>
            <a:r>
              <a:rPr lang="en-US" dirty="0" smtClean="0"/>
              <a:t>Social </a:t>
            </a:r>
            <a:r>
              <a:rPr lang="en-US" dirty="0"/>
              <a:t>system is not an integrated whole but putting together of different units. </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base"/>
            <a:r>
              <a:rPr lang="en-US" b="1" dirty="0"/>
              <a:t>Maintenance of Social System:</a:t>
            </a:r>
          </a:p>
        </p:txBody>
      </p:sp>
      <p:sp>
        <p:nvSpPr>
          <p:cNvPr id="3" name="Content Placeholder 2"/>
          <p:cNvSpPr>
            <a:spLocks noGrp="1"/>
          </p:cNvSpPr>
          <p:nvPr>
            <p:ph idx="1"/>
          </p:nvPr>
        </p:nvSpPr>
        <p:spPr/>
        <p:txBody>
          <a:bodyPr/>
          <a:lstStyle/>
          <a:p>
            <a:r>
              <a:rPr lang="en-US" dirty="0"/>
              <a:t>A social system is maintained by the various mechanisms of social control. </a:t>
            </a:r>
            <a:endParaRPr lang="en-US" dirty="0" smtClean="0"/>
          </a:p>
          <a:p>
            <a:r>
              <a:rPr lang="en-US" dirty="0" smtClean="0"/>
              <a:t>These </a:t>
            </a:r>
            <a:r>
              <a:rPr lang="en-US" dirty="0"/>
              <a:t>mechanisms maintain the equilibrium between the various processes of social interaction.</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 brief, these mechanisms may be classified in the following categories:</a:t>
            </a:r>
            <a:endParaRPr lang="en-US" dirty="0"/>
          </a:p>
        </p:txBody>
      </p:sp>
      <p:sp>
        <p:nvSpPr>
          <p:cNvPr id="3" name="Content Placeholder 2"/>
          <p:cNvSpPr>
            <a:spLocks noGrp="1"/>
          </p:cNvSpPr>
          <p:nvPr>
            <p:ph idx="1"/>
          </p:nvPr>
        </p:nvSpPr>
        <p:spPr/>
        <p:txBody>
          <a:bodyPr/>
          <a:lstStyle/>
          <a:p>
            <a:pPr fontAlgn="base"/>
            <a:endParaRPr lang="en-US" dirty="0" smtClean="0"/>
          </a:p>
          <a:p>
            <a:pPr fontAlgn="base"/>
            <a:r>
              <a:rPr lang="en-US" dirty="0" smtClean="0"/>
              <a:t>1</a:t>
            </a:r>
            <a:r>
              <a:rPr lang="en-US" dirty="0"/>
              <a:t>. Socialization</a:t>
            </a:r>
            <a:r>
              <a:rPr lang="en-US" dirty="0" smtClean="0"/>
              <a:t>.</a:t>
            </a:r>
          </a:p>
          <a:p>
            <a:pPr fontAlgn="base"/>
            <a:endParaRPr lang="en-IN" dirty="0"/>
          </a:p>
          <a:p>
            <a:pPr fontAlgn="base"/>
            <a:endParaRPr lang="en-US" dirty="0"/>
          </a:p>
          <a:p>
            <a:pPr fontAlgn="base"/>
            <a:r>
              <a:rPr lang="en-US" dirty="0"/>
              <a:t>2. Social control.</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(1) Socialization:</a:t>
            </a:r>
            <a:br>
              <a:rPr lang="en-US" b="1" dirty="0"/>
            </a:br>
            <a:endParaRPr lang="en-US" dirty="0"/>
          </a:p>
        </p:txBody>
      </p:sp>
      <p:sp>
        <p:nvSpPr>
          <p:cNvPr id="3" name="Content Placeholder 2"/>
          <p:cNvSpPr>
            <a:spLocks noGrp="1"/>
          </p:cNvSpPr>
          <p:nvPr>
            <p:ph idx="1"/>
          </p:nvPr>
        </p:nvSpPr>
        <p:spPr/>
        <p:txBody>
          <a:bodyPr/>
          <a:lstStyle/>
          <a:p>
            <a:r>
              <a:rPr lang="en-US" dirty="0"/>
              <a:t>It is process by which an individual is adjusted with the conventional pattern of social </a:t>
            </a:r>
            <a:r>
              <a:rPr lang="en-US" dirty="0" err="1"/>
              <a:t>behaviour</a:t>
            </a:r>
            <a:r>
              <a:rPr lang="en-US" dirty="0"/>
              <a:t>. A child by birth is neither social nor unsocial. But the process of socialization develops him into a functioning member of society. He adjusts himself with the social situations conforming with social norms, values and standards.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Social Control:</a:t>
            </a:r>
            <a:br>
              <a:rPr lang="en-US" b="1" dirty="0"/>
            </a:br>
            <a:endParaRPr lang="en-US" dirty="0"/>
          </a:p>
        </p:txBody>
      </p:sp>
      <p:sp>
        <p:nvSpPr>
          <p:cNvPr id="3" name="Content Placeholder 2"/>
          <p:cNvSpPr>
            <a:spLocks noGrp="1"/>
          </p:cNvSpPr>
          <p:nvPr>
            <p:ph idx="1"/>
          </p:nvPr>
        </p:nvSpPr>
        <p:spPr/>
        <p:txBody>
          <a:bodyPr/>
          <a:lstStyle/>
          <a:p>
            <a:r>
              <a:rPr lang="en-US" dirty="0"/>
              <a:t>social control is also a system of measures by which society moulds its members to conform with the approved pattern of social </a:t>
            </a:r>
            <a:r>
              <a:rPr lang="en-US" dirty="0" err="1"/>
              <a:t>behaviour</a:t>
            </a:r>
            <a:r>
              <a:rPr lang="en-US" dirty="0"/>
              <a:t>. </a:t>
            </a:r>
            <a:endParaRPr lang="en-US" dirty="0" smtClean="0"/>
          </a:p>
          <a:p>
            <a:r>
              <a:rPr lang="en-US" dirty="0" smtClean="0"/>
              <a:t>According </a:t>
            </a:r>
            <a:r>
              <a:rPr lang="en-US" dirty="0"/>
              <a:t>to Parsons, there are two types of elements which exist in every system. These are integrative and disintegrative and create obstacles in the advancement of integration.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Social system may be described as an arrangement of social interactions based on shared norms and values</a:t>
            </a:r>
            <a:r>
              <a:rPr lang="en-US" dirty="0" smtClean="0"/>
              <a:t>.</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Functions of Social System:</a:t>
            </a:r>
            <a:br>
              <a:rPr lang="en-US" b="1" dirty="0"/>
            </a:br>
            <a:endParaRPr lang="en-US" dirty="0"/>
          </a:p>
        </p:txBody>
      </p:sp>
      <p:sp>
        <p:nvSpPr>
          <p:cNvPr id="3" name="Content Placeholder 2"/>
          <p:cNvSpPr>
            <a:spLocks noGrp="1"/>
          </p:cNvSpPr>
          <p:nvPr>
            <p:ph idx="1"/>
          </p:nvPr>
        </p:nvSpPr>
        <p:spPr/>
        <p:txBody>
          <a:bodyPr/>
          <a:lstStyle/>
          <a:p>
            <a:r>
              <a:rPr lang="en-US" dirty="0"/>
              <a:t>Social system is a functional arrangement. It would not exist if it were not so. Its functional character ensures social stability and continuity. </a:t>
            </a:r>
            <a:endParaRPr lang="en-US" dirty="0" smtClean="0"/>
          </a:p>
          <a:p>
            <a:r>
              <a:rPr lang="en-US" dirty="0" smtClean="0"/>
              <a:t>The </a:t>
            </a:r>
            <a:r>
              <a:rPr lang="en-US" dirty="0"/>
              <a:t>functional character of society, </a:t>
            </a:r>
            <a:r>
              <a:rPr lang="en-US" dirty="0">
                <a:solidFill>
                  <a:srgbClr val="FF0000"/>
                </a:solidFill>
              </a:rPr>
              <a:t>Parsons </a:t>
            </a:r>
            <a:r>
              <a:rPr lang="en-US" dirty="0"/>
              <a:t>has discussed in depth. Other sociologists such as </a:t>
            </a:r>
            <a:r>
              <a:rPr lang="en-US" dirty="0">
                <a:solidFill>
                  <a:srgbClr val="FF0000"/>
                </a:solidFill>
              </a:rPr>
              <a:t>Robert F. Bales </a:t>
            </a:r>
            <a:r>
              <a:rPr lang="en-US" dirty="0"/>
              <a:t>too have discussed it.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b="1" dirty="0" smtClean="0"/>
              <a:t>It is generally agreed that the social system has four primary functional problems to attend. These are:</a:t>
            </a:r>
          </a:p>
          <a:p>
            <a:pPr fontAlgn="base"/>
            <a:r>
              <a:rPr lang="en-US" dirty="0"/>
              <a:t>1. Adaptation,</a:t>
            </a:r>
          </a:p>
          <a:p>
            <a:pPr fontAlgn="base"/>
            <a:r>
              <a:rPr lang="en-US" dirty="0"/>
              <a:t>2. Goal attainment,</a:t>
            </a:r>
          </a:p>
          <a:p>
            <a:pPr fontAlgn="base"/>
            <a:r>
              <a:rPr lang="fr-FR" dirty="0"/>
              <a:t>3. </a:t>
            </a:r>
            <a:r>
              <a:rPr lang="fr-FR" dirty="0" err="1"/>
              <a:t>Integration</a:t>
            </a:r>
            <a:r>
              <a:rPr lang="fr-FR" dirty="0"/>
              <a:t>,</a:t>
            </a:r>
          </a:p>
          <a:p>
            <a:pPr fontAlgn="base"/>
            <a:r>
              <a:rPr lang="fr-FR" dirty="0"/>
              <a:t>4. Latent Pattern-Maintenance.</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Adaptation:</a:t>
            </a:r>
            <a:br>
              <a:rPr lang="en-US" b="1" dirty="0" smtClean="0"/>
            </a:br>
            <a:endParaRPr lang="en-US" dirty="0"/>
          </a:p>
        </p:txBody>
      </p:sp>
      <p:sp>
        <p:nvSpPr>
          <p:cNvPr id="3" name="Content Placeholder 2"/>
          <p:cNvSpPr>
            <a:spLocks noGrp="1"/>
          </p:cNvSpPr>
          <p:nvPr>
            <p:ph idx="1"/>
          </p:nvPr>
        </p:nvSpPr>
        <p:spPr/>
        <p:txBody>
          <a:bodyPr>
            <a:normAutofit/>
          </a:bodyPr>
          <a:lstStyle/>
          <a:p>
            <a:pPr fontAlgn="base"/>
            <a:r>
              <a:rPr lang="en-US" dirty="0" smtClean="0"/>
              <a:t>Adaptability </a:t>
            </a:r>
            <a:r>
              <a:rPr lang="en-US" dirty="0"/>
              <a:t>of social system to the changing environment is essential. </a:t>
            </a:r>
            <a:endParaRPr lang="en-US" dirty="0" smtClean="0"/>
          </a:p>
          <a:p>
            <a:pPr fontAlgn="base"/>
            <a:r>
              <a:rPr lang="en-US" dirty="0" smtClean="0"/>
              <a:t>a </a:t>
            </a:r>
            <a:r>
              <a:rPr lang="en-US" dirty="0"/>
              <a:t>social system is the result of geographical environment and a long drawn historical process which by necessity gives it permanence and rigidity</a:t>
            </a:r>
            <a:r>
              <a:rPr lang="en-US" dirty="0" smtClean="0"/>
              <a:t>.</a:t>
            </a:r>
            <a:endParaRPr lang="en-US" dirty="0"/>
          </a:p>
          <a:p>
            <a:r>
              <a:rPr lang="en-US" dirty="0"/>
              <a:t>It need be a flexible and functional phenomenon.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Goal Attainment:</a:t>
            </a:r>
            <a:br>
              <a:rPr lang="en-US" b="1" dirty="0" smtClean="0"/>
            </a:br>
            <a:endParaRPr lang="en-US" dirty="0"/>
          </a:p>
        </p:txBody>
      </p:sp>
      <p:sp>
        <p:nvSpPr>
          <p:cNvPr id="3" name="Content Placeholder 2"/>
          <p:cNvSpPr>
            <a:spLocks noGrp="1"/>
          </p:cNvSpPr>
          <p:nvPr>
            <p:ph idx="1"/>
          </p:nvPr>
        </p:nvSpPr>
        <p:spPr/>
        <p:txBody>
          <a:bodyPr>
            <a:normAutofit fontScale="92500"/>
          </a:bodyPr>
          <a:lstStyle/>
          <a:p>
            <a:pPr fontAlgn="base"/>
            <a:r>
              <a:rPr lang="en-US" dirty="0" smtClean="0"/>
              <a:t>Goal </a:t>
            </a:r>
            <a:r>
              <a:rPr lang="en-US" dirty="0"/>
              <a:t>attainment and adaptability are deeply interconnected. </a:t>
            </a:r>
            <a:endParaRPr lang="en-US" dirty="0" smtClean="0"/>
          </a:p>
          <a:p>
            <a:pPr fontAlgn="base"/>
            <a:r>
              <a:rPr lang="en-US" dirty="0" smtClean="0"/>
              <a:t>Both </a:t>
            </a:r>
            <a:r>
              <a:rPr lang="en-US" dirty="0"/>
              <a:t>contribute to the maintenance of social order</a:t>
            </a:r>
            <a:r>
              <a:rPr lang="en-US" dirty="0" smtClean="0"/>
              <a:t>.</a:t>
            </a:r>
          </a:p>
          <a:p>
            <a:pPr fontAlgn="base"/>
            <a:r>
              <a:rPr lang="en-US" dirty="0"/>
              <a:t>Every social system has one or more goals to be attained through cooperative effort</a:t>
            </a:r>
            <a:r>
              <a:rPr lang="en-US" dirty="0" smtClean="0"/>
              <a:t>.</a:t>
            </a:r>
          </a:p>
          <a:p>
            <a:pPr fontAlgn="base"/>
            <a:r>
              <a:rPr lang="en-US" dirty="0" smtClean="0"/>
              <a:t> </a:t>
            </a:r>
            <a:r>
              <a:rPr lang="en-US" dirty="0"/>
              <a:t>Perhaps the best example of a societal goal is national security</a:t>
            </a:r>
            <a:r>
              <a:rPr lang="en-US" dirty="0" smtClean="0"/>
              <a:t>.</a:t>
            </a:r>
          </a:p>
          <a:p>
            <a:pPr fontAlgn="base"/>
            <a:r>
              <a:rPr lang="en-US" dirty="0" smtClean="0"/>
              <a:t> </a:t>
            </a:r>
            <a:r>
              <a:rPr lang="en-US" dirty="0"/>
              <a:t>Adaptation to the social and nonsocial environment is, of course, necessary if goals are to be attained. </a:t>
            </a:r>
            <a:endParaRPr lang="en-US" dirty="0" smtClean="0"/>
          </a:p>
          <a:p>
            <a:pPr fontAlgn="base"/>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t>ADAPTATION CONTINUE…..</a:t>
            </a:r>
            <a:endParaRPr lang="en-US" sz="4000" dirty="0"/>
          </a:p>
        </p:txBody>
      </p:sp>
      <p:sp>
        <p:nvSpPr>
          <p:cNvPr id="3" name="Content Placeholder 2"/>
          <p:cNvSpPr>
            <a:spLocks noGrp="1"/>
          </p:cNvSpPr>
          <p:nvPr>
            <p:ph idx="1"/>
          </p:nvPr>
        </p:nvSpPr>
        <p:spPr/>
        <p:txBody>
          <a:bodyPr>
            <a:normAutofit fontScale="92500"/>
          </a:bodyPr>
          <a:lstStyle/>
          <a:p>
            <a:r>
              <a:rPr lang="en-US" dirty="0"/>
              <a:t>For example, there must be a process of ensuring that enough persons, but not too many, occupy each of the roles at a particular time and a process for determining which persons will occupy which roles. </a:t>
            </a:r>
            <a:endParaRPr lang="en-US" dirty="0" smtClean="0"/>
          </a:p>
          <a:p>
            <a:r>
              <a:rPr lang="en-US" dirty="0" smtClean="0"/>
              <a:t>These </a:t>
            </a:r>
            <a:r>
              <a:rPr lang="en-US" dirty="0"/>
              <a:t>processes together solve the problem of allocation of members in the social system. We have already touched upon the “need” for property norms. </a:t>
            </a:r>
            <a:endParaRPr lang="en-US" dirty="0" smtClean="0"/>
          </a:p>
          <a:p>
            <a:r>
              <a:rPr lang="en-US" dirty="0" smtClean="0"/>
              <a:t>The </a:t>
            </a:r>
            <a:r>
              <a:rPr lang="en-US" dirty="0"/>
              <a:t>rules regulating inheritance e.g., primogeniture-in part solve this problem.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Integration:</a:t>
            </a:r>
            <a:br>
              <a:rPr lang="en-US" b="1" dirty="0" smtClean="0"/>
            </a:br>
            <a:endParaRPr lang="en-US" dirty="0"/>
          </a:p>
        </p:txBody>
      </p:sp>
      <p:sp>
        <p:nvSpPr>
          <p:cNvPr id="3" name="Content Placeholder 2"/>
          <p:cNvSpPr>
            <a:spLocks noGrp="1"/>
          </p:cNvSpPr>
          <p:nvPr>
            <p:ph idx="1"/>
          </p:nvPr>
        </p:nvSpPr>
        <p:spPr/>
        <p:txBody>
          <a:bodyPr>
            <a:normAutofit fontScale="92500"/>
          </a:bodyPr>
          <a:lstStyle/>
          <a:p>
            <a:pPr fontAlgn="base"/>
            <a:r>
              <a:rPr lang="en-US" dirty="0" smtClean="0"/>
              <a:t>Social </a:t>
            </a:r>
            <a:r>
              <a:rPr lang="en-US" dirty="0"/>
              <a:t>system is essentially an integration system</a:t>
            </a:r>
            <a:r>
              <a:rPr lang="en-US" dirty="0" smtClean="0"/>
              <a:t>.</a:t>
            </a:r>
          </a:p>
          <a:p>
            <a:pPr fontAlgn="base"/>
            <a:r>
              <a:rPr lang="en-US" dirty="0" smtClean="0"/>
              <a:t> </a:t>
            </a:r>
            <a:r>
              <a:rPr lang="en-US" dirty="0"/>
              <a:t>In the general routine of life, it is not the society but the group or the subgroup in which one feels more involved and interested. </a:t>
            </a:r>
            <a:endParaRPr lang="en-US" dirty="0" smtClean="0"/>
          </a:p>
          <a:p>
            <a:pPr fontAlgn="base"/>
            <a:r>
              <a:rPr lang="en-US" dirty="0" smtClean="0"/>
              <a:t>Society</a:t>
            </a:r>
            <a:r>
              <a:rPr lang="en-US" dirty="0"/>
              <a:t>, on the whole does not come into one’s calculations</a:t>
            </a:r>
            <a:r>
              <a:rPr lang="en-US" dirty="0" smtClean="0"/>
              <a:t>.</a:t>
            </a:r>
          </a:p>
          <a:p>
            <a:pPr fontAlgn="base"/>
            <a:r>
              <a:rPr lang="en-US" dirty="0"/>
              <a:t>Durkheim, that individual is the product of society. Emotions, sentiments and historical forces are so strong that one cannot cut oneself from his moorings.</a:t>
            </a:r>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INTEGRATION CONTINUE.. </a:t>
            </a:r>
            <a:endParaRPr lang="en-US" dirty="0"/>
          </a:p>
        </p:txBody>
      </p:sp>
      <p:sp>
        <p:nvSpPr>
          <p:cNvPr id="3" name="Content Placeholder 2"/>
          <p:cNvSpPr>
            <a:spLocks noGrp="1"/>
          </p:cNvSpPr>
          <p:nvPr>
            <p:ph idx="1"/>
          </p:nvPr>
        </p:nvSpPr>
        <p:spPr/>
        <p:txBody>
          <a:bodyPr/>
          <a:lstStyle/>
          <a:p>
            <a:r>
              <a:rPr lang="en-US" dirty="0" smtClean="0"/>
              <a:t>The </a:t>
            </a:r>
            <a:r>
              <a:rPr lang="en-US" dirty="0"/>
              <a:t>command and obedience relation as it exists is based on rationality and order. If it is not sustained, the social order would break down</a:t>
            </a:r>
            <a:r>
              <a:rPr lang="en-US" dirty="0" smtClean="0"/>
              <a:t>.</a:t>
            </a:r>
          </a:p>
          <a:p>
            <a:r>
              <a:rPr lang="en-US" dirty="0"/>
              <a:t>This necessitates the need for social control. “Social control” is the need for standardized reactions to violations in order to protect the integrity of the system</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Latent Pattern-maintenance:</a:t>
            </a:r>
            <a:br>
              <a:rPr lang="en-US" b="1" dirty="0" smtClean="0"/>
            </a:br>
            <a:endParaRPr lang="en-US" dirty="0"/>
          </a:p>
        </p:txBody>
      </p:sp>
      <p:sp>
        <p:nvSpPr>
          <p:cNvPr id="3" name="Content Placeholder 2"/>
          <p:cNvSpPr>
            <a:spLocks noGrp="1"/>
          </p:cNvSpPr>
          <p:nvPr>
            <p:ph idx="1"/>
          </p:nvPr>
        </p:nvSpPr>
        <p:spPr/>
        <p:txBody>
          <a:bodyPr/>
          <a:lstStyle/>
          <a:p>
            <a:pPr fontAlgn="base"/>
            <a:r>
              <a:rPr lang="en-US" dirty="0" smtClean="0"/>
              <a:t>Pattern </a:t>
            </a:r>
            <a:r>
              <a:rPr lang="en-US" dirty="0"/>
              <a:t>maintenance and </a:t>
            </a:r>
            <a:r>
              <a:rPr lang="en-US" dirty="0" smtClean="0"/>
              <a:t>tension management </a:t>
            </a:r>
            <a:r>
              <a:rPr lang="en-US" dirty="0"/>
              <a:t>is the primary function of social system</a:t>
            </a:r>
            <a:r>
              <a:rPr lang="en-US" dirty="0" smtClean="0"/>
              <a:t>.</a:t>
            </a:r>
          </a:p>
          <a:p>
            <a:pPr fontAlgn="base"/>
            <a:r>
              <a:rPr lang="en-US" dirty="0" smtClean="0"/>
              <a:t> </a:t>
            </a:r>
            <a:r>
              <a:rPr lang="en-US" dirty="0"/>
              <a:t>In absence of appropriate effort in this direction maintenance and continuity of social order is not possible. </a:t>
            </a:r>
            <a:endParaRPr lang="en-US" dirty="0" smtClean="0"/>
          </a:p>
          <a:p>
            <a:pPr fontAlgn="base"/>
            <a:r>
              <a:rPr lang="en-US" dirty="0" smtClean="0"/>
              <a:t>In </a:t>
            </a:r>
            <a:r>
              <a:rPr lang="en-US" dirty="0"/>
              <a:t>fact within every social system there is the in built mechanism for the purpose.</a:t>
            </a:r>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smtClean="0"/>
              <a:t>LATENT PATTERN MAINTANENECE…..</a:t>
            </a:r>
            <a:endParaRPr lang="en-US" sz="3600" dirty="0"/>
          </a:p>
        </p:txBody>
      </p:sp>
      <p:sp>
        <p:nvSpPr>
          <p:cNvPr id="3" name="Content Placeholder 2"/>
          <p:cNvSpPr>
            <a:spLocks noGrp="1"/>
          </p:cNvSpPr>
          <p:nvPr>
            <p:ph idx="1"/>
          </p:nvPr>
        </p:nvSpPr>
        <p:spPr/>
        <p:txBody>
          <a:bodyPr>
            <a:normAutofit fontScale="85000" lnSpcReduction="10000"/>
          </a:bodyPr>
          <a:lstStyle/>
          <a:p>
            <a:pPr algn="just"/>
            <a:r>
              <a:rPr lang="en-US" dirty="0"/>
              <a:t>Every individual and subgroup learns the patterns in the process of the internalization of norms and values. </a:t>
            </a:r>
            <a:endParaRPr lang="en-US" dirty="0" smtClean="0"/>
          </a:p>
          <a:p>
            <a:pPr algn="just"/>
            <a:r>
              <a:rPr lang="en-US" dirty="0" smtClean="0"/>
              <a:t>It </a:t>
            </a:r>
            <a:r>
              <a:rPr lang="en-US" dirty="0"/>
              <a:t>is to invest the actors with appropriate attitude and respect towards norms and institution, that the socialization works</a:t>
            </a:r>
            <a:r>
              <a:rPr lang="en-US" dirty="0" smtClean="0"/>
              <a:t>.</a:t>
            </a:r>
          </a:p>
          <a:p>
            <a:pPr algn="just"/>
            <a:r>
              <a:rPr lang="en-US" dirty="0"/>
              <a:t>Society has the responsibility, like a family, to keep its members functional, to relieve them of anxiety, to encourage those who would be detrimental to the entire system</a:t>
            </a:r>
            <a:r>
              <a:rPr lang="en-US" dirty="0" smtClean="0"/>
              <a:t>.</a:t>
            </a:r>
          </a:p>
          <a:p>
            <a:pPr algn="just"/>
            <a:r>
              <a:rPr lang="en-US" dirty="0" smtClean="0"/>
              <a:t> </a:t>
            </a:r>
            <a:r>
              <a:rPr lang="en-US" dirty="0"/>
              <a:t>The decline of societies has been very much because the pattern maintenance and tension management mechanism has often failed.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Social structure</a:t>
            </a:r>
            <a:endParaRPr lang="en-US" dirty="0"/>
          </a:p>
        </p:txBody>
      </p:sp>
      <p:sp>
        <p:nvSpPr>
          <p:cNvPr id="3" name="Content Placeholder 2"/>
          <p:cNvSpPr>
            <a:spLocks noGrp="1"/>
          </p:cNvSpPr>
          <p:nvPr>
            <p:ph idx="1"/>
          </p:nvPr>
        </p:nvSpPr>
        <p:spPr/>
        <p:txBody>
          <a:bodyPr/>
          <a:lstStyle/>
          <a:p>
            <a:r>
              <a:rPr lang="en-US" b="1" dirty="0"/>
              <a:t>Social structure</a:t>
            </a:r>
            <a:r>
              <a:rPr lang="en-US" dirty="0"/>
              <a:t>, in </a:t>
            </a:r>
            <a:r>
              <a:rPr lang="en-US" dirty="0">
                <a:hlinkClick r:id="rId2"/>
              </a:rPr>
              <a:t>sociology</a:t>
            </a:r>
            <a:r>
              <a:rPr lang="en-US" dirty="0"/>
              <a:t>, the distinctive, stable arrangement of institutions whereby </a:t>
            </a:r>
            <a:r>
              <a:rPr lang="en-US" dirty="0">
                <a:hlinkClick r:id="rId3"/>
              </a:rPr>
              <a:t>human</a:t>
            </a:r>
            <a:r>
              <a:rPr lang="en-US" dirty="0"/>
              <a:t> beings in a society interact and live together. Social structure is often treated together with the concept of </a:t>
            </a:r>
            <a:r>
              <a:rPr lang="en-US" dirty="0">
                <a:hlinkClick r:id="rId4"/>
              </a:rPr>
              <a:t>social change</a:t>
            </a:r>
            <a:r>
              <a:rPr lang="en-US" dirty="0"/>
              <a:t>, which deals with the forces that change the social structure and the organization of society.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Meaning of Social System:</a:t>
            </a:r>
            <a:br>
              <a:rPr lang="en-US" b="1" dirty="0"/>
            </a:br>
            <a:endParaRPr lang="en-US" dirty="0"/>
          </a:p>
        </p:txBody>
      </p:sp>
      <p:sp>
        <p:nvSpPr>
          <p:cNvPr id="3" name="Content Placeholder 2"/>
          <p:cNvSpPr>
            <a:spLocks noGrp="1"/>
          </p:cNvSpPr>
          <p:nvPr>
            <p:ph idx="1"/>
          </p:nvPr>
        </p:nvSpPr>
        <p:spPr/>
        <p:txBody>
          <a:bodyPr>
            <a:normAutofit/>
          </a:bodyPr>
          <a:lstStyle/>
          <a:p>
            <a:r>
              <a:rPr lang="en-US" dirty="0"/>
              <a:t>It is </a:t>
            </a:r>
            <a:r>
              <a:rPr lang="en-US" dirty="0" err="1"/>
              <a:t>Talcott</a:t>
            </a:r>
            <a:r>
              <a:rPr lang="en-US" dirty="0"/>
              <a:t> Parsons who has given the concept of ‘system’ current in modern sociology</a:t>
            </a:r>
            <a:r>
              <a:rPr lang="en-US" dirty="0" smtClean="0"/>
              <a:t>.</a:t>
            </a:r>
            <a:endParaRPr lang="en-US" dirty="0"/>
          </a:p>
          <a:p>
            <a:r>
              <a:rPr lang="en-US" dirty="0" smtClean="0"/>
              <a:t> </a:t>
            </a:r>
            <a:r>
              <a:rPr lang="en-US" dirty="0"/>
              <a:t>Social system refers to’ an orderly arrangement, an inter relationships of parts</a:t>
            </a:r>
            <a:r>
              <a:rPr lang="en-US" dirty="0" smtClean="0"/>
              <a:t>.</a:t>
            </a:r>
          </a:p>
          <a:p>
            <a:r>
              <a:rPr lang="en-US" dirty="0"/>
              <a:t>Society is a system of usages, authority and mutuality based on “We” felling and likeness. Differences within the society are not excluded.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the term </a:t>
            </a:r>
            <a:r>
              <a:rPr lang="en-US" i="1" dirty="0"/>
              <a:t>social structure</a:t>
            </a:r>
            <a:r>
              <a:rPr lang="en-US" dirty="0"/>
              <a:t> refers to regularities in social life, its application is inconsistent</a:t>
            </a:r>
            <a:r>
              <a:rPr lang="en-US" dirty="0" smtClean="0"/>
              <a:t>.</a:t>
            </a:r>
          </a:p>
          <a:p>
            <a:r>
              <a:rPr lang="en-US" dirty="0" smtClean="0"/>
              <a:t> </a:t>
            </a:r>
            <a:r>
              <a:rPr lang="en-US" dirty="0"/>
              <a:t>For example, the term is sometimes wrongly applied when other concepts such as custom, tradition, </a:t>
            </a:r>
            <a:r>
              <a:rPr lang="en-US" dirty="0">
                <a:hlinkClick r:id="rId2"/>
              </a:rPr>
              <a:t>role</a:t>
            </a:r>
            <a:r>
              <a:rPr lang="en-US" dirty="0"/>
              <a:t>, or </a:t>
            </a:r>
            <a:r>
              <a:rPr lang="en-US" dirty="0">
                <a:hlinkClick r:id="rId3"/>
              </a:rPr>
              <a:t>norm</a:t>
            </a:r>
            <a:r>
              <a:rPr lang="en-US" dirty="0"/>
              <a:t> would be more accurate.</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126055"/>
          </a:xfrm>
        </p:spPr>
        <p:txBody>
          <a:bodyPr>
            <a:normAutofit lnSpcReduction="10000"/>
          </a:bodyPr>
          <a:lstStyle/>
          <a:p>
            <a:r>
              <a:rPr lang="en-US" dirty="0"/>
              <a:t>Studies of social structure attempt to explain such matters as </a:t>
            </a:r>
            <a:r>
              <a:rPr lang="en-US" dirty="0">
                <a:hlinkClick r:id="rId2"/>
              </a:rPr>
              <a:t>integration</a:t>
            </a:r>
            <a:r>
              <a:rPr lang="en-US" dirty="0"/>
              <a:t> and trends in inequality</a:t>
            </a:r>
            <a:r>
              <a:rPr lang="en-US" dirty="0" smtClean="0"/>
              <a:t>.</a:t>
            </a:r>
          </a:p>
          <a:p>
            <a:r>
              <a:rPr lang="en-US" dirty="0" smtClean="0"/>
              <a:t> </a:t>
            </a:r>
            <a:r>
              <a:rPr lang="en-US" dirty="0"/>
              <a:t>In the study of these phenomena, sociologists analyze organizations, social categories (such as age groups), or rates (such as of </a:t>
            </a:r>
            <a:r>
              <a:rPr lang="en-US" dirty="0">
                <a:hlinkClick r:id="rId3"/>
              </a:rPr>
              <a:t>crime</a:t>
            </a:r>
            <a:r>
              <a:rPr lang="en-US" dirty="0"/>
              <a:t> or birth). </a:t>
            </a:r>
            <a:endParaRPr lang="en-US" dirty="0" smtClean="0"/>
          </a:p>
          <a:p>
            <a:r>
              <a:rPr lang="en-US" dirty="0" smtClean="0"/>
              <a:t>This </a:t>
            </a:r>
            <a:r>
              <a:rPr lang="en-US" dirty="0"/>
              <a:t>approach, sometimes called formal sociology, does not refer directly to individual </a:t>
            </a:r>
            <a:r>
              <a:rPr lang="en-US" dirty="0" err="1"/>
              <a:t>behaviour</a:t>
            </a:r>
            <a:r>
              <a:rPr lang="en-US" dirty="0"/>
              <a:t> or interpersonal interaction</a:t>
            </a:r>
            <a:r>
              <a:rPr lang="en-US" dirty="0" smtClean="0"/>
              <a:t>.</a:t>
            </a:r>
          </a:p>
          <a:p>
            <a:r>
              <a:rPr lang="en-US" dirty="0" smtClean="0"/>
              <a:t> </a:t>
            </a:r>
            <a:r>
              <a:rPr lang="en-US" dirty="0"/>
              <a:t>Therefore, the study of social structure is not considered a behavioral science; at this level, the analysis is too abstract.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4911741"/>
          </a:xfrm>
        </p:spPr>
        <p:txBody>
          <a:bodyPr/>
          <a:lstStyle/>
          <a:p>
            <a:endParaRPr lang="en-US" dirty="0" smtClean="0"/>
          </a:p>
          <a:p>
            <a:endParaRPr lang="en-US" dirty="0" smtClean="0"/>
          </a:p>
          <a:p>
            <a:r>
              <a:rPr lang="en-US" dirty="0" smtClean="0"/>
              <a:t>Social </a:t>
            </a:r>
            <a:r>
              <a:rPr lang="en-US" dirty="0"/>
              <a:t>structure is sometimes defined simply as patterned social relations—those regular and repetitive aspects of the interactions between the members of a given social entity.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term </a:t>
            </a:r>
            <a:r>
              <a:rPr lang="en-US" i="1" dirty="0"/>
              <a:t>structure</a:t>
            </a:r>
            <a:r>
              <a:rPr lang="en-US" dirty="0"/>
              <a:t> has been applied to </a:t>
            </a:r>
            <a:r>
              <a:rPr lang="en-US" dirty="0">
                <a:hlinkClick r:id="rId2"/>
              </a:rPr>
              <a:t>human</a:t>
            </a:r>
            <a:r>
              <a:rPr lang="en-US" dirty="0"/>
              <a:t> societies since the 19th century. </a:t>
            </a:r>
            <a:endParaRPr lang="en-US" dirty="0" smtClean="0"/>
          </a:p>
          <a:p>
            <a:r>
              <a:rPr lang="en-US" dirty="0" smtClean="0"/>
              <a:t>Before </a:t>
            </a:r>
            <a:r>
              <a:rPr lang="en-US" dirty="0"/>
              <a:t>that time, its use was more common in other fields such as construction or biology.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57298"/>
            <a:ext cx="8229600" cy="4768865"/>
          </a:xfrm>
        </p:spPr>
        <p:txBody>
          <a:bodyPr/>
          <a:lstStyle/>
          <a:p>
            <a:r>
              <a:rPr lang="en-US" dirty="0" smtClean="0"/>
              <a:t>According </a:t>
            </a:r>
            <a:r>
              <a:rPr lang="en-US" dirty="0"/>
              <a:t>to Marx, the basic structure of society is economic, or material, and this structure influences the rest of social life, which is defined as nonmaterial, spiritual, or ideological.</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a:solidFill>
                  <a:schemeClr val="tx1">
                    <a:lumMod val="95000"/>
                    <a:lumOff val="5000"/>
                  </a:schemeClr>
                </a:solidFill>
              </a:rPr>
              <a:t>The </a:t>
            </a:r>
            <a:r>
              <a:rPr lang="en-US" dirty="0">
                <a:solidFill>
                  <a:schemeClr val="tx1">
                    <a:lumMod val="95000"/>
                    <a:lumOff val="5000"/>
                  </a:schemeClr>
                </a:solidFill>
                <a:hlinkClick r:id="rId2"/>
              </a:rPr>
              <a:t>biological</a:t>
            </a:r>
            <a:r>
              <a:rPr lang="en-US" dirty="0">
                <a:solidFill>
                  <a:schemeClr val="tx1">
                    <a:lumMod val="95000"/>
                    <a:lumOff val="5000"/>
                  </a:schemeClr>
                </a:solidFill>
              </a:rPr>
              <a:t> </a:t>
            </a:r>
            <a:r>
              <a:rPr lang="en-US" dirty="0">
                <a:solidFill>
                  <a:schemeClr val="tx1">
                    <a:lumMod val="95000"/>
                    <a:lumOff val="5000"/>
                  </a:schemeClr>
                </a:solidFill>
                <a:hlinkClick r:id="rId3"/>
              </a:rPr>
              <a:t>connotations</a:t>
            </a:r>
            <a:r>
              <a:rPr lang="en-US" dirty="0">
                <a:solidFill>
                  <a:schemeClr val="tx1">
                    <a:lumMod val="95000"/>
                    <a:lumOff val="5000"/>
                  </a:schemeClr>
                </a:solidFill>
              </a:rPr>
              <a:t> of the term </a:t>
            </a:r>
            <a:r>
              <a:rPr lang="en-US" i="1" dirty="0">
                <a:solidFill>
                  <a:schemeClr val="tx1">
                    <a:lumMod val="95000"/>
                    <a:lumOff val="5000"/>
                  </a:schemeClr>
                </a:solidFill>
              </a:rPr>
              <a:t>structure</a:t>
            </a:r>
            <a:r>
              <a:rPr lang="en-US" dirty="0">
                <a:solidFill>
                  <a:schemeClr val="tx1">
                    <a:lumMod val="95000"/>
                    <a:lumOff val="5000"/>
                  </a:schemeClr>
                </a:solidFill>
              </a:rPr>
              <a:t> are evident in the work of British philosopher </a:t>
            </a:r>
            <a:r>
              <a:rPr lang="en-US" dirty="0">
                <a:solidFill>
                  <a:schemeClr val="tx1">
                    <a:lumMod val="95000"/>
                    <a:lumOff val="5000"/>
                  </a:schemeClr>
                </a:solidFill>
                <a:hlinkClick r:id="rId4"/>
              </a:rPr>
              <a:t>Herbert Spencer</a:t>
            </a:r>
            <a:r>
              <a:rPr lang="en-US" dirty="0">
                <a:solidFill>
                  <a:schemeClr val="tx1">
                    <a:lumMod val="95000"/>
                    <a:lumOff val="5000"/>
                  </a:schemeClr>
                </a:solidFill>
              </a:rPr>
              <a:t>. He and other social theorists of the 19th and early 20th centuries conceived of society as an organism </a:t>
            </a:r>
            <a:r>
              <a:rPr lang="en-US" dirty="0">
                <a:solidFill>
                  <a:schemeClr val="tx1">
                    <a:lumMod val="95000"/>
                    <a:lumOff val="5000"/>
                  </a:schemeClr>
                </a:solidFill>
                <a:hlinkClick r:id="rId5"/>
              </a:rPr>
              <a:t>comprising</a:t>
            </a:r>
            <a:r>
              <a:rPr lang="en-US" dirty="0">
                <a:solidFill>
                  <a:schemeClr val="tx1">
                    <a:lumMod val="95000"/>
                    <a:lumOff val="5000"/>
                  </a:schemeClr>
                </a:solidFill>
              </a:rPr>
              <a:t> interdependent parts that form a structure similar to the anatomy of a living body. </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In the most general way, social structure is identified by those features of a social entity (a society or a group within a society) that persist over time, are interrelated, and influence both the functioning of the entity as a whole and the activities of its individual members.</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The origin of contemporary sociological references to social structure can be traced to </a:t>
            </a:r>
            <a:r>
              <a:rPr lang="en-US" dirty="0" err="1">
                <a:hlinkClick r:id="rId2"/>
              </a:rPr>
              <a:t>Émile</a:t>
            </a:r>
            <a:r>
              <a:rPr lang="en-US" dirty="0">
                <a:hlinkClick r:id="rId2"/>
              </a:rPr>
              <a:t> Durkheim</a:t>
            </a:r>
            <a:r>
              <a:rPr lang="en-US" dirty="0"/>
              <a:t>, who argued that parts of society are interdependent and that this interdependency imposes structure on the </a:t>
            </a:r>
            <a:r>
              <a:rPr lang="en-US" dirty="0" err="1"/>
              <a:t>behaviour</a:t>
            </a:r>
            <a:r>
              <a:rPr lang="en-US" dirty="0"/>
              <a:t> of </a:t>
            </a:r>
            <a:r>
              <a:rPr lang="en-US" dirty="0">
                <a:hlinkClick r:id="rId3"/>
              </a:rPr>
              <a:t>institutions</a:t>
            </a:r>
            <a:r>
              <a:rPr lang="en-US" dirty="0"/>
              <a:t> and their </a:t>
            </a:r>
            <a:r>
              <a:rPr lang="en-US" dirty="0" smtClean="0"/>
              <a:t>members</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 In other words, Durkheim believed that individual </a:t>
            </a:r>
            <a:r>
              <a:rPr lang="en-US" dirty="0" smtClean="0">
                <a:hlinkClick r:id="rId2"/>
              </a:rPr>
              <a:t>human </a:t>
            </a:r>
            <a:r>
              <a:rPr lang="en-US" dirty="0" err="1" smtClean="0">
                <a:hlinkClick r:id="rId2"/>
              </a:rPr>
              <a:t>behaviour</a:t>
            </a:r>
            <a:r>
              <a:rPr lang="en-US" dirty="0" smtClean="0"/>
              <a:t> is shaped by external forces. </a:t>
            </a:r>
          </a:p>
          <a:p>
            <a:r>
              <a:rPr lang="en-US" dirty="0" smtClean="0"/>
              <a:t>Similarly, American anthropologist </a:t>
            </a:r>
            <a:r>
              <a:rPr lang="en-US" dirty="0" smtClean="0">
                <a:hlinkClick r:id="rId3"/>
              </a:rPr>
              <a:t>George P. Murdock</a:t>
            </a:r>
            <a:r>
              <a:rPr lang="en-US" dirty="0" smtClean="0"/>
              <a:t>, in his book </a:t>
            </a:r>
            <a:r>
              <a:rPr lang="en-US" i="1" dirty="0" smtClean="0"/>
              <a:t>Social Structure</a:t>
            </a:r>
            <a:r>
              <a:rPr lang="en-US" dirty="0" smtClean="0"/>
              <a:t> (1949), examined </a:t>
            </a:r>
            <a:r>
              <a:rPr lang="en-US" dirty="0" smtClean="0">
                <a:hlinkClick r:id="rId4"/>
              </a:rPr>
              <a:t>kinship</a:t>
            </a:r>
            <a:r>
              <a:rPr lang="en-US" dirty="0" smtClean="0"/>
              <a:t> systems in preliterate societies and used social structure as a taxonomic device for classifying, comparing, and correlating various aspects of kinship systems.</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Social Structure Definition</a:t>
            </a:r>
            <a:br>
              <a:rPr lang="en-US" b="1" dirty="0"/>
            </a:br>
            <a:endParaRPr lang="en-US" dirty="0"/>
          </a:p>
        </p:txBody>
      </p:sp>
      <p:sp>
        <p:nvSpPr>
          <p:cNvPr id="3" name="Content Placeholder 2"/>
          <p:cNvSpPr>
            <a:spLocks noGrp="1"/>
          </p:cNvSpPr>
          <p:nvPr>
            <p:ph idx="1"/>
          </p:nvPr>
        </p:nvSpPr>
        <p:spPr/>
        <p:txBody>
          <a:bodyPr/>
          <a:lstStyle/>
          <a:p>
            <a:r>
              <a:rPr lang="en-US" dirty="0"/>
              <a:t>According to </a:t>
            </a:r>
            <a:r>
              <a:rPr lang="en-US" b="1" dirty="0"/>
              <a:t>Radcliff-Brown</a:t>
            </a:r>
            <a:r>
              <a:rPr lang="en-US" dirty="0"/>
              <a:t> social structure is a part of the social structure of all social relations of person to person. In the study of social structure the concrete reality with which we are concerned is the set of actually existing relations at a given moment of time that link together certain human beings.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Definition </a:t>
            </a:r>
            <a:endParaRPr lang="en-US" dirty="0"/>
          </a:p>
        </p:txBody>
      </p:sp>
      <p:sp>
        <p:nvSpPr>
          <p:cNvPr id="3" name="Content Placeholder 2"/>
          <p:cNvSpPr>
            <a:spLocks noGrp="1"/>
          </p:cNvSpPr>
          <p:nvPr>
            <p:ph idx="1"/>
          </p:nvPr>
        </p:nvSpPr>
        <p:spPr/>
        <p:txBody>
          <a:bodyPr/>
          <a:lstStyle/>
          <a:p>
            <a:r>
              <a:rPr lang="en-US" dirty="0"/>
              <a:t>A social system may be defined, after Parsons, a plurality of social actors who are engaged in more or less stable interaction “according to shared cultural norms and meanings” Individuals constitute the basic interaction units. </a:t>
            </a:r>
            <a:endParaRPr lang="en-US" dirty="0" smtClean="0"/>
          </a:p>
          <a:p>
            <a:r>
              <a:rPr lang="en-US" dirty="0" smtClean="0"/>
              <a:t>But </a:t>
            </a:r>
            <a:r>
              <a:rPr lang="en-US" dirty="0"/>
              <a:t>the interacting units may be groups or </a:t>
            </a:r>
            <a:r>
              <a:rPr lang="en-US" dirty="0" err="1"/>
              <a:t>organisation</a:t>
            </a:r>
            <a:r>
              <a:rPr lang="en-US" dirty="0"/>
              <a:t> of individuals within the system.</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According to </a:t>
            </a:r>
            <a:r>
              <a:rPr lang="en-US" b="1" dirty="0" err="1"/>
              <a:t>Talcott</a:t>
            </a:r>
            <a:r>
              <a:rPr lang="en-US" b="1" dirty="0"/>
              <a:t> Parsons</a:t>
            </a:r>
            <a:r>
              <a:rPr lang="en-US" dirty="0"/>
              <a:t>, the term social structure applies to the particular arrangement of the interrelated institutions, agencies and social patterns as well as the statuses and roles which each person assumes in the group. Parsons has tried to explain the concept of social structure in abstract form. All the units of social structure that is institutions, agencies, social patterns, statuses and roles are invisible and intangible and hence are abstract. </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According to </a:t>
            </a:r>
            <a:r>
              <a:rPr lang="en-US" b="1" dirty="0" err="1" smtClean="0"/>
              <a:t>Maclver</a:t>
            </a:r>
            <a:r>
              <a:rPr lang="en-US" b="1" dirty="0" smtClean="0"/>
              <a:t> and Page</a:t>
            </a:r>
            <a:r>
              <a:rPr lang="en-US" dirty="0" smtClean="0"/>
              <a:t> the various modes of grouping together comprise the complex pattern of the social structure. They have also regarded that social structure is abstract which is composed of several groups like family, church, class, caste, state or community etc.</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Social Structure in Sociology?</a:t>
            </a:r>
            <a:br>
              <a:rPr lang="en-US" b="1" dirty="0"/>
            </a:br>
            <a:endParaRPr lang="en-US" dirty="0"/>
          </a:p>
        </p:txBody>
      </p:sp>
      <p:pic>
        <p:nvPicPr>
          <p:cNvPr id="1026" name="Picture 2"/>
          <p:cNvPicPr>
            <a:picLocks noGrp="1" noChangeAspect="1" noChangeArrowheads="1"/>
          </p:cNvPicPr>
          <p:nvPr>
            <p:ph idx="1"/>
          </p:nvPr>
        </p:nvPicPr>
        <p:blipFill>
          <a:blip r:embed="rId2"/>
          <a:stretch>
            <a:fillRect/>
          </a:stretch>
        </p:blipFill>
        <p:spPr bwMode="auto">
          <a:xfrm>
            <a:off x="1490662" y="3054350"/>
            <a:ext cx="6162675" cy="2714625"/>
          </a:xfrm>
          <a:prstGeom prst="rect">
            <a:avLst/>
          </a:prstGeom>
          <a:noFill/>
          <a:ln w="9525">
            <a:noFill/>
            <a:miter lim="800000"/>
            <a:headEnd/>
            <a:tailEnd/>
          </a:ln>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Social structure is an abstract entity. </a:t>
            </a:r>
            <a:endParaRPr lang="en-US" dirty="0" smtClean="0"/>
          </a:p>
          <a:p>
            <a:r>
              <a:rPr lang="en-US" dirty="0" smtClean="0"/>
              <a:t>Its </a:t>
            </a:r>
            <a:r>
              <a:rPr lang="en-US" dirty="0"/>
              <a:t>parts are dynamic and constantly changing. </a:t>
            </a:r>
            <a:endParaRPr lang="en-US" dirty="0" smtClean="0"/>
          </a:p>
          <a:p>
            <a:r>
              <a:rPr lang="en-US" dirty="0" smtClean="0"/>
              <a:t>They </a:t>
            </a:r>
            <a:r>
              <a:rPr lang="en-US" dirty="0"/>
              <a:t>are spatially widespread and therefore difficult to see as wholes</a:t>
            </a:r>
            <a:r>
              <a:rPr lang="en-US" dirty="0" smtClean="0"/>
              <a:t>.</a:t>
            </a:r>
          </a:p>
          <a:p>
            <a:r>
              <a:rPr lang="en-US" dirty="0" smtClean="0"/>
              <a:t> </a:t>
            </a:r>
            <a:r>
              <a:rPr lang="en-US" dirty="0"/>
              <a:t>Social structure denotes patterns which change more slowly than the particular personnel who constitute them.</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Actually the proper functioning of social structure depends upon proper assignments of roles and statues.</a:t>
            </a:r>
          </a:p>
          <a:p>
            <a:r>
              <a:rPr lang="en-US" dirty="0" smtClean="0"/>
              <a:t>The </a:t>
            </a:r>
            <a:r>
              <a:rPr lang="en-US" dirty="0"/>
              <a:t>integration and coordination of the different parts of social structure depend upon conformity of social norms</a:t>
            </a:r>
            <a:r>
              <a:rPr lang="en-US" dirty="0" smtClean="0"/>
              <a:t>.</a:t>
            </a:r>
          </a:p>
          <a:p>
            <a:r>
              <a:rPr lang="en-US" dirty="0" smtClean="0"/>
              <a:t> </a:t>
            </a:r>
            <a:r>
              <a:rPr lang="en-US" dirty="0"/>
              <a:t>The stability of a social structure depends upon the effectiveness of its sanction system.</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successful working of social structure depends upon the </a:t>
            </a:r>
            <a:r>
              <a:rPr lang="en-US" dirty="0" err="1"/>
              <a:t>realisation</a:t>
            </a:r>
            <a:r>
              <a:rPr lang="en-US" dirty="0"/>
              <a:t> of his duties by the individuals and his efforts to </a:t>
            </a:r>
            <a:r>
              <a:rPr lang="en-US" dirty="0" err="1"/>
              <a:t>fulfil</a:t>
            </a:r>
            <a:r>
              <a:rPr lang="en-US" dirty="0"/>
              <a:t> these duties.</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SOCIAL ROLE </a:t>
            </a:r>
            <a:endParaRPr lang="en-US" dirty="0"/>
          </a:p>
        </p:txBody>
      </p:sp>
      <p:sp>
        <p:nvSpPr>
          <p:cNvPr id="3" name="Content Placeholder 2"/>
          <p:cNvSpPr>
            <a:spLocks noGrp="1"/>
          </p:cNvSpPr>
          <p:nvPr>
            <p:ph idx="1"/>
          </p:nvPr>
        </p:nvSpPr>
        <p:spPr/>
        <p:txBody>
          <a:bodyPr>
            <a:normAutofit fontScale="85000" lnSpcReduction="20000"/>
          </a:bodyPr>
          <a:lstStyle/>
          <a:p>
            <a:r>
              <a:rPr lang="en-US" dirty="0"/>
              <a:t>Man is a social animal</a:t>
            </a:r>
            <a:r>
              <a:rPr lang="en-US" dirty="0" smtClean="0"/>
              <a:t>.</a:t>
            </a:r>
          </a:p>
          <a:p>
            <a:r>
              <a:rPr lang="en-US" dirty="0" smtClean="0"/>
              <a:t> </a:t>
            </a:r>
            <a:r>
              <a:rPr lang="en-US" dirty="0"/>
              <a:t>Human beings interact with each other in their day-to-day </a:t>
            </a:r>
            <a:r>
              <a:rPr lang="en-US" dirty="0" smtClean="0"/>
              <a:t>lives</a:t>
            </a:r>
          </a:p>
          <a:p>
            <a:r>
              <a:rPr lang="en-US" dirty="0"/>
              <a:t>Social roles include a defined set of actions assigned to every individual in the </a:t>
            </a:r>
            <a:r>
              <a:rPr lang="en-US" dirty="0" smtClean="0"/>
              <a:t>society</a:t>
            </a:r>
          </a:p>
          <a:p>
            <a:r>
              <a:rPr lang="en-US" dirty="0"/>
              <a:t>The status of each person can be relative to those of others. Status of a person can be of two types, either</a:t>
            </a:r>
            <a:r>
              <a:rPr lang="en-US" dirty="0">
                <a:hlinkClick r:id="rId2"/>
              </a:rPr>
              <a:t> Ascribed</a:t>
            </a:r>
            <a:r>
              <a:rPr lang="en-US" dirty="0"/>
              <a:t> (assigned to a person by birth) or</a:t>
            </a:r>
            <a:r>
              <a:rPr lang="en-US" dirty="0">
                <a:hlinkClick r:id="rId3"/>
              </a:rPr>
              <a:t> Achieved</a:t>
            </a:r>
            <a:r>
              <a:rPr lang="en-US" dirty="0"/>
              <a:t> (earned through effort</a:t>
            </a:r>
            <a:r>
              <a:rPr lang="en-US" dirty="0" smtClean="0"/>
              <a:t>).</a:t>
            </a:r>
          </a:p>
          <a:p>
            <a:r>
              <a:rPr lang="en-US" dirty="0" smtClean="0"/>
              <a:t> </a:t>
            </a:r>
            <a:r>
              <a:rPr lang="en-US" dirty="0"/>
              <a:t>Each person in a given social status is expected to have certain responsibilities in the society. These expectations on people of a given social status, in terms of </a:t>
            </a:r>
            <a:r>
              <a:rPr lang="en-US" dirty="0" err="1"/>
              <a:t>behaviour</a:t>
            </a:r>
            <a:r>
              <a:rPr lang="en-US" dirty="0"/>
              <a:t>, obligations and rights are called</a:t>
            </a:r>
            <a:r>
              <a:rPr lang="en-US" b="1" dirty="0"/>
              <a:t> ‘Social Roles’</a:t>
            </a:r>
            <a:r>
              <a:rPr lang="en-US" dirty="0"/>
              <a:t>.</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 </a:t>
            </a:r>
            <a:r>
              <a:rPr lang="en-US" b="1" dirty="0"/>
              <a:t>role</a:t>
            </a:r>
            <a:r>
              <a:rPr lang="en-US" dirty="0"/>
              <a:t> (also </a:t>
            </a:r>
            <a:r>
              <a:rPr lang="en-US" b="1" dirty="0" err="1"/>
              <a:t>rôle</a:t>
            </a:r>
            <a:r>
              <a:rPr lang="en-US" dirty="0"/>
              <a:t> or </a:t>
            </a:r>
            <a:r>
              <a:rPr lang="en-US" b="1" dirty="0"/>
              <a:t>social role</a:t>
            </a:r>
            <a:r>
              <a:rPr lang="en-US" dirty="0"/>
              <a:t>) is a set of connected </a:t>
            </a:r>
            <a:r>
              <a:rPr lang="en-US" dirty="0">
                <a:hlinkClick r:id="rId2" tooltip="Behavior"/>
              </a:rPr>
              <a:t>behaviors</a:t>
            </a:r>
            <a:r>
              <a:rPr lang="en-US" dirty="0"/>
              <a:t>, </a:t>
            </a:r>
            <a:r>
              <a:rPr lang="en-US" dirty="0">
                <a:hlinkClick r:id="rId3" tooltip="Rights"/>
              </a:rPr>
              <a:t>rights</a:t>
            </a:r>
            <a:r>
              <a:rPr lang="en-US" dirty="0"/>
              <a:t>, </a:t>
            </a:r>
            <a:r>
              <a:rPr lang="en-US" dirty="0">
                <a:hlinkClick r:id="rId4" tooltip="Moral obligation"/>
              </a:rPr>
              <a:t>obligations</a:t>
            </a:r>
            <a:r>
              <a:rPr lang="en-US" dirty="0"/>
              <a:t>, beliefs, and norms as conceptualized by people in a social situation</a:t>
            </a:r>
            <a:r>
              <a:rPr lang="en-US" dirty="0" smtClean="0"/>
              <a:t>.</a:t>
            </a:r>
          </a:p>
          <a:p>
            <a:r>
              <a:rPr lang="en-US" dirty="0" smtClean="0"/>
              <a:t> </a:t>
            </a:r>
            <a:r>
              <a:rPr lang="en-US" dirty="0"/>
              <a:t>It is an expected or free or continuously changing behavior and may have a given individual </a:t>
            </a:r>
            <a:r>
              <a:rPr lang="en-US" dirty="0">
                <a:hlinkClick r:id="rId5" tooltip="Social status"/>
              </a:rPr>
              <a:t>social status</a:t>
            </a:r>
            <a:r>
              <a:rPr lang="en-US" dirty="0"/>
              <a:t> or </a:t>
            </a:r>
            <a:r>
              <a:rPr lang="en-US" dirty="0">
                <a:hlinkClick r:id="rId6" tooltip="Social position"/>
              </a:rPr>
              <a:t>social position</a:t>
            </a:r>
            <a:r>
              <a:rPr lang="en-US" dirty="0"/>
              <a:t>. </a:t>
            </a:r>
            <a:endParaRPr lang="en-US" dirty="0" smtClean="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Characteristics of the Role:</a:t>
            </a:r>
            <a:br>
              <a:rPr lang="en-US" b="1" dirty="0"/>
            </a:br>
            <a:endParaRPr lang="en-US" dirty="0"/>
          </a:p>
        </p:txBody>
      </p:sp>
      <p:sp>
        <p:nvSpPr>
          <p:cNvPr id="3" name="Content Placeholder 2"/>
          <p:cNvSpPr>
            <a:spLocks noGrp="1"/>
          </p:cNvSpPr>
          <p:nvPr>
            <p:ph idx="1"/>
          </p:nvPr>
        </p:nvSpPr>
        <p:spPr/>
        <p:txBody>
          <a:bodyPr/>
          <a:lstStyle/>
          <a:p>
            <a:r>
              <a:rPr lang="en-US" b="1" dirty="0"/>
              <a:t>1. Action Aspect of Status:</a:t>
            </a:r>
          </a:p>
          <a:p>
            <a:r>
              <a:rPr lang="en-US" dirty="0"/>
              <a:t>The role is in fact the action aspect of status. In involves various types of actions that a person has to perform in accordance with the expectations of the society.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 Changing Concept of Role:</a:t>
            </a:r>
            <a:br>
              <a:rPr lang="en-US" b="1" dirty="0"/>
            </a:br>
            <a:endParaRPr lang="en-US" dirty="0"/>
          </a:p>
        </p:txBody>
      </p:sp>
      <p:sp>
        <p:nvSpPr>
          <p:cNvPr id="3" name="Content Placeholder 2"/>
          <p:cNvSpPr>
            <a:spLocks noGrp="1"/>
          </p:cNvSpPr>
          <p:nvPr>
            <p:ph idx="1"/>
          </p:nvPr>
        </p:nvSpPr>
        <p:spPr/>
        <p:txBody>
          <a:bodyPr/>
          <a:lstStyle/>
          <a:p>
            <a:r>
              <a:rPr lang="en-US" dirty="0"/>
              <a:t>Social roles as already stated, are in accordance with the social values, ideals, patterns etc. These ideals, values and objects change and so the concept of the role also changes.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social system, </a:t>
            </a:r>
            <a:r>
              <a:rPr lang="en-US" u="sng" dirty="0">
                <a:solidFill>
                  <a:srgbClr val="FF0000"/>
                </a:solidFill>
              </a:rPr>
              <a:t>according to Charles P. Loomis,</a:t>
            </a:r>
            <a:r>
              <a:rPr lang="en-US" dirty="0"/>
              <a:t> is composed of the patterned interaction of visual actors whose’ relation to each other are mutually oriented through the definition of the mediation of pattern of structured and shared symbols and expectations.</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3. Roles are not Performed 100% for the Fulfillment of the Expectations:</a:t>
            </a:r>
            <a:br>
              <a:rPr lang="en-US" b="1" dirty="0" smtClean="0"/>
            </a:br>
            <a:endParaRPr lang="en-US" dirty="0"/>
          </a:p>
        </p:txBody>
      </p:sp>
      <p:sp>
        <p:nvSpPr>
          <p:cNvPr id="3" name="Content Placeholder 2"/>
          <p:cNvSpPr>
            <a:spLocks noGrp="1"/>
          </p:cNvSpPr>
          <p:nvPr>
            <p:ph idx="1"/>
          </p:nvPr>
        </p:nvSpPr>
        <p:spPr/>
        <p:txBody>
          <a:bodyPr/>
          <a:lstStyle/>
          <a:p>
            <a:pPr fontAlgn="base"/>
            <a:endParaRPr lang="en-US" dirty="0" smtClean="0"/>
          </a:p>
          <a:p>
            <a:pPr fontAlgn="base"/>
            <a:r>
              <a:rPr lang="en-US" dirty="0" smtClean="0"/>
              <a:t>It </a:t>
            </a:r>
            <a:r>
              <a:rPr lang="en-US" dirty="0"/>
              <a:t>is not possible for anyone to perform his role fully in accordance with the expectations of the society.</a:t>
            </a:r>
          </a:p>
          <a:p>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
            </a:r>
            <a:br>
              <a:rPr lang="en-US" b="1" smtClean="0"/>
            </a:br>
            <a:r>
              <a:rPr lang="en-US" b="1" smtClean="0"/>
              <a:t>4. </a:t>
            </a:r>
            <a:r>
              <a:rPr lang="en-US" b="1" dirty="0" smtClean="0"/>
              <a:t>Difference in the Importance of Role:</a:t>
            </a:r>
            <a:br>
              <a:rPr lang="en-US" b="1" dirty="0" smtClean="0"/>
            </a:br>
            <a:endParaRPr lang="en-US" dirty="0"/>
          </a:p>
        </p:txBody>
      </p:sp>
      <p:sp>
        <p:nvSpPr>
          <p:cNvPr id="3" name="Content Placeholder 2"/>
          <p:cNvSpPr>
            <a:spLocks noGrp="1"/>
          </p:cNvSpPr>
          <p:nvPr>
            <p:ph idx="1"/>
          </p:nvPr>
        </p:nvSpPr>
        <p:spPr/>
        <p:txBody>
          <a:bodyPr/>
          <a:lstStyle/>
          <a:p>
            <a:pPr fontAlgn="base"/>
            <a:r>
              <a:rPr lang="en-US" dirty="0" smtClean="0"/>
              <a:t>From </a:t>
            </a:r>
            <a:r>
              <a:rPr lang="en-US" dirty="0"/>
              <a:t>the socio-cultural point of view all the roles are not equally important. Some of the roles are more important while the others are less.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There are different concepts related to Social Roles.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a:t>Role conflict</a:t>
            </a:r>
            <a:r>
              <a:rPr lang="en-US" dirty="0"/>
              <a:t>: Role conflict refers to the situation that happens when a person is expected to act in contradictory roles in everyday life. The conflicts can either be a product of contradictory interests or when there exists different norms on what the responsibilities of a particular role are. Role conflicts happen in personal as well as professional life. An example of role conflict is the situation that occurs when a working mother is judged to not fit into the role of a “good wife”.</a:t>
            </a:r>
          </a:p>
          <a:p>
            <a:r>
              <a:rPr lang="en-US" b="1" dirty="0"/>
              <a:t>Role Distancing</a:t>
            </a:r>
            <a:r>
              <a:rPr lang="en-US" dirty="0"/>
              <a:t>: Role distancing refers to the practice of distancing oneself from a role. For example, an actor may have to put into practice the concept of role distancing very often, between professional and personal perspectives.</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Role exit</a:t>
            </a:r>
            <a:r>
              <a:rPr lang="en-US" dirty="0" smtClean="0"/>
              <a:t>: The process of discontinuing from a role in order to establish a new one. An example is the transformation of an individual into a parent.</a:t>
            </a:r>
          </a:p>
          <a:p>
            <a:r>
              <a:rPr lang="en-US" b="1" dirty="0" smtClean="0"/>
              <a:t>Role expectation</a:t>
            </a:r>
            <a:r>
              <a:rPr lang="en-US" dirty="0" smtClean="0"/>
              <a:t>: This refers to the set of actions that are expected from a person playing a certain role. For instance, each profession has a specific set of roles that are expected from them.</a:t>
            </a:r>
          </a:p>
          <a:p>
            <a:r>
              <a:rPr lang="en-US" b="1" dirty="0" smtClean="0"/>
              <a:t>Role performance</a:t>
            </a:r>
            <a:r>
              <a:rPr lang="en-US" dirty="0" smtClean="0"/>
              <a:t>: Role performance is a term that refers to the level of performance of a person with respect to the role that s/he is assigned with.</a:t>
            </a: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Role reversal</a:t>
            </a:r>
            <a:r>
              <a:rPr lang="en-US" dirty="0" smtClean="0"/>
              <a:t>: It refers to the act of people exchanging their roles with each other. For examples, a psychologist can at time seek help from a close friend or relative.</a:t>
            </a:r>
          </a:p>
          <a:p>
            <a:r>
              <a:rPr lang="en-US" b="1" dirty="0" smtClean="0"/>
              <a:t>Role segregation</a:t>
            </a:r>
            <a:r>
              <a:rPr lang="en-US" dirty="0" smtClean="0"/>
              <a:t>: Refers to the separating of role partners from each other. For examples, a judge of Court would not appear for a case which s/he has personal connections with.</a:t>
            </a:r>
          </a:p>
          <a:p>
            <a:r>
              <a:rPr lang="en-US" b="1" dirty="0" smtClean="0"/>
              <a:t>Role set</a:t>
            </a:r>
            <a:r>
              <a:rPr lang="en-US" dirty="0" smtClean="0"/>
              <a:t>: It refers to the cumulative set of roles that an individual has, from various roles that s/he plays.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b="1" dirty="0" smtClean="0"/>
              <a:t>Role strain</a:t>
            </a:r>
            <a:r>
              <a:rPr lang="en-US" dirty="0" smtClean="0"/>
              <a:t>: This refers to the stress that a person experiences in meeting expectations and obligations associated with any role. An example is when a person is working on a laptop, but wishes to cook food for his children at the same time.</a:t>
            </a:r>
          </a:p>
          <a:p>
            <a:r>
              <a:rPr lang="en-US" b="1" dirty="0" smtClean="0"/>
              <a:t>Role taking</a:t>
            </a:r>
            <a:r>
              <a:rPr lang="en-US" dirty="0" smtClean="0"/>
              <a:t>: The act of assuming to take up the role of another person so as to understand things from their point of view. An example is while an advocate tries to think from the point of view of the accused while examining a case.</a:t>
            </a:r>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Agency-Structure</a:t>
            </a:r>
            <a:endParaRPr lang="en-US" dirty="0"/>
          </a:p>
        </p:txBody>
      </p:sp>
      <p:sp>
        <p:nvSpPr>
          <p:cNvPr id="3" name="Content Placeholder 2"/>
          <p:cNvSpPr>
            <a:spLocks noGrp="1"/>
          </p:cNvSpPr>
          <p:nvPr>
            <p:ph idx="1"/>
          </p:nvPr>
        </p:nvSpPr>
        <p:spPr/>
        <p:txBody>
          <a:bodyPr/>
          <a:lstStyle/>
          <a:p>
            <a:r>
              <a:rPr lang="en-US" dirty="0" smtClean="0"/>
              <a:t>Agency-making individual choices based on free-will </a:t>
            </a:r>
          </a:p>
          <a:p>
            <a:r>
              <a:rPr lang="en-US" dirty="0" smtClean="0"/>
              <a:t>Structure-cultural and structural influences operate in the decision making process – How society is organized – Society is patterned</a:t>
            </a:r>
            <a:endParaRPr lang="en-US" dirty="0"/>
          </a:p>
        </p:txBody>
      </p:sp>
    </p:spTree>
  </p:cSld>
  <p:clrMapOvr>
    <a:masterClrMapping/>
  </p:clrMapOvr>
  <p:transition>
    <p:fade thruBlk="1"/>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normAutofit/>
          </a:bodyPr>
          <a:lstStyle/>
          <a:p>
            <a:r>
              <a:rPr lang="en-US" dirty="0" smtClean="0"/>
              <a:t>Agency- Social Structure</a:t>
            </a:r>
            <a:endParaRPr lang="en-US" dirty="0"/>
          </a:p>
        </p:txBody>
      </p:sp>
      <p:sp>
        <p:nvSpPr>
          <p:cNvPr id="3" name="Content Placeholder 2"/>
          <p:cNvSpPr>
            <a:spLocks noGrp="1"/>
          </p:cNvSpPr>
          <p:nvPr>
            <p:ph idx="1"/>
          </p:nvPr>
        </p:nvSpPr>
        <p:spPr/>
        <p:txBody>
          <a:bodyPr>
            <a:normAutofit/>
          </a:bodyPr>
          <a:lstStyle/>
          <a:p>
            <a:r>
              <a:rPr lang="en-US" dirty="0" smtClean="0"/>
              <a:t>Agency: ability to act independently of structure</a:t>
            </a:r>
          </a:p>
          <a:p>
            <a:r>
              <a:rPr lang="en-US" dirty="0" smtClean="0"/>
              <a:t>Social Structure: pre-existing social arrangements that shape behavior.</a:t>
            </a:r>
            <a:br>
              <a:rPr lang="en-US" dirty="0" smtClean="0"/>
            </a:b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r>
              <a:rPr lang="en-US" dirty="0" smtClean="0"/>
              <a:t>Agency-making individual choices based on free-will</a:t>
            </a:r>
          </a:p>
          <a:p>
            <a:r>
              <a:rPr lang="en-US" dirty="0" smtClean="0"/>
              <a:t>Structure-cultural and structural influences operate in the decision making process</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normAutofit fontScale="85000" lnSpcReduction="10000"/>
          </a:bodyPr>
          <a:lstStyle/>
          <a:p>
            <a:r>
              <a:rPr lang="en-US" dirty="0" err="1" smtClean="0"/>
              <a:t>Herton</a:t>
            </a:r>
            <a:r>
              <a:rPr lang="en-US" dirty="0" smtClean="0"/>
              <a:t> and Hunt, Sociology, </a:t>
            </a:r>
            <a:r>
              <a:rPr lang="en-US" dirty="0" err="1" smtClean="0"/>
              <a:t>Mcgraw</a:t>
            </a:r>
            <a:r>
              <a:rPr lang="en-US" dirty="0" smtClean="0"/>
              <a:t> - Hill International, Singapore 1984</a:t>
            </a:r>
          </a:p>
          <a:p>
            <a:r>
              <a:rPr lang="en-US" dirty="0" smtClean="0"/>
              <a:t>Andreas Hess, Concept of Social Stratification, European and American Models, Palgrave, </a:t>
            </a:r>
            <a:r>
              <a:rPr lang="en-US" dirty="0" err="1" smtClean="0"/>
              <a:t>Houndmills</a:t>
            </a:r>
            <a:r>
              <a:rPr lang="en-US" dirty="0" smtClean="0"/>
              <a:t>, NY , 2001 </a:t>
            </a:r>
          </a:p>
          <a:p>
            <a:r>
              <a:rPr lang="en-US" dirty="0" err="1" smtClean="0"/>
              <a:t>Giddens</a:t>
            </a:r>
            <a:r>
              <a:rPr lang="en-US" dirty="0" smtClean="0"/>
              <a:t>, Anthony, </a:t>
            </a:r>
            <a:r>
              <a:rPr lang="en-US" dirty="0" err="1" smtClean="0"/>
              <a:t>Capitalisation</a:t>
            </a:r>
            <a:r>
              <a:rPr lang="en-US" dirty="0" smtClean="0"/>
              <a:t> and Modern Social Theory, University Press Cambridge, 1971 </a:t>
            </a:r>
          </a:p>
          <a:p>
            <a:r>
              <a:rPr lang="en-US" dirty="0" err="1" smtClean="0"/>
              <a:t>Smelser</a:t>
            </a:r>
            <a:r>
              <a:rPr lang="en-US" dirty="0" smtClean="0"/>
              <a:t>, </a:t>
            </a:r>
            <a:r>
              <a:rPr lang="en-US" dirty="0" err="1" smtClean="0"/>
              <a:t>N.J.The</a:t>
            </a:r>
            <a:r>
              <a:rPr lang="en-US" dirty="0" smtClean="0"/>
              <a:t> Sociology of Economic Life, Prentice Hall, New Delhi - 1988. </a:t>
            </a:r>
          </a:p>
          <a:p>
            <a:r>
              <a:rPr lang="en-US" dirty="0" err="1" smtClean="0"/>
              <a:t>Haralombos</a:t>
            </a:r>
            <a:r>
              <a:rPr lang="en-US" dirty="0" smtClean="0"/>
              <a:t>, M, and </a:t>
            </a:r>
            <a:r>
              <a:rPr lang="en-US" dirty="0" err="1" smtClean="0"/>
              <a:t>Heald</a:t>
            </a:r>
            <a:r>
              <a:rPr lang="en-US" dirty="0" smtClean="0"/>
              <a:t>, R.M. Sociology: Themes and Perspectives, Oxford. Delhi - 1980. </a:t>
            </a:r>
          </a:p>
          <a:p>
            <a:r>
              <a:rPr lang="en-US" dirty="0" smtClean="0"/>
              <a:t>Randall Collins, Theoretical Sociology, Harcourt Brace and Company, Florida, 1996.</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Social system is a comprehensive arrangement</a:t>
            </a:r>
            <a:r>
              <a:rPr lang="en-US" dirty="0" smtClean="0"/>
              <a:t>.</a:t>
            </a:r>
          </a:p>
          <a:p>
            <a:r>
              <a:rPr lang="en-US" dirty="0" smtClean="0"/>
              <a:t> </a:t>
            </a:r>
            <a:r>
              <a:rPr lang="en-US" dirty="0"/>
              <a:t>It takes its orbit all the diverse subsystems such as the economic, political, religious and others and their interrelation too. </a:t>
            </a:r>
            <a:endParaRPr lang="en-US" dirty="0" smtClean="0"/>
          </a:p>
          <a:p>
            <a:r>
              <a:rPr lang="en-US" dirty="0" smtClean="0"/>
              <a:t>Social </a:t>
            </a:r>
            <a:r>
              <a:rPr lang="en-US" dirty="0"/>
              <a:t>systems are bound by environment such as geography. And this differentiates one system from another.</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endParaRPr lang="en-IN" dirty="0" smtClean="0"/>
          </a:p>
          <a:p>
            <a:pPr>
              <a:buNone/>
            </a:pPr>
            <a:endParaRPr lang="en-IN" dirty="0" smtClean="0"/>
          </a:p>
          <a:p>
            <a:pPr algn="ctr">
              <a:buNone/>
            </a:pPr>
            <a:r>
              <a:rPr lang="en-IN" sz="6000" b="1" i="1" dirty="0" smtClean="0">
                <a:effectLst>
                  <a:outerShdw blurRad="38100" dist="38100" dir="2700000" algn="tl">
                    <a:srgbClr val="000000">
                      <a:alpha val="43137"/>
                    </a:srgbClr>
                  </a:outerShdw>
                </a:effectLst>
              </a:rPr>
              <a:t>THANK YOU </a:t>
            </a:r>
            <a:endParaRPr lang="en-US" sz="6000" b="1" i="1"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Elements of Social System:</a:t>
            </a:r>
            <a:br>
              <a:rPr lang="en-US" b="1" dirty="0"/>
            </a:br>
            <a:endParaRPr lang="en-US" dirty="0"/>
          </a:p>
        </p:txBody>
      </p:sp>
      <p:sp>
        <p:nvSpPr>
          <p:cNvPr id="3" name="Content Placeholder 2"/>
          <p:cNvSpPr>
            <a:spLocks noGrp="1"/>
          </p:cNvSpPr>
          <p:nvPr>
            <p:ph idx="1"/>
          </p:nvPr>
        </p:nvSpPr>
        <p:spPr/>
        <p:txBody>
          <a:bodyPr>
            <a:normAutofit/>
          </a:bodyPr>
          <a:lstStyle/>
          <a:p>
            <a:r>
              <a:rPr lang="en-US" b="1" dirty="0"/>
              <a:t>1. Faiths and Knowledge:</a:t>
            </a:r>
          </a:p>
          <a:p>
            <a:r>
              <a:rPr lang="en-US" b="1" dirty="0"/>
              <a:t>2. Sentiment:</a:t>
            </a:r>
          </a:p>
          <a:p>
            <a:r>
              <a:rPr lang="en-US" b="1" dirty="0"/>
              <a:t>3. End Goal or object:</a:t>
            </a:r>
          </a:p>
          <a:p>
            <a:r>
              <a:rPr lang="en-US" b="1" dirty="0"/>
              <a:t>4. Ideals and Norms:</a:t>
            </a:r>
          </a:p>
          <a:p>
            <a:r>
              <a:rPr lang="en-US" b="1" dirty="0"/>
              <a:t>5. Status-Role:</a:t>
            </a:r>
          </a:p>
          <a:p>
            <a:r>
              <a:rPr lang="en-US" b="1" dirty="0"/>
              <a:t>6. Role:</a:t>
            </a:r>
          </a:p>
          <a:p>
            <a:r>
              <a:rPr lang="en-US" b="1" dirty="0"/>
              <a:t>7. Power:</a:t>
            </a:r>
          </a:p>
          <a:p>
            <a:r>
              <a:rPr lang="en-US" b="1" dirty="0"/>
              <a:t>8. Sanction: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Faiths and Knowledge:</a:t>
            </a:r>
            <a:br>
              <a:rPr lang="en-US" b="1" dirty="0" smtClean="0"/>
            </a:br>
            <a:endParaRPr lang="en-US" dirty="0"/>
          </a:p>
        </p:txBody>
      </p:sp>
      <p:sp>
        <p:nvSpPr>
          <p:cNvPr id="3" name="Content Placeholder 2"/>
          <p:cNvSpPr>
            <a:spLocks noGrp="1"/>
          </p:cNvSpPr>
          <p:nvPr>
            <p:ph idx="1"/>
          </p:nvPr>
        </p:nvSpPr>
        <p:spPr/>
        <p:txBody>
          <a:bodyPr/>
          <a:lstStyle/>
          <a:p>
            <a:r>
              <a:rPr lang="en-US" dirty="0"/>
              <a:t>The faiths and knowledge brings about the uniformity in the </a:t>
            </a:r>
            <a:r>
              <a:rPr lang="en-US" dirty="0" err="1"/>
              <a:t>behaviour</a:t>
            </a:r>
            <a:r>
              <a:rPr lang="en-US" dirty="0"/>
              <a:t>. They act as controlling agency of different types of human societies.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109</TotalTime>
  <Words>2748</Words>
  <Application>Microsoft Office PowerPoint</Application>
  <PresentationFormat>On-screen Show (4:3)</PresentationFormat>
  <Paragraphs>213</Paragraphs>
  <Slides>70</Slides>
  <Notes>0</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Urban</vt:lpstr>
      <vt:lpstr>Social System </vt:lpstr>
      <vt:lpstr>Slide 2</vt:lpstr>
      <vt:lpstr>Slide 3</vt:lpstr>
      <vt:lpstr>Meaning of Social System: </vt:lpstr>
      <vt:lpstr>Definition </vt:lpstr>
      <vt:lpstr>Slide 6</vt:lpstr>
      <vt:lpstr>Slide 7</vt:lpstr>
      <vt:lpstr>Elements of Social System: </vt:lpstr>
      <vt:lpstr>1. Faiths and Knowledge: </vt:lpstr>
      <vt:lpstr>2. Sentiment: </vt:lpstr>
      <vt:lpstr>3. End Goal or object: </vt:lpstr>
      <vt:lpstr>4. Ideals and Norms: </vt:lpstr>
      <vt:lpstr>5. Status-Role: </vt:lpstr>
      <vt:lpstr>6. Role: </vt:lpstr>
      <vt:lpstr>7. Power: </vt:lpstr>
      <vt:lpstr>8. Sanction: </vt:lpstr>
      <vt:lpstr>Characteristics of Social System: </vt:lpstr>
      <vt:lpstr>2. Aim and Object: </vt:lpstr>
      <vt:lpstr>  3. Order and Pattern amongst various Constituent Units: </vt:lpstr>
      <vt:lpstr>4. Functional Relationship is the Basis of Unity: </vt:lpstr>
      <vt:lpstr>5. Physical or Environmental Aspect of Social System: </vt:lpstr>
      <vt:lpstr>6. Linked with Cultural System: </vt:lpstr>
      <vt:lpstr>7. Expressed and implied Aims and Objects: </vt:lpstr>
      <vt:lpstr>8. Characteristics of Adjustment:</vt:lpstr>
      <vt:lpstr>9. Order, Pattern and Balance: </vt:lpstr>
      <vt:lpstr>Maintenance of Social System:</vt:lpstr>
      <vt:lpstr>In brief, these mechanisms may be classified in the following categories:</vt:lpstr>
      <vt:lpstr>(1) Socialization: </vt:lpstr>
      <vt:lpstr>(2) Social Control: </vt:lpstr>
      <vt:lpstr>Functions of Social System: </vt:lpstr>
      <vt:lpstr>Slide 31</vt:lpstr>
      <vt:lpstr>1. Adaptation: </vt:lpstr>
      <vt:lpstr>2. Goal Attainment: </vt:lpstr>
      <vt:lpstr>ADAPTATION CONTINUE…..</vt:lpstr>
      <vt:lpstr>3. Integration: </vt:lpstr>
      <vt:lpstr>INTEGRATION CONTINUE.. </vt:lpstr>
      <vt:lpstr>4. Latent Pattern-maintenance: </vt:lpstr>
      <vt:lpstr>LATENT PATTERN MAINTANENECE…..</vt:lpstr>
      <vt:lpstr>Social structure</vt:lpstr>
      <vt:lpstr>Slide 40</vt:lpstr>
      <vt:lpstr>Slide 41</vt:lpstr>
      <vt:lpstr>Slide 42</vt:lpstr>
      <vt:lpstr>Slide 43</vt:lpstr>
      <vt:lpstr>Slide 44</vt:lpstr>
      <vt:lpstr>Slide 45</vt:lpstr>
      <vt:lpstr>Slide 46</vt:lpstr>
      <vt:lpstr>Slide 47</vt:lpstr>
      <vt:lpstr>Slide 48</vt:lpstr>
      <vt:lpstr>Social Structure Definition </vt:lpstr>
      <vt:lpstr>Slide 50</vt:lpstr>
      <vt:lpstr>Slide 51</vt:lpstr>
      <vt:lpstr>What is Social Structure in Sociology? </vt:lpstr>
      <vt:lpstr>Slide 53</vt:lpstr>
      <vt:lpstr>Slide 54</vt:lpstr>
      <vt:lpstr>Slide 55</vt:lpstr>
      <vt:lpstr>SOCIAL ROLE </vt:lpstr>
      <vt:lpstr>Slide 57</vt:lpstr>
      <vt:lpstr>Characteristics of the Role: </vt:lpstr>
      <vt:lpstr>2. Changing Concept of Role: </vt:lpstr>
      <vt:lpstr> 3. Roles are not Performed 100% for the Fulfillment of the Expectations: </vt:lpstr>
      <vt:lpstr> 4. Difference in the Importance of Role: </vt:lpstr>
      <vt:lpstr>There are different concepts related to Social Roles.</vt:lpstr>
      <vt:lpstr>Slide 63</vt:lpstr>
      <vt:lpstr>Slide 64</vt:lpstr>
      <vt:lpstr>Slide 65</vt:lpstr>
      <vt:lpstr>Agency-Structure</vt:lpstr>
      <vt:lpstr>Agency- Social Structure</vt:lpstr>
      <vt:lpstr>Slide 68</vt:lpstr>
      <vt:lpstr>Reference:</vt:lpstr>
      <vt:lpstr>Slide 70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System</dc:title>
  <dc:creator>Windows User</dc:creator>
  <cp:lastModifiedBy>Windows User</cp:lastModifiedBy>
  <cp:revision>14</cp:revision>
  <dcterms:created xsi:type="dcterms:W3CDTF">2021-02-09T04:00:27Z</dcterms:created>
  <dcterms:modified xsi:type="dcterms:W3CDTF">2021-11-18T13:35:04Z</dcterms:modified>
</cp:coreProperties>
</file>