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60" r:id="rId19"/>
    <p:sldId id="261" r:id="rId20"/>
    <p:sldId id="276" r:id="rId21"/>
    <p:sldId id="277" r:id="rId22"/>
    <p:sldId id="278" r:id="rId23"/>
    <p:sldId id="279" r:id="rId24"/>
    <p:sldId id="281" r:id="rId25"/>
    <p:sldId id="282" r:id="rId26"/>
    <p:sldId id="280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1B937-3866-4236-83F6-93DE1AE5BA90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632EBB-7628-45E0-9497-3F05B90CFBA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Digestive enzymes</a:t>
          </a:r>
          <a:endParaRPr lang="en-US" dirty="0">
            <a:solidFill>
              <a:schemeClr val="tx1"/>
            </a:solidFill>
          </a:endParaRPr>
        </a:p>
      </dgm:t>
    </dgm:pt>
    <dgm:pt modelId="{6CD9E157-A41F-45AC-B817-603227C0ED12}" type="parTrans" cxnId="{DE69224F-73D6-4489-AD04-396D39789A03}">
      <dgm:prSet/>
      <dgm:spPr/>
      <dgm:t>
        <a:bodyPr/>
        <a:lstStyle/>
        <a:p>
          <a:endParaRPr lang="en-US"/>
        </a:p>
      </dgm:t>
    </dgm:pt>
    <dgm:pt modelId="{E65C2676-6B57-4960-B4C6-00A503FC8892}" type="sibTrans" cxnId="{DE69224F-73D6-4489-AD04-396D39789A03}">
      <dgm:prSet/>
      <dgm:spPr/>
      <dgm:t>
        <a:bodyPr/>
        <a:lstStyle/>
        <a:p>
          <a:endParaRPr lang="en-US"/>
        </a:p>
      </dgm:t>
    </dgm:pt>
    <dgm:pt modelId="{725A21F6-9850-466A-8FC1-2E44419D849B}">
      <dgm:prSet phldrT="[Text]"/>
      <dgm:spPr/>
      <dgm:t>
        <a:bodyPr/>
        <a:lstStyle/>
        <a:p>
          <a:r>
            <a:rPr lang="en-US" dirty="0" err="1" smtClean="0"/>
            <a:t>Carbohydratases</a:t>
          </a:r>
          <a:r>
            <a:rPr lang="en-US" dirty="0" smtClean="0"/>
            <a:t> (amylases)</a:t>
          </a:r>
          <a:endParaRPr lang="en-US" dirty="0"/>
        </a:p>
      </dgm:t>
    </dgm:pt>
    <dgm:pt modelId="{4DCF5987-3BF2-40B8-9BCF-A2F88F607F8E}" type="parTrans" cxnId="{C80CAAD2-0E9F-46CE-A42A-F73D74C80CA4}">
      <dgm:prSet/>
      <dgm:spPr/>
      <dgm:t>
        <a:bodyPr/>
        <a:lstStyle/>
        <a:p>
          <a:endParaRPr lang="en-US"/>
        </a:p>
      </dgm:t>
    </dgm:pt>
    <dgm:pt modelId="{2117112E-B910-4E72-BF21-1255B4C568D8}" type="sibTrans" cxnId="{C80CAAD2-0E9F-46CE-A42A-F73D74C80CA4}">
      <dgm:prSet/>
      <dgm:spPr/>
      <dgm:t>
        <a:bodyPr/>
        <a:lstStyle/>
        <a:p>
          <a:endParaRPr lang="en-US"/>
        </a:p>
      </dgm:t>
    </dgm:pt>
    <dgm:pt modelId="{002CC145-B7F3-41E0-AF8B-1478F950C986}">
      <dgm:prSet phldrT="[Text]"/>
      <dgm:spPr/>
      <dgm:t>
        <a:bodyPr/>
        <a:lstStyle/>
        <a:p>
          <a:r>
            <a:rPr lang="en-US" dirty="0" smtClean="0"/>
            <a:t>lipases</a:t>
          </a:r>
          <a:endParaRPr lang="en-US" dirty="0"/>
        </a:p>
      </dgm:t>
    </dgm:pt>
    <dgm:pt modelId="{9DB00D3D-A0CB-4237-9126-9EC4A9991678}" type="parTrans" cxnId="{3CD971EE-907E-4BA1-B872-F2DD3F9B7008}">
      <dgm:prSet/>
      <dgm:spPr/>
      <dgm:t>
        <a:bodyPr/>
        <a:lstStyle/>
        <a:p>
          <a:endParaRPr lang="en-US"/>
        </a:p>
      </dgm:t>
    </dgm:pt>
    <dgm:pt modelId="{D823187C-585C-4297-88C6-CF6966EEC61B}" type="sibTrans" cxnId="{3CD971EE-907E-4BA1-B872-F2DD3F9B7008}">
      <dgm:prSet/>
      <dgm:spPr/>
      <dgm:t>
        <a:bodyPr/>
        <a:lstStyle/>
        <a:p>
          <a:endParaRPr lang="en-US"/>
        </a:p>
      </dgm:t>
    </dgm:pt>
    <dgm:pt modelId="{E90722F9-4051-4EC2-9E90-0D3179D743FF}">
      <dgm:prSet phldrT="[Text]"/>
      <dgm:spPr/>
      <dgm:t>
        <a:bodyPr/>
        <a:lstStyle/>
        <a:p>
          <a:r>
            <a:rPr lang="en-US" dirty="0" smtClean="0"/>
            <a:t>nucleases</a:t>
          </a:r>
          <a:endParaRPr lang="en-US" dirty="0"/>
        </a:p>
      </dgm:t>
    </dgm:pt>
    <dgm:pt modelId="{361F1998-CB3D-48A4-97A6-DBF38075940D}" type="parTrans" cxnId="{A8887001-1976-4049-B56B-21362E6A3C74}">
      <dgm:prSet/>
      <dgm:spPr/>
      <dgm:t>
        <a:bodyPr/>
        <a:lstStyle/>
        <a:p>
          <a:endParaRPr lang="en-US"/>
        </a:p>
      </dgm:t>
    </dgm:pt>
    <dgm:pt modelId="{3991BCAB-B7E2-4FEF-89C3-921DACB61568}" type="sibTrans" cxnId="{A8887001-1976-4049-B56B-21362E6A3C74}">
      <dgm:prSet/>
      <dgm:spPr/>
      <dgm:t>
        <a:bodyPr/>
        <a:lstStyle/>
        <a:p>
          <a:endParaRPr lang="en-US"/>
        </a:p>
      </dgm:t>
    </dgm:pt>
    <dgm:pt modelId="{A5A2C314-19DA-4BBA-BF35-E8F856493786}">
      <dgm:prSet phldrT="[Text]"/>
      <dgm:spPr/>
      <dgm:t>
        <a:bodyPr/>
        <a:lstStyle/>
        <a:p>
          <a:r>
            <a:rPr lang="en-US" dirty="0" smtClean="0"/>
            <a:t>proteases</a:t>
          </a:r>
          <a:endParaRPr lang="en-US" dirty="0"/>
        </a:p>
      </dgm:t>
    </dgm:pt>
    <dgm:pt modelId="{36C4E27B-26E0-4F78-A2B0-77EE76ABF494}" type="parTrans" cxnId="{950504AA-C2BD-4C6A-B508-81B97AC123F0}">
      <dgm:prSet/>
      <dgm:spPr/>
      <dgm:t>
        <a:bodyPr/>
        <a:lstStyle/>
        <a:p>
          <a:endParaRPr lang="en-US"/>
        </a:p>
      </dgm:t>
    </dgm:pt>
    <dgm:pt modelId="{CC58F878-07EF-4344-AB70-BF2BD0CAC68F}" type="sibTrans" cxnId="{950504AA-C2BD-4C6A-B508-81B97AC123F0}">
      <dgm:prSet/>
      <dgm:spPr/>
      <dgm:t>
        <a:bodyPr/>
        <a:lstStyle/>
        <a:p>
          <a:endParaRPr lang="en-US"/>
        </a:p>
      </dgm:t>
    </dgm:pt>
    <dgm:pt modelId="{66AFFD5F-FD3E-42F9-916E-1BB20C337B83}" type="pres">
      <dgm:prSet presAssocID="{1D31B937-3866-4236-83F6-93DE1AE5BA9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52D8A48-8793-4CB2-9410-A3B7893D00E2}" type="pres">
      <dgm:prSet presAssocID="{04632EBB-7628-45E0-9497-3F05B90CFBAF}" presName="vertOne" presStyleCnt="0"/>
      <dgm:spPr/>
    </dgm:pt>
    <dgm:pt modelId="{F55C7154-B1AB-4691-8B18-F6440FC2D253}" type="pres">
      <dgm:prSet presAssocID="{04632EBB-7628-45E0-9497-3F05B90CFBAF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624A2F-0889-461C-B684-1A36DAD183F1}" type="pres">
      <dgm:prSet presAssocID="{04632EBB-7628-45E0-9497-3F05B90CFBAF}" presName="parTransOne" presStyleCnt="0"/>
      <dgm:spPr/>
    </dgm:pt>
    <dgm:pt modelId="{82C46F48-9649-4A6D-9818-05B333ACD37A}" type="pres">
      <dgm:prSet presAssocID="{04632EBB-7628-45E0-9497-3F05B90CFBAF}" presName="horzOne" presStyleCnt="0"/>
      <dgm:spPr/>
    </dgm:pt>
    <dgm:pt modelId="{8EF77FBE-5C84-4E57-B037-05D91C3845FA}" type="pres">
      <dgm:prSet presAssocID="{725A21F6-9850-466A-8FC1-2E44419D849B}" presName="vertTwo" presStyleCnt="0"/>
      <dgm:spPr/>
    </dgm:pt>
    <dgm:pt modelId="{77353FEA-94A8-4459-B2CC-6AA555A04981}" type="pres">
      <dgm:prSet presAssocID="{725A21F6-9850-466A-8FC1-2E44419D849B}" presName="txTwo" presStyleLbl="node2" presStyleIdx="0" presStyleCnt="2" custScaleX="67263" custLinFactNeighborX="-6790" custLinFactNeighborY="-228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26C926-8769-4C21-B0E6-22BFED6EF9F4}" type="pres">
      <dgm:prSet presAssocID="{725A21F6-9850-466A-8FC1-2E44419D849B}" presName="parTransTwo" presStyleCnt="0"/>
      <dgm:spPr/>
    </dgm:pt>
    <dgm:pt modelId="{182135F9-4276-4091-B089-D8EC9DEEB2DE}" type="pres">
      <dgm:prSet presAssocID="{725A21F6-9850-466A-8FC1-2E44419D849B}" presName="horzTwo" presStyleCnt="0"/>
      <dgm:spPr/>
    </dgm:pt>
    <dgm:pt modelId="{4F6DC359-3A98-4240-8B92-B90DB0F710AB}" type="pres">
      <dgm:prSet presAssocID="{002CC145-B7F3-41E0-AF8B-1478F950C986}" presName="vertThree" presStyleCnt="0"/>
      <dgm:spPr/>
    </dgm:pt>
    <dgm:pt modelId="{785538B5-10BD-484F-B8CA-AB20131A0C81}" type="pres">
      <dgm:prSet presAssocID="{002CC145-B7F3-41E0-AF8B-1478F950C986}" presName="txThree" presStyleLbl="node3" presStyleIdx="0" presStyleCnt="2" custLinFactNeighborX="37601" custLinFactNeighborY="8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62254D-21B0-4BF9-8C13-F2C9ADF655EA}" type="pres">
      <dgm:prSet presAssocID="{002CC145-B7F3-41E0-AF8B-1478F950C986}" presName="horzThree" presStyleCnt="0"/>
      <dgm:spPr/>
    </dgm:pt>
    <dgm:pt modelId="{576C11C3-FFA7-4DBA-856C-93FF701349E6}" type="pres">
      <dgm:prSet presAssocID="{D823187C-585C-4297-88C6-CF6966EEC61B}" presName="sibSpaceThree" presStyleCnt="0"/>
      <dgm:spPr/>
    </dgm:pt>
    <dgm:pt modelId="{8CB0B37E-B491-43E5-9CFC-D1B7198EE735}" type="pres">
      <dgm:prSet presAssocID="{E90722F9-4051-4EC2-9E90-0D3179D743FF}" presName="vertThree" presStyleCnt="0"/>
      <dgm:spPr/>
    </dgm:pt>
    <dgm:pt modelId="{227790D7-09E3-4C60-A213-E7F3ACF9CE37}" type="pres">
      <dgm:prSet presAssocID="{E90722F9-4051-4EC2-9E90-0D3179D743FF}" presName="txThree" presStyleLbl="node3" presStyleIdx="1" presStyleCnt="2" custLinFactX="3347" custLinFactNeighborX="100000" custLinFactNeighborY="-4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0046F59-174D-4D2F-A632-058BC9806623}" type="pres">
      <dgm:prSet presAssocID="{E90722F9-4051-4EC2-9E90-0D3179D743FF}" presName="horzThree" presStyleCnt="0"/>
      <dgm:spPr/>
    </dgm:pt>
    <dgm:pt modelId="{35B958A0-F200-4658-8F46-116E8093C9D8}" type="pres">
      <dgm:prSet presAssocID="{2117112E-B910-4E72-BF21-1255B4C568D8}" presName="sibSpaceTwo" presStyleCnt="0"/>
      <dgm:spPr/>
    </dgm:pt>
    <dgm:pt modelId="{CDC3E6F6-2EB7-4DFB-99F7-2CF7E8E9BDDB}" type="pres">
      <dgm:prSet presAssocID="{A5A2C314-19DA-4BBA-BF35-E8F856493786}" presName="vertTwo" presStyleCnt="0"/>
      <dgm:spPr/>
    </dgm:pt>
    <dgm:pt modelId="{46A6EDCD-9A0A-4238-AE3F-9BC48380329C}" type="pres">
      <dgm:prSet presAssocID="{A5A2C314-19DA-4BBA-BF35-E8F856493786}" presName="txTwo" presStyleLbl="node2" presStyleIdx="1" presStyleCnt="2" custScaleX="148783" custLinFactNeighborX="-25195" custLinFactNeighborY="-23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69077E-2F7B-42B4-A2E0-69F6DA63E654}" type="pres">
      <dgm:prSet presAssocID="{A5A2C314-19DA-4BBA-BF35-E8F856493786}" presName="horzTwo" presStyleCnt="0"/>
      <dgm:spPr/>
    </dgm:pt>
  </dgm:ptLst>
  <dgm:cxnLst>
    <dgm:cxn modelId="{6730B303-A66C-41A4-B521-91BF1B280086}" type="presOf" srcId="{E90722F9-4051-4EC2-9E90-0D3179D743FF}" destId="{227790D7-09E3-4C60-A213-E7F3ACF9CE37}" srcOrd="0" destOrd="0" presId="urn:microsoft.com/office/officeart/2005/8/layout/hierarchy4"/>
    <dgm:cxn modelId="{3CD971EE-907E-4BA1-B872-F2DD3F9B7008}" srcId="{725A21F6-9850-466A-8FC1-2E44419D849B}" destId="{002CC145-B7F3-41E0-AF8B-1478F950C986}" srcOrd="0" destOrd="0" parTransId="{9DB00D3D-A0CB-4237-9126-9EC4A9991678}" sibTransId="{D823187C-585C-4297-88C6-CF6966EEC61B}"/>
    <dgm:cxn modelId="{5FCE34A9-4682-40C2-89D1-3EAC2A30C252}" type="presOf" srcId="{725A21F6-9850-466A-8FC1-2E44419D849B}" destId="{77353FEA-94A8-4459-B2CC-6AA555A04981}" srcOrd="0" destOrd="0" presId="urn:microsoft.com/office/officeart/2005/8/layout/hierarchy4"/>
    <dgm:cxn modelId="{17AFBD3C-B9A3-4F62-8206-293234702B34}" type="presOf" srcId="{002CC145-B7F3-41E0-AF8B-1478F950C986}" destId="{785538B5-10BD-484F-B8CA-AB20131A0C81}" srcOrd="0" destOrd="0" presId="urn:microsoft.com/office/officeart/2005/8/layout/hierarchy4"/>
    <dgm:cxn modelId="{950504AA-C2BD-4C6A-B508-81B97AC123F0}" srcId="{04632EBB-7628-45E0-9497-3F05B90CFBAF}" destId="{A5A2C314-19DA-4BBA-BF35-E8F856493786}" srcOrd="1" destOrd="0" parTransId="{36C4E27B-26E0-4F78-A2B0-77EE76ABF494}" sibTransId="{CC58F878-07EF-4344-AB70-BF2BD0CAC68F}"/>
    <dgm:cxn modelId="{B06BF860-E529-4E0E-8580-FA6BD171CBEE}" type="presOf" srcId="{A5A2C314-19DA-4BBA-BF35-E8F856493786}" destId="{46A6EDCD-9A0A-4238-AE3F-9BC48380329C}" srcOrd="0" destOrd="0" presId="urn:microsoft.com/office/officeart/2005/8/layout/hierarchy4"/>
    <dgm:cxn modelId="{A8887001-1976-4049-B56B-21362E6A3C74}" srcId="{725A21F6-9850-466A-8FC1-2E44419D849B}" destId="{E90722F9-4051-4EC2-9E90-0D3179D743FF}" srcOrd="1" destOrd="0" parTransId="{361F1998-CB3D-48A4-97A6-DBF38075940D}" sibTransId="{3991BCAB-B7E2-4FEF-89C3-921DACB61568}"/>
    <dgm:cxn modelId="{3838080A-3822-4030-985B-1473D2C8B3A5}" type="presOf" srcId="{04632EBB-7628-45E0-9497-3F05B90CFBAF}" destId="{F55C7154-B1AB-4691-8B18-F6440FC2D253}" srcOrd="0" destOrd="0" presId="urn:microsoft.com/office/officeart/2005/8/layout/hierarchy4"/>
    <dgm:cxn modelId="{A11B2D06-EF2A-42CD-9CE7-473BE698A5CF}" type="presOf" srcId="{1D31B937-3866-4236-83F6-93DE1AE5BA90}" destId="{66AFFD5F-FD3E-42F9-916E-1BB20C337B83}" srcOrd="0" destOrd="0" presId="urn:microsoft.com/office/officeart/2005/8/layout/hierarchy4"/>
    <dgm:cxn modelId="{C80CAAD2-0E9F-46CE-A42A-F73D74C80CA4}" srcId="{04632EBB-7628-45E0-9497-3F05B90CFBAF}" destId="{725A21F6-9850-466A-8FC1-2E44419D849B}" srcOrd="0" destOrd="0" parTransId="{4DCF5987-3BF2-40B8-9BCF-A2F88F607F8E}" sibTransId="{2117112E-B910-4E72-BF21-1255B4C568D8}"/>
    <dgm:cxn modelId="{DE69224F-73D6-4489-AD04-396D39789A03}" srcId="{1D31B937-3866-4236-83F6-93DE1AE5BA90}" destId="{04632EBB-7628-45E0-9497-3F05B90CFBAF}" srcOrd="0" destOrd="0" parTransId="{6CD9E157-A41F-45AC-B817-603227C0ED12}" sibTransId="{E65C2676-6B57-4960-B4C6-00A503FC8892}"/>
    <dgm:cxn modelId="{EB29849C-AEFB-49C2-97CE-66C52274E77A}" type="presParOf" srcId="{66AFFD5F-FD3E-42F9-916E-1BB20C337B83}" destId="{A52D8A48-8793-4CB2-9410-A3B7893D00E2}" srcOrd="0" destOrd="0" presId="urn:microsoft.com/office/officeart/2005/8/layout/hierarchy4"/>
    <dgm:cxn modelId="{7EA50004-45DE-42D8-8F08-A859062CB705}" type="presParOf" srcId="{A52D8A48-8793-4CB2-9410-A3B7893D00E2}" destId="{F55C7154-B1AB-4691-8B18-F6440FC2D253}" srcOrd="0" destOrd="0" presId="urn:microsoft.com/office/officeart/2005/8/layout/hierarchy4"/>
    <dgm:cxn modelId="{91D75F61-EB5D-4E66-B034-C4BCFD940213}" type="presParOf" srcId="{A52D8A48-8793-4CB2-9410-A3B7893D00E2}" destId="{23624A2F-0889-461C-B684-1A36DAD183F1}" srcOrd="1" destOrd="0" presId="urn:microsoft.com/office/officeart/2005/8/layout/hierarchy4"/>
    <dgm:cxn modelId="{53582B7A-3F33-4BF0-9B6D-4FAE81A13CF5}" type="presParOf" srcId="{A52D8A48-8793-4CB2-9410-A3B7893D00E2}" destId="{82C46F48-9649-4A6D-9818-05B333ACD37A}" srcOrd="2" destOrd="0" presId="urn:microsoft.com/office/officeart/2005/8/layout/hierarchy4"/>
    <dgm:cxn modelId="{9F5BE64E-2F19-469E-A146-FFA62C855170}" type="presParOf" srcId="{82C46F48-9649-4A6D-9818-05B333ACD37A}" destId="{8EF77FBE-5C84-4E57-B037-05D91C3845FA}" srcOrd="0" destOrd="0" presId="urn:microsoft.com/office/officeart/2005/8/layout/hierarchy4"/>
    <dgm:cxn modelId="{E2B2D47A-6982-40A4-9077-F8BC53969AB9}" type="presParOf" srcId="{8EF77FBE-5C84-4E57-B037-05D91C3845FA}" destId="{77353FEA-94A8-4459-B2CC-6AA555A04981}" srcOrd="0" destOrd="0" presId="urn:microsoft.com/office/officeart/2005/8/layout/hierarchy4"/>
    <dgm:cxn modelId="{81A09AEC-4356-41FA-BA49-03951E3E02B9}" type="presParOf" srcId="{8EF77FBE-5C84-4E57-B037-05D91C3845FA}" destId="{2C26C926-8769-4C21-B0E6-22BFED6EF9F4}" srcOrd="1" destOrd="0" presId="urn:microsoft.com/office/officeart/2005/8/layout/hierarchy4"/>
    <dgm:cxn modelId="{426D8F2C-C023-4BB2-BA7F-B99AE43E1303}" type="presParOf" srcId="{8EF77FBE-5C84-4E57-B037-05D91C3845FA}" destId="{182135F9-4276-4091-B089-D8EC9DEEB2DE}" srcOrd="2" destOrd="0" presId="urn:microsoft.com/office/officeart/2005/8/layout/hierarchy4"/>
    <dgm:cxn modelId="{5BF358E7-C34D-4FB1-B1A9-4B2798610BB0}" type="presParOf" srcId="{182135F9-4276-4091-B089-D8EC9DEEB2DE}" destId="{4F6DC359-3A98-4240-8B92-B90DB0F710AB}" srcOrd="0" destOrd="0" presId="urn:microsoft.com/office/officeart/2005/8/layout/hierarchy4"/>
    <dgm:cxn modelId="{08DFCB64-95DC-4AA6-B1CA-7EA5B2F8D76C}" type="presParOf" srcId="{4F6DC359-3A98-4240-8B92-B90DB0F710AB}" destId="{785538B5-10BD-484F-B8CA-AB20131A0C81}" srcOrd="0" destOrd="0" presId="urn:microsoft.com/office/officeart/2005/8/layout/hierarchy4"/>
    <dgm:cxn modelId="{A3CBF63A-BCC1-4E14-BD20-9AAC0766F29A}" type="presParOf" srcId="{4F6DC359-3A98-4240-8B92-B90DB0F710AB}" destId="{5A62254D-21B0-4BF9-8C13-F2C9ADF655EA}" srcOrd="1" destOrd="0" presId="urn:microsoft.com/office/officeart/2005/8/layout/hierarchy4"/>
    <dgm:cxn modelId="{096F5B89-D5A5-42C4-93F6-4219402A5A18}" type="presParOf" srcId="{182135F9-4276-4091-B089-D8EC9DEEB2DE}" destId="{576C11C3-FFA7-4DBA-856C-93FF701349E6}" srcOrd="1" destOrd="0" presId="urn:microsoft.com/office/officeart/2005/8/layout/hierarchy4"/>
    <dgm:cxn modelId="{61D8FB0C-67D9-47DE-8CA5-2F80EC931A87}" type="presParOf" srcId="{182135F9-4276-4091-B089-D8EC9DEEB2DE}" destId="{8CB0B37E-B491-43E5-9CFC-D1B7198EE735}" srcOrd="2" destOrd="0" presId="urn:microsoft.com/office/officeart/2005/8/layout/hierarchy4"/>
    <dgm:cxn modelId="{27E89E5C-446C-4A90-A3A3-164F412BAEDA}" type="presParOf" srcId="{8CB0B37E-B491-43E5-9CFC-D1B7198EE735}" destId="{227790D7-09E3-4C60-A213-E7F3ACF9CE37}" srcOrd="0" destOrd="0" presId="urn:microsoft.com/office/officeart/2005/8/layout/hierarchy4"/>
    <dgm:cxn modelId="{EACD2212-E790-45E7-9C0B-C48BC90635F5}" type="presParOf" srcId="{8CB0B37E-B491-43E5-9CFC-D1B7198EE735}" destId="{80046F59-174D-4D2F-A632-058BC9806623}" srcOrd="1" destOrd="0" presId="urn:microsoft.com/office/officeart/2005/8/layout/hierarchy4"/>
    <dgm:cxn modelId="{468D2942-F971-4248-A9D3-82218B5B2CE0}" type="presParOf" srcId="{82C46F48-9649-4A6D-9818-05B333ACD37A}" destId="{35B958A0-F200-4658-8F46-116E8093C9D8}" srcOrd="1" destOrd="0" presId="urn:microsoft.com/office/officeart/2005/8/layout/hierarchy4"/>
    <dgm:cxn modelId="{EAA60C2D-AA6A-4F8B-89B4-F5C80B837EDE}" type="presParOf" srcId="{82C46F48-9649-4A6D-9818-05B333ACD37A}" destId="{CDC3E6F6-2EB7-4DFB-99F7-2CF7E8E9BDDB}" srcOrd="2" destOrd="0" presId="urn:microsoft.com/office/officeart/2005/8/layout/hierarchy4"/>
    <dgm:cxn modelId="{7CF8FC2D-E14C-4C8B-8804-0B236624E880}" type="presParOf" srcId="{CDC3E6F6-2EB7-4DFB-99F7-2CF7E8E9BDDB}" destId="{46A6EDCD-9A0A-4238-AE3F-9BC48380329C}" srcOrd="0" destOrd="0" presId="urn:microsoft.com/office/officeart/2005/8/layout/hierarchy4"/>
    <dgm:cxn modelId="{7D81CFEF-C904-494D-B034-69D0C2EA10F0}" type="presParOf" srcId="{CDC3E6F6-2EB7-4DFB-99F7-2CF7E8E9BDDB}" destId="{3669077E-2F7B-42B4-A2E0-69F6DA63E654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D8A0-C29D-4BC0-A28C-4CF424A8E6F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0064-FCAB-4A01-93D7-44A5C803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D8A0-C29D-4BC0-A28C-4CF424A8E6F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0064-FCAB-4A01-93D7-44A5C803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D8A0-C29D-4BC0-A28C-4CF424A8E6F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0064-FCAB-4A01-93D7-44A5C803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D8A0-C29D-4BC0-A28C-4CF424A8E6F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0064-FCAB-4A01-93D7-44A5C803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D8A0-C29D-4BC0-A28C-4CF424A8E6F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0064-FCAB-4A01-93D7-44A5C803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D8A0-C29D-4BC0-A28C-4CF424A8E6F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0064-FCAB-4A01-93D7-44A5C803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D8A0-C29D-4BC0-A28C-4CF424A8E6F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0064-FCAB-4A01-93D7-44A5C803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D8A0-C29D-4BC0-A28C-4CF424A8E6F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0064-FCAB-4A01-93D7-44A5C803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D8A0-C29D-4BC0-A28C-4CF424A8E6F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0064-FCAB-4A01-93D7-44A5C803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D8A0-C29D-4BC0-A28C-4CF424A8E6F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0064-FCAB-4A01-93D7-44A5C803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1D8A0-C29D-4BC0-A28C-4CF424A8E6F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A0064-FCAB-4A01-93D7-44A5C803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1D8A0-C29D-4BC0-A28C-4CF424A8E6FC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A0064-FCAB-4A01-93D7-44A5C8033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Digestion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III </a:t>
            </a:r>
            <a:r>
              <a:rPr lang="en-US" dirty="0" err="1" smtClean="0"/>
              <a:t>Semseter</a:t>
            </a:r>
            <a:r>
              <a:rPr lang="en-US" dirty="0" smtClean="0"/>
              <a:t> Zoology Complementary</a:t>
            </a:r>
          </a:p>
          <a:p>
            <a:r>
              <a:rPr lang="en-US" dirty="0" smtClean="0"/>
              <a:t>Physiology </a:t>
            </a:r>
          </a:p>
          <a:p>
            <a:r>
              <a:rPr lang="en-US" dirty="0" smtClean="0"/>
              <a:t>Dr. Sr</a:t>
            </a:r>
            <a:r>
              <a:rPr lang="en-US" dirty="0" smtClean="0"/>
              <a:t>. </a:t>
            </a:r>
            <a:r>
              <a:rPr lang="en-US" dirty="0" err="1" smtClean="0"/>
              <a:t>Rini</a:t>
            </a:r>
            <a:r>
              <a:rPr lang="en-US" dirty="0" smtClean="0"/>
              <a:t> Raphael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Pepsin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Acts on positively charged proteins in an acidic medium</a:t>
            </a:r>
          </a:p>
          <a:p>
            <a:r>
              <a:rPr lang="en-US" dirty="0" smtClean="0"/>
              <a:t>Secreted by </a:t>
            </a:r>
            <a:r>
              <a:rPr lang="en-US" dirty="0" smtClean="0">
                <a:solidFill>
                  <a:srgbClr val="FF0000"/>
                </a:solidFill>
              </a:rPr>
              <a:t>gastric gland</a:t>
            </a:r>
          </a:p>
          <a:p>
            <a:r>
              <a:rPr lang="en-US" dirty="0" smtClean="0"/>
              <a:t>Precursor form – </a:t>
            </a:r>
            <a:r>
              <a:rPr lang="en-US" dirty="0" err="1" smtClean="0"/>
              <a:t>pepsinogen</a:t>
            </a:r>
            <a:endParaRPr lang="en-US" dirty="0" smtClean="0"/>
          </a:p>
          <a:p>
            <a:r>
              <a:rPr lang="en-US" dirty="0" smtClean="0"/>
              <a:t>Activation by </a:t>
            </a:r>
            <a:r>
              <a:rPr lang="en-US" dirty="0" err="1" smtClean="0">
                <a:solidFill>
                  <a:srgbClr val="FF0000"/>
                </a:solidFill>
              </a:rPr>
              <a:t>HCl</a:t>
            </a:r>
            <a:r>
              <a:rPr lang="en-US" dirty="0" smtClean="0">
                <a:solidFill>
                  <a:srgbClr val="FF0000"/>
                </a:solidFill>
              </a:rPr>
              <a:t> in the gastric juice</a:t>
            </a:r>
          </a:p>
          <a:p>
            <a:r>
              <a:rPr lang="en-US" dirty="0" smtClean="0"/>
              <a:t>Autocatalytic activity – activation by pepsin itself</a:t>
            </a:r>
          </a:p>
          <a:p>
            <a:r>
              <a:rPr lang="en-US" dirty="0" smtClean="0"/>
              <a:t>It hydrolyses only those hydrogen bonds located in between </a:t>
            </a:r>
            <a:r>
              <a:rPr lang="en-US" dirty="0" smtClean="0">
                <a:solidFill>
                  <a:srgbClr val="FF0000"/>
                </a:solidFill>
              </a:rPr>
              <a:t>phenyl group carrying </a:t>
            </a:r>
            <a:r>
              <a:rPr lang="en-US" dirty="0" err="1" smtClean="0">
                <a:solidFill>
                  <a:srgbClr val="FF0000"/>
                </a:solidFill>
              </a:rPr>
              <a:t>aminoacids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(tyrosine, phenylalanine) and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 err="1" smtClean="0">
                <a:solidFill>
                  <a:srgbClr val="FF0000"/>
                </a:solidFill>
              </a:rPr>
              <a:t>dicarboxylic</a:t>
            </a:r>
            <a:r>
              <a:rPr lang="en-US" dirty="0" smtClean="0">
                <a:solidFill>
                  <a:srgbClr val="FF0000"/>
                </a:solidFill>
              </a:rPr>
              <a:t> acid </a:t>
            </a:r>
            <a:r>
              <a:rPr lang="en-US" dirty="0" smtClean="0"/>
              <a:t>(aspartic acid, </a:t>
            </a:r>
            <a:r>
              <a:rPr lang="en-US" dirty="0" err="1" smtClean="0"/>
              <a:t>glutamic</a:t>
            </a:r>
            <a:r>
              <a:rPr lang="en-US" dirty="0" smtClean="0"/>
              <a:t> acid)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Milk </a:t>
            </a:r>
            <a:r>
              <a:rPr lang="en-US" dirty="0" err="1" smtClean="0">
                <a:solidFill>
                  <a:srgbClr val="FF0000"/>
                </a:solidFill>
              </a:rPr>
              <a:t>coagualting</a:t>
            </a:r>
            <a:r>
              <a:rPr lang="en-US" dirty="0" smtClean="0">
                <a:solidFill>
                  <a:srgbClr val="FF0000"/>
                </a:solidFill>
              </a:rPr>
              <a:t> enzyme</a:t>
            </a:r>
          </a:p>
          <a:p>
            <a:r>
              <a:rPr lang="en-US" dirty="0" smtClean="0"/>
              <a:t>Found in </a:t>
            </a:r>
            <a:r>
              <a:rPr lang="en-US" dirty="0" smtClean="0">
                <a:solidFill>
                  <a:srgbClr val="FF0000"/>
                </a:solidFill>
              </a:rPr>
              <a:t>gastric juice of calves</a:t>
            </a:r>
          </a:p>
          <a:p>
            <a:r>
              <a:rPr lang="en-US" dirty="0" smtClean="0"/>
              <a:t>Coagulates milk by converting milk protein into </a:t>
            </a:r>
            <a:r>
              <a:rPr lang="en-US" dirty="0" err="1" smtClean="0">
                <a:solidFill>
                  <a:srgbClr val="FF0000"/>
                </a:solidFill>
              </a:rPr>
              <a:t>paracasein</a:t>
            </a:r>
            <a:r>
              <a:rPr lang="en-US" dirty="0" smtClean="0"/>
              <a:t> which precipitates as </a:t>
            </a:r>
            <a:r>
              <a:rPr lang="en-US" dirty="0" smtClean="0">
                <a:solidFill>
                  <a:srgbClr val="FF0000"/>
                </a:solidFill>
              </a:rPr>
              <a:t>calcium </a:t>
            </a:r>
            <a:r>
              <a:rPr lang="en-US" dirty="0" err="1" smtClean="0">
                <a:solidFill>
                  <a:srgbClr val="FF0000"/>
                </a:solidFill>
              </a:rPr>
              <a:t>paracaseinate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Trypsin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</a:t>
            </a:r>
            <a:r>
              <a:rPr lang="en-US" dirty="0" err="1" smtClean="0">
                <a:solidFill>
                  <a:srgbClr val="FF0000"/>
                </a:solidFill>
              </a:rPr>
              <a:t>endopeptidase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Found in </a:t>
            </a:r>
            <a:r>
              <a:rPr lang="en-US" dirty="0" smtClean="0">
                <a:solidFill>
                  <a:srgbClr val="FF0000"/>
                </a:solidFill>
              </a:rPr>
              <a:t>pancreatic</a:t>
            </a:r>
            <a:r>
              <a:rPr lang="en-US" dirty="0" smtClean="0"/>
              <a:t> juice of vertebrates</a:t>
            </a:r>
          </a:p>
          <a:p>
            <a:r>
              <a:rPr lang="en-US" dirty="0" smtClean="0"/>
              <a:t>Active in </a:t>
            </a:r>
            <a:r>
              <a:rPr lang="en-US" dirty="0" smtClean="0">
                <a:solidFill>
                  <a:srgbClr val="FF0000"/>
                </a:solidFill>
              </a:rPr>
              <a:t>slightly alkaline </a:t>
            </a:r>
            <a:r>
              <a:rPr lang="en-US" dirty="0" smtClean="0"/>
              <a:t>medium</a:t>
            </a:r>
          </a:p>
          <a:p>
            <a:r>
              <a:rPr lang="en-US" dirty="0" smtClean="0"/>
              <a:t>Hydrolyses a peptide bond adjacent to a basic amino acid</a:t>
            </a:r>
          </a:p>
          <a:p>
            <a:r>
              <a:rPr lang="en-US" dirty="0" smtClean="0"/>
              <a:t>Digestion produces </a:t>
            </a:r>
            <a:r>
              <a:rPr lang="en-US" dirty="0" err="1" smtClean="0"/>
              <a:t>oligopeptides</a:t>
            </a:r>
            <a:endParaRPr lang="en-US" dirty="0" smtClean="0"/>
          </a:p>
          <a:p>
            <a:r>
              <a:rPr lang="en-US" dirty="0" smtClean="0"/>
              <a:t>Precursor form – </a:t>
            </a:r>
            <a:r>
              <a:rPr lang="en-US" dirty="0" err="1" smtClean="0">
                <a:solidFill>
                  <a:srgbClr val="FF0000"/>
                </a:solidFill>
              </a:rPr>
              <a:t>trypsinogen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Activated by intestinal enzyme </a:t>
            </a:r>
            <a:r>
              <a:rPr lang="en-US" dirty="0" err="1" smtClean="0">
                <a:solidFill>
                  <a:srgbClr val="FF0000"/>
                </a:solidFill>
              </a:rPr>
              <a:t>enterokinase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Chymotrypsin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Pancreatic </a:t>
            </a:r>
            <a:r>
              <a:rPr lang="en-US" dirty="0" err="1" smtClean="0">
                <a:solidFill>
                  <a:srgbClr val="FF0000"/>
                </a:solidFill>
              </a:rPr>
              <a:t>endopeptidase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Most active in </a:t>
            </a:r>
            <a:r>
              <a:rPr lang="en-US" dirty="0" smtClean="0">
                <a:solidFill>
                  <a:srgbClr val="FF0000"/>
                </a:solidFill>
              </a:rPr>
              <a:t>slightly alkaline medium </a:t>
            </a:r>
          </a:p>
          <a:p>
            <a:r>
              <a:rPr lang="en-US" dirty="0" smtClean="0"/>
              <a:t>Attacks peptide bonds adjacent to aromatic amino acids</a:t>
            </a:r>
          </a:p>
          <a:p>
            <a:r>
              <a:rPr lang="en-US" dirty="0" smtClean="0"/>
              <a:t>Digestion produces short chain peptide fragments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Chymotrypsinogen</a:t>
            </a:r>
            <a:r>
              <a:rPr lang="en-US" dirty="0" smtClean="0"/>
              <a:t> from pancreas is activated by </a:t>
            </a:r>
            <a:r>
              <a:rPr lang="en-US" dirty="0" err="1" smtClean="0">
                <a:solidFill>
                  <a:srgbClr val="FF0000"/>
                </a:solidFill>
              </a:rPr>
              <a:t>trypsin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Elastase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Pancreatic </a:t>
            </a:r>
            <a:r>
              <a:rPr lang="en-US" dirty="0" err="1" smtClean="0"/>
              <a:t>endopeptidases</a:t>
            </a:r>
            <a:r>
              <a:rPr lang="en-US" dirty="0" smtClean="0"/>
              <a:t> found in mammals</a:t>
            </a:r>
          </a:p>
          <a:p>
            <a:r>
              <a:rPr lang="en-US" dirty="0" smtClean="0"/>
              <a:t>Pro </a:t>
            </a:r>
            <a:r>
              <a:rPr lang="en-US" dirty="0" err="1" smtClean="0"/>
              <a:t>elastse</a:t>
            </a:r>
            <a:r>
              <a:rPr lang="en-US" dirty="0" smtClean="0"/>
              <a:t> --- </a:t>
            </a:r>
            <a:r>
              <a:rPr lang="en-US" dirty="0" err="1" smtClean="0"/>
              <a:t>elastase</a:t>
            </a:r>
            <a:endParaRPr lang="en-US" dirty="0" smtClean="0"/>
          </a:p>
          <a:p>
            <a:r>
              <a:rPr lang="en-US" dirty="0" smtClean="0"/>
              <a:t>Unique property to digest fibrous protein </a:t>
            </a:r>
            <a:r>
              <a:rPr lang="en-US" dirty="0" err="1" smtClean="0"/>
              <a:t>elastin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Carboxypeptidases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Pancreatic </a:t>
            </a:r>
            <a:r>
              <a:rPr lang="en-US" dirty="0" err="1" smtClean="0"/>
              <a:t>exopeptidases</a:t>
            </a:r>
            <a:endParaRPr lang="en-US" dirty="0" smtClean="0"/>
          </a:p>
          <a:p>
            <a:r>
              <a:rPr lang="en-US" dirty="0" smtClean="0"/>
              <a:t>Terminal bonds – remove </a:t>
            </a:r>
            <a:r>
              <a:rPr lang="en-US" dirty="0" smtClean="0">
                <a:solidFill>
                  <a:srgbClr val="FF0000"/>
                </a:solidFill>
              </a:rPr>
              <a:t>terminal amino acid with free carboxyl group</a:t>
            </a:r>
          </a:p>
          <a:p>
            <a:r>
              <a:rPr lang="en-US" dirty="0" smtClean="0"/>
              <a:t>Contain one zinc </a:t>
            </a:r>
            <a:r>
              <a:rPr lang="en-US" dirty="0" err="1" smtClean="0"/>
              <a:t>ztom</a:t>
            </a:r>
            <a:r>
              <a:rPr lang="en-US" dirty="0" smtClean="0"/>
              <a:t> in every molecule</a:t>
            </a:r>
          </a:p>
          <a:p>
            <a:r>
              <a:rPr lang="en-US" dirty="0" smtClean="0"/>
              <a:t>Inactive form – </a:t>
            </a:r>
            <a:r>
              <a:rPr lang="en-US" dirty="0" err="1" smtClean="0"/>
              <a:t>procarboxypeptidases</a:t>
            </a:r>
            <a:r>
              <a:rPr lang="en-US" dirty="0" smtClean="0"/>
              <a:t>  activated by </a:t>
            </a:r>
            <a:r>
              <a:rPr lang="en-US" dirty="0" err="1" smtClean="0"/>
              <a:t>trypsin</a:t>
            </a:r>
            <a:r>
              <a:rPr lang="en-US" dirty="0" smtClean="0"/>
              <a:t> or </a:t>
            </a:r>
            <a:r>
              <a:rPr lang="en-US" dirty="0" err="1" smtClean="0"/>
              <a:t>enterokinase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Aminopeptidases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Pancreatic and intestinal </a:t>
            </a:r>
            <a:r>
              <a:rPr lang="en-US" dirty="0" err="1" smtClean="0"/>
              <a:t>exopeptidases</a:t>
            </a:r>
            <a:r>
              <a:rPr lang="en-US" dirty="0" smtClean="0"/>
              <a:t>,</a:t>
            </a:r>
          </a:p>
          <a:p>
            <a:r>
              <a:rPr lang="en-US" dirty="0" smtClean="0"/>
              <a:t>Target – terminal peptide bond  which remove amino acid with free amino group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err="1" smtClean="0"/>
              <a:t>Dipeptidases</a:t>
            </a:r>
            <a:r>
              <a:rPr lang="en-US" b="1" dirty="0" smtClean="0"/>
              <a:t> and </a:t>
            </a:r>
            <a:r>
              <a:rPr lang="en-US" b="1" dirty="0" err="1" smtClean="0"/>
              <a:t>tripeptidases</a:t>
            </a:r>
            <a:endParaRPr lang="en-US" b="1" dirty="0" smtClean="0"/>
          </a:p>
          <a:p>
            <a:r>
              <a:rPr lang="en-US" dirty="0" smtClean="0"/>
              <a:t>Intestinal </a:t>
            </a:r>
            <a:r>
              <a:rPr lang="en-US" dirty="0" err="1" smtClean="0"/>
              <a:t>exopeptidases</a:t>
            </a: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GREAT\Desktop\digestion of prote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0078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GREAT\Desktop\attachments (1)\Scan1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0"/>
            <a:ext cx="8606602" cy="5961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GREAT\Desktop\attachments (1)\Scan10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013805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Digestion is the break down of complex, </a:t>
            </a:r>
            <a:r>
              <a:rPr lang="en-US" dirty="0" err="1" smtClean="0"/>
              <a:t>unabsorbable</a:t>
            </a:r>
            <a:r>
              <a:rPr lang="en-US" dirty="0" smtClean="0"/>
              <a:t>, </a:t>
            </a:r>
            <a:r>
              <a:rPr lang="en-US" dirty="0" err="1" smtClean="0"/>
              <a:t>unassimilable</a:t>
            </a:r>
            <a:r>
              <a:rPr lang="en-US" dirty="0" smtClean="0"/>
              <a:t> and </a:t>
            </a:r>
            <a:r>
              <a:rPr lang="en-US" dirty="0" err="1" smtClean="0"/>
              <a:t>unmetabolizable</a:t>
            </a:r>
            <a:r>
              <a:rPr lang="en-US" dirty="0" smtClean="0"/>
              <a:t> organic macromolecules or macronutrients into </a:t>
            </a:r>
            <a:r>
              <a:rPr lang="en-US" dirty="0" err="1" smtClean="0"/>
              <a:t>simole</a:t>
            </a:r>
            <a:r>
              <a:rPr lang="en-US" dirty="0" smtClean="0"/>
              <a:t>, absorbable, </a:t>
            </a:r>
            <a:r>
              <a:rPr lang="en-US" dirty="0" err="1" smtClean="0"/>
              <a:t>assimilable</a:t>
            </a:r>
            <a:r>
              <a:rPr lang="en-US" dirty="0" smtClean="0"/>
              <a:t> and </a:t>
            </a:r>
            <a:r>
              <a:rPr lang="en-US" dirty="0" err="1" smtClean="0"/>
              <a:t>metabolizable</a:t>
            </a:r>
            <a:r>
              <a:rPr lang="en-US" dirty="0" smtClean="0"/>
              <a:t> </a:t>
            </a:r>
            <a:r>
              <a:rPr lang="en-US" dirty="0" err="1" smtClean="0"/>
              <a:t>micromolecules</a:t>
            </a:r>
            <a:r>
              <a:rPr lang="en-US" dirty="0" smtClean="0"/>
              <a:t> and micronutrients</a:t>
            </a:r>
          </a:p>
          <a:p>
            <a:r>
              <a:rPr lang="en-US" dirty="0" smtClean="0"/>
              <a:t>Digestion is characteristic of </a:t>
            </a:r>
            <a:r>
              <a:rPr lang="en-US" dirty="0" err="1" smtClean="0"/>
              <a:t>heterotrophs</a:t>
            </a:r>
            <a:endParaRPr lang="en-US" dirty="0" smtClean="0"/>
          </a:p>
          <a:p>
            <a:r>
              <a:rPr lang="en-US" dirty="0" smtClean="0"/>
              <a:t>Digestion – enzymatic hydrolysis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 of lipid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Fats are esters of one molecule of glycerol and three molecules of fatty acids</a:t>
            </a:r>
          </a:p>
          <a:p>
            <a:r>
              <a:rPr lang="en-US" dirty="0" smtClean="0"/>
              <a:t>Water insoluble and not hydrolysable by enzymes</a:t>
            </a:r>
          </a:p>
          <a:p>
            <a:r>
              <a:rPr lang="en-US" dirty="0" smtClean="0"/>
              <a:t>Two enzymes involved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lipases </a:t>
            </a:r>
            <a:r>
              <a:rPr lang="en-US" dirty="0" err="1" smtClean="0"/>
              <a:t>hydrolyse</a:t>
            </a:r>
            <a:r>
              <a:rPr lang="en-US" dirty="0" smtClean="0"/>
              <a:t> the esters of long chain fatty acids releasing </a:t>
            </a:r>
            <a:r>
              <a:rPr lang="en-US" dirty="0" err="1" smtClean="0">
                <a:solidFill>
                  <a:srgbClr val="FF0000"/>
                </a:solidFill>
              </a:rPr>
              <a:t>glycerides</a:t>
            </a:r>
            <a:r>
              <a:rPr lang="en-US" dirty="0" smtClean="0">
                <a:solidFill>
                  <a:srgbClr val="FF0000"/>
                </a:solidFill>
              </a:rPr>
              <a:t> and fatty acids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dirty="0" err="1" smtClean="0">
                <a:solidFill>
                  <a:srgbClr val="FF3399"/>
                </a:solidFill>
              </a:rPr>
              <a:t>Esterases</a:t>
            </a:r>
            <a:r>
              <a:rPr lang="en-US" dirty="0" smtClean="0"/>
              <a:t> hydrolyses the esters of short chain fatty acids releasing </a:t>
            </a:r>
            <a:r>
              <a:rPr lang="en-US" dirty="0" smtClean="0">
                <a:solidFill>
                  <a:srgbClr val="FF3399"/>
                </a:solidFill>
              </a:rPr>
              <a:t>glycerol and fatty acids</a:t>
            </a:r>
            <a:endParaRPr lang="en-US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Lipid digestion mostly in </a:t>
            </a:r>
            <a:r>
              <a:rPr lang="en-US" dirty="0" smtClean="0">
                <a:solidFill>
                  <a:srgbClr val="FF0000"/>
                </a:solidFill>
              </a:rPr>
              <a:t>small intestine- </a:t>
            </a:r>
            <a:r>
              <a:rPr lang="en-US" dirty="0" smtClean="0"/>
              <a:t>very little in stomach</a:t>
            </a:r>
          </a:p>
          <a:p>
            <a:r>
              <a:rPr lang="en-US" dirty="0" smtClean="0"/>
              <a:t>Mediated by </a:t>
            </a:r>
            <a:r>
              <a:rPr lang="en-US" dirty="0" smtClean="0">
                <a:solidFill>
                  <a:srgbClr val="FF0000"/>
                </a:solidFill>
              </a:rPr>
              <a:t>gastric, pancreatic and intestinal lipases and intestinal </a:t>
            </a:r>
            <a:r>
              <a:rPr lang="en-US" dirty="0" err="1" smtClean="0">
                <a:solidFill>
                  <a:srgbClr val="FF0000"/>
                </a:solidFill>
              </a:rPr>
              <a:t>esterases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Lipases can act only on emulsified fat</a:t>
            </a:r>
          </a:p>
          <a:p>
            <a:r>
              <a:rPr lang="en-US" dirty="0" smtClean="0"/>
              <a:t>Emulsification -  breakdown of large and complex fat globules to small and simple fat droplets which in turn form suspension called emulsion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Emulsidication</a:t>
            </a:r>
            <a:r>
              <a:rPr lang="en-US" dirty="0" smtClean="0"/>
              <a:t> at stomach and small intestine</a:t>
            </a:r>
          </a:p>
          <a:p>
            <a:r>
              <a:rPr lang="en-US" dirty="0" smtClean="0"/>
              <a:t>Gastric emulsification – pepsin or rennin</a:t>
            </a:r>
          </a:p>
          <a:p>
            <a:r>
              <a:rPr lang="en-US" dirty="0" smtClean="0"/>
              <a:t>Intestinal emulsification – bile</a:t>
            </a:r>
          </a:p>
          <a:p>
            <a:r>
              <a:rPr lang="en-US" dirty="0" smtClean="0"/>
              <a:t>Bile salts activate pancreatic and intestinal lipases and protect them from unfolding</a:t>
            </a:r>
          </a:p>
          <a:p>
            <a:r>
              <a:rPr lang="en-US" dirty="0" smtClean="0"/>
              <a:t>Bile salts combine with fatty acids and </a:t>
            </a:r>
            <a:r>
              <a:rPr lang="en-US" dirty="0" err="1" smtClean="0"/>
              <a:t>monoglycerides</a:t>
            </a:r>
            <a:r>
              <a:rPr lang="en-US" dirty="0" smtClean="0"/>
              <a:t> on the surface of fat droplets and form water soluble micelles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Lipases</a:t>
            </a:r>
            <a:r>
              <a:rPr lang="en-US" dirty="0" smtClean="0"/>
              <a:t> act upon emulsified fat and partly </a:t>
            </a:r>
            <a:r>
              <a:rPr lang="en-US" dirty="0" err="1" smtClean="0"/>
              <a:t>hydrolyse</a:t>
            </a:r>
            <a:r>
              <a:rPr lang="en-US" dirty="0" smtClean="0"/>
              <a:t> them to fatty acids and </a:t>
            </a:r>
            <a:r>
              <a:rPr lang="en-US" dirty="0" err="1" smtClean="0"/>
              <a:t>monoglycerides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Monoglyceries</a:t>
            </a:r>
            <a:r>
              <a:rPr lang="en-US" dirty="0" smtClean="0">
                <a:solidFill>
                  <a:srgbClr val="FF0000"/>
                </a:solidFill>
              </a:rPr>
              <a:t> to fatty acids and glycerol </a:t>
            </a:r>
            <a:r>
              <a:rPr lang="en-US" dirty="0" smtClean="0"/>
              <a:t>by </a:t>
            </a:r>
            <a:r>
              <a:rPr lang="en-US" dirty="0" smtClean="0">
                <a:solidFill>
                  <a:srgbClr val="FF0000"/>
                </a:solidFill>
              </a:rPr>
              <a:t>intestinal </a:t>
            </a:r>
            <a:r>
              <a:rPr lang="en-US" dirty="0" err="1" smtClean="0">
                <a:solidFill>
                  <a:srgbClr val="FF0000"/>
                </a:solidFill>
              </a:rPr>
              <a:t>esterases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in-qimg-5c2c619c4647544a7beea440e192cab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824" y="31750"/>
            <a:ext cx="8145576" cy="6335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_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609600"/>
            <a:ext cx="7473135" cy="56048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Digestion of nucleic acids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Nucleolytic</a:t>
            </a:r>
            <a:r>
              <a:rPr lang="en-US" dirty="0" smtClean="0">
                <a:solidFill>
                  <a:srgbClr val="FF0000"/>
                </a:solidFill>
              </a:rPr>
              <a:t> enzymes </a:t>
            </a:r>
            <a:r>
              <a:rPr lang="en-US" dirty="0" smtClean="0"/>
              <a:t>in the intestinal juice</a:t>
            </a:r>
          </a:p>
          <a:p>
            <a:pPr>
              <a:buNone/>
            </a:pPr>
            <a:r>
              <a:rPr lang="en-US" dirty="0" smtClean="0"/>
              <a:t>Three types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Nucleases – nucleic acids into nucleotides (</a:t>
            </a:r>
            <a:r>
              <a:rPr lang="en-US" dirty="0" err="1" smtClean="0">
                <a:solidFill>
                  <a:srgbClr val="C00000"/>
                </a:solidFill>
              </a:rPr>
              <a:t>RNAses</a:t>
            </a:r>
            <a:r>
              <a:rPr lang="en-US" dirty="0" smtClean="0">
                <a:solidFill>
                  <a:srgbClr val="C00000"/>
                </a:solidFill>
              </a:rPr>
              <a:t> and </a:t>
            </a:r>
            <a:r>
              <a:rPr lang="en-US" dirty="0" err="1" smtClean="0">
                <a:solidFill>
                  <a:srgbClr val="C00000"/>
                </a:solidFill>
              </a:rPr>
              <a:t>DNAses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err="1" smtClean="0">
                <a:solidFill>
                  <a:srgbClr val="00B050"/>
                </a:solidFill>
              </a:rPr>
              <a:t>Phosphatases</a:t>
            </a:r>
            <a:r>
              <a:rPr lang="en-US" dirty="0" smtClean="0">
                <a:solidFill>
                  <a:srgbClr val="00B050"/>
                </a:solidFill>
              </a:rPr>
              <a:t> – nucleotides into nucleosides and phosphoric acids</a:t>
            </a:r>
          </a:p>
          <a:p>
            <a:pPr>
              <a:buNone/>
            </a:pPr>
            <a:r>
              <a:rPr lang="en-US" dirty="0" err="1" smtClean="0">
                <a:solidFill>
                  <a:srgbClr val="FF3399"/>
                </a:solidFill>
              </a:rPr>
              <a:t>Nucleosidases</a:t>
            </a:r>
            <a:r>
              <a:rPr lang="en-US" dirty="0" smtClean="0">
                <a:solidFill>
                  <a:srgbClr val="FF3399"/>
                </a:solidFill>
              </a:rPr>
              <a:t> – nucleosides into free sugars and nitrogenous bases</a:t>
            </a:r>
            <a:endParaRPr lang="en-US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GREAT\Downloads\thank-you-powerpoint-template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685800"/>
          <a:ext cx="8229600" cy="544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GREAT\Desktop\attachments (1)\Scan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610600" cy="623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pic>
        <p:nvPicPr>
          <p:cNvPr id="1027" name="Picture 3" descr="C:\Users\GREAT\Desktop\peptide bo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001005"/>
            <a:ext cx="5181600" cy="288147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" y="1371600"/>
            <a:ext cx="8077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Polymers of amino acid residues bound together by peptide bonds.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digestive enzymes that attack these peptide bonds -  proteases.</a:t>
            </a:r>
          </a:p>
          <a:p>
            <a:endParaRPr lang="en-US" dirty="0" smtClean="0"/>
          </a:p>
          <a:p>
            <a:r>
              <a:rPr lang="en-US" dirty="0" smtClean="0"/>
              <a:t>Digestion of protein occurs in stomach and small intestine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Digestion of Protein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Comples</a:t>
            </a:r>
            <a:r>
              <a:rPr lang="en-US" dirty="0" smtClean="0"/>
              <a:t> protein into </a:t>
            </a:r>
            <a:r>
              <a:rPr lang="en-US" dirty="0" err="1" smtClean="0"/>
              <a:t>oligopeptides</a:t>
            </a:r>
            <a:r>
              <a:rPr lang="en-US" dirty="0" smtClean="0"/>
              <a:t> by </a:t>
            </a:r>
            <a:r>
              <a:rPr lang="en-US" dirty="0" err="1" smtClean="0"/>
              <a:t>endopeptidases</a:t>
            </a:r>
            <a:endParaRPr lang="en-US" dirty="0" smtClean="0"/>
          </a:p>
          <a:p>
            <a:r>
              <a:rPr lang="en-US" dirty="0" err="1" smtClean="0"/>
              <a:t>Oligopeptides</a:t>
            </a:r>
            <a:r>
              <a:rPr lang="en-US" dirty="0" smtClean="0"/>
              <a:t> into </a:t>
            </a:r>
            <a:r>
              <a:rPr lang="en-US" dirty="0" err="1" smtClean="0"/>
              <a:t>dipeptides</a:t>
            </a:r>
            <a:r>
              <a:rPr lang="en-US" dirty="0" smtClean="0"/>
              <a:t> by </a:t>
            </a:r>
            <a:r>
              <a:rPr lang="en-US" dirty="0" err="1" smtClean="0"/>
              <a:t>expeptidases</a:t>
            </a:r>
            <a:endParaRPr lang="en-US" dirty="0" smtClean="0"/>
          </a:p>
          <a:p>
            <a:r>
              <a:rPr lang="en-US" dirty="0" err="1" smtClean="0"/>
              <a:t>Dipeptides</a:t>
            </a:r>
            <a:r>
              <a:rPr lang="en-US" dirty="0" smtClean="0"/>
              <a:t> into amino acids by another set of </a:t>
            </a:r>
            <a:r>
              <a:rPr lang="en-US" dirty="0" err="1" smtClean="0"/>
              <a:t>exopeptidases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endopeptidases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Pepsin</a:t>
            </a:r>
          </a:p>
          <a:p>
            <a:r>
              <a:rPr lang="en-US" dirty="0" smtClean="0"/>
              <a:t>Rennin</a:t>
            </a:r>
          </a:p>
          <a:p>
            <a:r>
              <a:rPr lang="en-US" dirty="0" err="1" smtClean="0"/>
              <a:t>Trypsin</a:t>
            </a:r>
            <a:endParaRPr lang="en-US" dirty="0" smtClean="0"/>
          </a:p>
          <a:p>
            <a:r>
              <a:rPr lang="en-US" dirty="0" err="1" smtClean="0"/>
              <a:t>Chymotrypsin</a:t>
            </a:r>
            <a:endParaRPr lang="en-US" dirty="0" smtClean="0"/>
          </a:p>
          <a:p>
            <a:r>
              <a:rPr lang="en-US" dirty="0" err="1" smtClean="0"/>
              <a:t>elastase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Exopeptidases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Carboxypeptidases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Aminopeptidases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Dipeptidases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tripeptidases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4038600" y="2362200"/>
            <a:ext cx="304800" cy="1524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2971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erepsins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563</Words>
  <Application>Microsoft Office PowerPoint</Application>
  <PresentationFormat>On-screen Show (4:3)</PresentationFormat>
  <Paragraphs>96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Digestion</vt:lpstr>
      <vt:lpstr>Slide 2</vt:lpstr>
      <vt:lpstr>Slide 3</vt:lpstr>
      <vt:lpstr>Slide 4</vt:lpstr>
      <vt:lpstr>Proteins</vt:lpstr>
      <vt:lpstr>Slide 6</vt:lpstr>
      <vt:lpstr>Digestion of Protein</vt:lpstr>
      <vt:lpstr>endopeptidases</vt:lpstr>
      <vt:lpstr>Exopeptidases</vt:lpstr>
      <vt:lpstr>Pepsin </vt:lpstr>
      <vt:lpstr>Rennin</vt:lpstr>
      <vt:lpstr>Trypsin</vt:lpstr>
      <vt:lpstr>Chymotrypsin</vt:lpstr>
      <vt:lpstr>Elastase</vt:lpstr>
      <vt:lpstr>Carboxypeptidases </vt:lpstr>
      <vt:lpstr>Aminopeptidases</vt:lpstr>
      <vt:lpstr>Slide 17</vt:lpstr>
      <vt:lpstr>Slide 18</vt:lpstr>
      <vt:lpstr>Slide 19</vt:lpstr>
      <vt:lpstr>Digestion of lipid</vt:lpstr>
      <vt:lpstr>Slide 21</vt:lpstr>
      <vt:lpstr>Slide 22</vt:lpstr>
      <vt:lpstr>Slide 23</vt:lpstr>
      <vt:lpstr>Slide 24</vt:lpstr>
      <vt:lpstr>Slide 25</vt:lpstr>
      <vt:lpstr>Digestion of nucleic acids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</dc:title>
  <dc:creator>GREAT</dc:creator>
  <cp:lastModifiedBy>Windows User</cp:lastModifiedBy>
  <cp:revision>45</cp:revision>
  <dcterms:created xsi:type="dcterms:W3CDTF">2020-08-05T05:20:50Z</dcterms:created>
  <dcterms:modified xsi:type="dcterms:W3CDTF">2021-11-18T14:21:59Z</dcterms:modified>
</cp:coreProperties>
</file>