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20AE3-735F-438E-8CD2-373716E401D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423D-B029-47B5-A23B-0CD90E482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Hormonal control of </a:t>
            </a:r>
            <a:r>
              <a:rPr lang="en-US" dirty="0" err="1" smtClean="0"/>
              <a:t>digetsion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III Semester </a:t>
            </a:r>
          </a:p>
          <a:p>
            <a:r>
              <a:rPr lang="en-US" dirty="0" smtClean="0"/>
              <a:t>Complementary Zoology</a:t>
            </a:r>
          </a:p>
          <a:p>
            <a:r>
              <a:rPr lang="en-US" smtClean="0"/>
              <a:t>Dr. Sr</a:t>
            </a:r>
            <a:r>
              <a:rPr lang="en-US" dirty="0" smtClean="0"/>
              <a:t>. </a:t>
            </a:r>
            <a:r>
              <a:rPr lang="en-US" dirty="0" err="1" smtClean="0"/>
              <a:t>Rini</a:t>
            </a:r>
            <a:r>
              <a:rPr lang="en-US" dirty="0" smtClean="0"/>
              <a:t> Raphael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Polypeptide hormone secreted by duodenal mucosa</a:t>
            </a:r>
          </a:p>
          <a:p>
            <a:r>
              <a:rPr lang="en-US" dirty="0" smtClean="0"/>
              <a:t>Stimulates gastric secretion</a:t>
            </a:r>
          </a:p>
          <a:p>
            <a:r>
              <a:rPr lang="en-US" dirty="0" smtClean="0"/>
              <a:t>Induces the contraction of smooth muscles of the intestine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Chymodenin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Peptide hormone secreted by duodenal mucosa</a:t>
            </a:r>
          </a:p>
          <a:p>
            <a:r>
              <a:rPr lang="en-US" dirty="0" smtClean="0"/>
              <a:t>Stimulates the secretion of </a:t>
            </a:r>
            <a:r>
              <a:rPr lang="en-US" dirty="0" err="1" smtClean="0"/>
              <a:t>chymotrypsinogen</a:t>
            </a:r>
            <a:r>
              <a:rPr lang="en-US" dirty="0" smtClean="0"/>
              <a:t> by pancreas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Bombesin</a:t>
            </a:r>
            <a:r>
              <a:rPr lang="en-US" dirty="0" smtClean="0"/>
              <a:t> – promotes gastric secretion, contraction and emptying of gall bladder and the motility of small intestine</a:t>
            </a:r>
          </a:p>
          <a:p>
            <a:r>
              <a:rPr lang="en-US" dirty="0" err="1" smtClean="0"/>
              <a:t>Neurotensin</a:t>
            </a:r>
            <a:r>
              <a:rPr lang="en-US" dirty="0" smtClean="0"/>
              <a:t> -  secreted by motor neurons of the enteric nervous system. Inhibits the motility of GI tract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Somatostatin</a:t>
            </a:r>
            <a:r>
              <a:rPr lang="en-US" dirty="0" smtClean="0"/>
              <a:t> – hypothalamic hormone – inhibit the pituitary growth </a:t>
            </a:r>
            <a:r>
              <a:rPr lang="en-US" dirty="0" err="1" smtClean="0"/>
              <a:t>hormone.inhibits</a:t>
            </a:r>
            <a:r>
              <a:rPr lang="en-US" dirty="0" smtClean="0"/>
              <a:t> the secretion of gastric and pancreatic juices  and some gastro intestinal hormones like </a:t>
            </a:r>
            <a:r>
              <a:rPr lang="en-US" dirty="0" err="1" smtClean="0"/>
              <a:t>secretin</a:t>
            </a:r>
            <a:r>
              <a:rPr lang="en-US" dirty="0" smtClean="0"/>
              <a:t>, </a:t>
            </a:r>
            <a:r>
              <a:rPr lang="en-US" dirty="0" err="1" smtClean="0"/>
              <a:t>motilin</a:t>
            </a:r>
            <a:r>
              <a:rPr lang="en-US" dirty="0" smtClean="0"/>
              <a:t>, GIP and VIP-  decreases intestinal motility- increases the </a:t>
            </a:r>
            <a:r>
              <a:rPr lang="en-US" dirty="0" err="1" smtClean="0"/>
              <a:t>contarctility</a:t>
            </a:r>
            <a:r>
              <a:rPr lang="en-US" dirty="0" smtClean="0"/>
              <a:t> of gall bladder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3400"/>
            <a:ext cx="8286750" cy="5838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Gastro – intestinal hormones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Gastrin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A family of six structurally similar polypeptides – three chemical groups</a:t>
            </a:r>
          </a:p>
          <a:p>
            <a:pPr>
              <a:buNone/>
            </a:pPr>
            <a:r>
              <a:rPr lang="en-US" dirty="0" err="1" smtClean="0"/>
              <a:t>Minigastrin</a:t>
            </a:r>
            <a:r>
              <a:rPr lang="en-US" dirty="0" smtClean="0"/>
              <a:t> – 14 </a:t>
            </a:r>
            <a:r>
              <a:rPr lang="en-US" dirty="0" err="1" smtClean="0"/>
              <a:t>aa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Little </a:t>
            </a:r>
            <a:r>
              <a:rPr lang="en-US" dirty="0" err="1" smtClean="0"/>
              <a:t>gastrin</a:t>
            </a:r>
            <a:r>
              <a:rPr lang="en-US" dirty="0" smtClean="0"/>
              <a:t> – 17 </a:t>
            </a:r>
            <a:r>
              <a:rPr lang="en-US" dirty="0" err="1" smtClean="0"/>
              <a:t>aa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Big </a:t>
            </a:r>
            <a:r>
              <a:rPr lang="en-US" dirty="0" err="1" smtClean="0"/>
              <a:t>gastrin</a:t>
            </a:r>
            <a:r>
              <a:rPr lang="en-US" dirty="0" smtClean="0"/>
              <a:t> – 34 </a:t>
            </a:r>
            <a:r>
              <a:rPr lang="en-US" dirty="0" err="1" smtClean="0"/>
              <a:t>aa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Secreted by pyloric and duodenal mucosa</a:t>
            </a:r>
          </a:p>
          <a:p>
            <a:r>
              <a:rPr lang="en-US" dirty="0" smtClean="0"/>
              <a:t>Stomach </a:t>
            </a:r>
            <a:r>
              <a:rPr lang="en-US" dirty="0" err="1" smtClean="0"/>
              <a:t>gastrin</a:t>
            </a:r>
            <a:r>
              <a:rPr lang="en-US" dirty="0" smtClean="0"/>
              <a:t> and intestinal </a:t>
            </a:r>
            <a:r>
              <a:rPr lang="en-US" dirty="0" err="1" smtClean="0"/>
              <a:t>gastrin</a:t>
            </a:r>
            <a:endParaRPr lang="en-US" dirty="0" smtClean="0"/>
          </a:p>
          <a:p>
            <a:r>
              <a:rPr lang="en-US" dirty="0" smtClean="0"/>
              <a:t>Excitatory in function </a:t>
            </a:r>
          </a:p>
          <a:p>
            <a:r>
              <a:rPr lang="en-US" dirty="0" smtClean="0"/>
              <a:t>Balanced production of </a:t>
            </a:r>
            <a:r>
              <a:rPr lang="en-US" dirty="0" err="1" smtClean="0"/>
              <a:t>HCl</a:t>
            </a:r>
            <a:endParaRPr lang="en-US" dirty="0" smtClean="0"/>
          </a:p>
          <a:p>
            <a:r>
              <a:rPr lang="en-US" dirty="0" smtClean="0"/>
              <a:t>Stimulates the gastric secretion of pepsin and HCL</a:t>
            </a:r>
          </a:p>
          <a:p>
            <a:r>
              <a:rPr lang="en-US" dirty="0" smtClean="0"/>
              <a:t>Induces the production of insulin and glucagon by </a:t>
            </a:r>
            <a:r>
              <a:rPr lang="en-US" dirty="0" err="1" smtClean="0"/>
              <a:t>pancfreatic</a:t>
            </a:r>
            <a:r>
              <a:rPr lang="en-US" dirty="0" smtClean="0"/>
              <a:t> islets</a:t>
            </a:r>
          </a:p>
          <a:p>
            <a:r>
              <a:rPr lang="en-US" dirty="0" smtClean="0"/>
              <a:t>Promotes the secretion of 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endParaRPr lang="en-US" dirty="0" smtClean="0"/>
          </a:p>
          <a:p>
            <a:r>
              <a:rPr lang="en-US" dirty="0" smtClean="0"/>
              <a:t>Enhances the motility of GI tract</a:t>
            </a:r>
          </a:p>
          <a:p>
            <a:r>
              <a:rPr lang="en-US" dirty="0" smtClean="0"/>
              <a:t>High concentration of </a:t>
            </a:r>
            <a:r>
              <a:rPr lang="en-US" dirty="0" err="1" smtClean="0"/>
              <a:t>HCl</a:t>
            </a:r>
            <a:r>
              <a:rPr lang="en-US" dirty="0" smtClean="0"/>
              <a:t> inhibit </a:t>
            </a:r>
            <a:r>
              <a:rPr lang="en-US" dirty="0" err="1" smtClean="0"/>
              <a:t>gastrin</a:t>
            </a:r>
            <a:r>
              <a:rPr lang="en-US" dirty="0" smtClean="0"/>
              <a:t> production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Secretin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Duodenal and </a:t>
            </a:r>
            <a:r>
              <a:rPr lang="en-US" dirty="0" err="1" smtClean="0"/>
              <a:t>jejunal</a:t>
            </a:r>
            <a:r>
              <a:rPr lang="en-US" dirty="0" smtClean="0"/>
              <a:t> mucosa as pro </a:t>
            </a:r>
            <a:r>
              <a:rPr lang="en-US" dirty="0" err="1" smtClean="0"/>
              <a:t>secretin</a:t>
            </a:r>
            <a:endParaRPr lang="en-US" dirty="0" smtClean="0"/>
          </a:p>
          <a:p>
            <a:r>
              <a:rPr lang="en-US" dirty="0" smtClean="0"/>
              <a:t>Pro </a:t>
            </a:r>
            <a:r>
              <a:rPr lang="en-US" dirty="0" err="1" smtClean="0"/>
              <a:t>secretin</a:t>
            </a:r>
            <a:r>
              <a:rPr lang="en-US" dirty="0" smtClean="0"/>
              <a:t> is activated by gastric juice</a:t>
            </a:r>
          </a:p>
          <a:p>
            <a:r>
              <a:rPr lang="en-US" dirty="0" smtClean="0"/>
              <a:t>Antagonistic to </a:t>
            </a:r>
            <a:r>
              <a:rPr lang="en-US" dirty="0" err="1" smtClean="0"/>
              <a:t>gastrin</a:t>
            </a:r>
            <a:endParaRPr lang="en-US" dirty="0" smtClean="0"/>
          </a:p>
          <a:p>
            <a:r>
              <a:rPr lang="en-US" dirty="0" smtClean="0"/>
              <a:t>Stimulates the secretion of pancreatic juice, intestinal juice and bile</a:t>
            </a:r>
          </a:p>
          <a:p>
            <a:r>
              <a:rPr lang="en-US" dirty="0" smtClean="0"/>
              <a:t>Primary pancreatic juice has high levels of sodium bicarbonate ions which helps in the neutralization of </a:t>
            </a:r>
            <a:r>
              <a:rPr lang="en-US" dirty="0" err="1" smtClean="0"/>
              <a:t>chyme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Enterogastrone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Duodenal and </a:t>
            </a:r>
            <a:r>
              <a:rPr lang="en-US" dirty="0" err="1" smtClean="0"/>
              <a:t>jejunal</a:t>
            </a:r>
            <a:r>
              <a:rPr lang="en-US" dirty="0" smtClean="0"/>
              <a:t> mucosa</a:t>
            </a:r>
          </a:p>
          <a:p>
            <a:r>
              <a:rPr lang="en-US" dirty="0" smtClean="0"/>
              <a:t>Carried to stomach by blood stream</a:t>
            </a:r>
          </a:p>
          <a:p>
            <a:r>
              <a:rPr lang="en-US" dirty="0" smtClean="0"/>
              <a:t>Inhibits the production of gastric juice and </a:t>
            </a:r>
            <a:r>
              <a:rPr lang="en-US" dirty="0" err="1" smtClean="0"/>
              <a:t>HCl</a:t>
            </a:r>
            <a:r>
              <a:rPr lang="en-US" dirty="0" smtClean="0"/>
              <a:t> especially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Cholecystokinin</a:t>
            </a:r>
            <a:r>
              <a:rPr lang="en-US" dirty="0" smtClean="0"/>
              <a:t> (CCK)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Pancreozymin</a:t>
            </a:r>
            <a:endParaRPr lang="en-US" dirty="0" smtClean="0"/>
          </a:p>
          <a:p>
            <a:r>
              <a:rPr lang="en-US" dirty="0" smtClean="0"/>
              <a:t>Secreted by duodenal and </a:t>
            </a:r>
            <a:r>
              <a:rPr lang="en-US" dirty="0" err="1" smtClean="0"/>
              <a:t>jejunal</a:t>
            </a:r>
            <a:r>
              <a:rPr lang="en-US" dirty="0" smtClean="0"/>
              <a:t> mucosa</a:t>
            </a:r>
          </a:p>
          <a:p>
            <a:r>
              <a:rPr lang="en-US" dirty="0" smtClean="0"/>
              <a:t>Inhibits the secretion of gastric juice</a:t>
            </a:r>
          </a:p>
          <a:p>
            <a:r>
              <a:rPr lang="en-US" dirty="0" smtClean="0"/>
              <a:t>Stimulates the secretion of intestinal juice and the enzyme rich secondary pancreatic juice</a:t>
            </a:r>
          </a:p>
          <a:p>
            <a:r>
              <a:rPr lang="en-US" dirty="0" smtClean="0"/>
              <a:t>Decreases the motility of GI tract</a:t>
            </a:r>
          </a:p>
          <a:p>
            <a:r>
              <a:rPr lang="en-US" dirty="0" smtClean="0"/>
              <a:t>Stimulates the contraction of gall bladder and discharge of bile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Duocrinin</a:t>
            </a:r>
            <a:r>
              <a:rPr lang="en-US" dirty="0" smtClean="0"/>
              <a:t> and </a:t>
            </a:r>
            <a:r>
              <a:rPr lang="en-US" dirty="0" err="1" smtClean="0"/>
              <a:t>Villikinin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Duodenal mucosa</a:t>
            </a:r>
          </a:p>
          <a:p>
            <a:r>
              <a:rPr lang="en-US" dirty="0" smtClean="0"/>
              <a:t>Stimulates the activity of </a:t>
            </a:r>
            <a:r>
              <a:rPr lang="en-US" dirty="0" err="1" smtClean="0"/>
              <a:t>Brunners</a:t>
            </a:r>
            <a:r>
              <a:rPr lang="en-US" dirty="0" smtClean="0"/>
              <a:t> glands</a:t>
            </a:r>
          </a:p>
          <a:p>
            <a:r>
              <a:rPr lang="en-US" dirty="0" err="1" smtClean="0"/>
              <a:t>Villikinin</a:t>
            </a:r>
            <a:r>
              <a:rPr lang="en-US" dirty="0" smtClean="0"/>
              <a:t> stimulates the movement of </a:t>
            </a:r>
            <a:r>
              <a:rPr lang="en-US" dirty="0" err="1" smtClean="0"/>
              <a:t>villi</a:t>
            </a:r>
            <a:endParaRPr lang="en-US" dirty="0" smtClean="0"/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Enterokinin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Mucosa of Jejunum and </a:t>
            </a:r>
            <a:r>
              <a:rPr lang="en-US" dirty="0" err="1" smtClean="0"/>
              <a:t>ilium</a:t>
            </a:r>
            <a:endParaRPr lang="en-US" dirty="0" smtClean="0"/>
          </a:p>
          <a:p>
            <a:r>
              <a:rPr lang="en-US" dirty="0" smtClean="0"/>
              <a:t>Stimulates the activity of intestinal digestive glands and increases the production of </a:t>
            </a:r>
            <a:r>
              <a:rPr lang="en-US" dirty="0" err="1" smtClean="0">
                <a:solidFill>
                  <a:srgbClr val="FF0000"/>
                </a:solidFill>
              </a:rPr>
              <a:t>succus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entericus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Hepatocrinin</a:t>
            </a:r>
            <a:endParaRPr lang="en-US" dirty="0" smtClean="0"/>
          </a:p>
          <a:p>
            <a:r>
              <a:rPr lang="en-US" dirty="0" smtClean="0"/>
              <a:t>Secreted by intestinal mucosa and stimulates liver cells to secrete salt poor bile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Peptide hormone</a:t>
            </a:r>
          </a:p>
          <a:p>
            <a:r>
              <a:rPr lang="en-US" dirty="0" smtClean="0"/>
              <a:t>Secreted by duodenal and </a:t>
            </a:r>
            <a:r>
              <a:rPr lang="en-US" dirty="0" err="1" smtClean="0"/>
              <a:t>jejunal</a:t>
            </a:r>
            <a:r>
              <a:rPr lang="en-US" dirty="0" smtClean="0"/>
              <a:t> mucosa</a:t>
            </a:r>
          </a:p>
          <a:p>
            <a:r>
              <a:rPr lang="en-US" dirty="0" smtClean="0"/>
              <a:t>Presence of glucose and fat induces its production</a:t>
            </a:r>
          </a:p>
          <a:p>
            <a:r>
              <a:rPr lang="en-US" dirty="0" smtClean="0"/>
              <a:t>Inhibits secretion of gastric juice</a:t>
            </a:r>
          </a:p>
          <a:p>
            <a:r>
              <a:rPr lang="en-US" dirty="0" smtClean="0"/>
              <a:t>Decreases the motility of GI Tract</a:t>
            </a:r>
          </a:p>
          <a:p>
            <a:r>
              <a:rPr lang="en-US" dirty="0" smtClean="0"/>
              <a:t>Stimulates the production of insulin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Polypeptide </a:t>
            </a:r>
            <a:r>
              <a:rPr lang="en-US" dirty="0" err="1" smtClean="0"/>
              <a:t>neurohormone</a:t>
            </a:r>
            <a:endParaRPr lang="en-US" dirty="0" smtClean="0"/>
          </a:p>
          <a:p>
            <a:r>
              <a:rPr lang="en-US" dirty="0" smtClean="0"/>
              <a:t>Produced by vasomotor nerve </a:t>
            </a:r>
            <a:r>
              <a:rPr lang="en-US" dirty="0" err="1" smtClean="0"/>
              <a:t>fibres</a:t>
            </a:r>
            <a:r>
              <a:rPr lang="en-US" dirty="0" smtClean="0"/>
              <a:t> in the GI Tract</a:t>
            </a:r>
          </a:p>
          <a:p>
            <a:r>
              <a:rPr lang="en-US" dirty="0" smtClean="0"/>
              <a:t>Stimulates the secretion of </a:t>
            </a:r>
            <a:r>
              <a:rPr lang="en-US" dirty="0" err="1" smtClean="0"/>
              <a:t>elecrolytes</a:t>
            </a:r>
            <a:r>
              <a:rPr lang="en-US" dirty="0" smtClean="0"/>
              <a:t> rich intestinal juice</a:t>
            </a:r>
          </a:p>
          <a:p>
            <a:r>
              <a:rPr lang="en-US" dirty="0" smtClean="0"/>
              <a:t>Inhibits the gastric secretion of </a:t>
            </a:r>
            <a:r>
              <a:rPr lang="en-US" dirty="0" err="1" smtClean="0"/>
              <a:t>HCl</a:t>
            </a:r>
            <a:endParaRPr lang="en-US" dirty="0" smtClean="0"/>
          </a:p>
          <a:p>
            <a:r>
              <a:rPr lang="en-US" dirty="0" smtClean="0"/>
              <a:t>Stimulates the relaxation of smooth muscles of the intestine</a:t>
            </a:r>
          </a:p>
          <a:p>
            <a:r>
              <a:rPr lang="en-US" dirty="0" smtClean="0"/>
              <a:t>Serves as the peripheral vasodilator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443</Words>
  <Application>Microsoft Office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Hormonal control of digetsion</vt:lpstr>
      <vt:lpstr>Slide 2</vt:lpstr>
      <vt:lpstr>Slide 3</vt:lpstr>
      <vt:lpstr>Secretin</vt:lpstr>
      <vt:lpstr>Enterogastrone</vt:lpstr>
      <vt:lpstr>Cholecystokinin (CCK)</vt:lpstr>
      <vt:lpstr>Duocrinin and Villikinin</vt:lpstr>
      <vt:lpstr>GIP</vt:lpstr>
      <vt:lpstr>VIP</vt:lpstr>
      <vt:lpstr>Motilin</vt:lpstr>
      <vt:lpstr>Chymodenin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Hormonal control of digetsion</dc:title>
  <dc:creator>GREAT</dc:creator>
  <cp:lastModifiedBy>Windows User</cp:lastModifiedBy>
  <cp:revision>15</cp:revision>
  <dcterms:created xsi:type="dcterms:W3CDTF">2020-08-11T17:29:28Z</dcterms:created>
  <dcterms:modified xsi:type="dcterms:W3CDTF">2021-11-18T14:22:47Z</dcterms:modified>
</cp:coreProperties>
</file>