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9F8DFF-10CC-460E-9C2B-3930462DB40B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7158100-FAEB-4F34-B3C6-B36D841FE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8DFF-10CC-460E-9C2B-3930462DB40B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8100-FAEB-4F34-B3C6-B36D841FE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8DFF-10CC-460E-9C2B-3930462DB40B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8100-FAEB-4F34-B3C6-B36D841FE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9F8DFF-10CC-460E-9C2B-3930462DB40B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7158100-FAEB-4F34-B3C6-B36D841FEB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9F8DFF-10CC-460E-9C2B-3930462DB40B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7158100-FAEB-4F34-B3C6-B36D841FE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8DFF-10CC-460E-9C2B-3930462DB40B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8100-FAEB-4F34-B3C6-B36D841FEB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8DFF-10CC-460E-9C2B-3930462DB40B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8100-FAEB-4F34-B3C6-B36D841FEB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9F8DFF-10CC-460E-9C2B-3930462DB40B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7158100-FAEB-4F34-B3C6-B36D841FEB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8DFF-10CC-460E-9C2B-3930462DB40B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8100-FAEB-4F34-B3C6-B36D841FE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9F8DFF-10CC-460E-9C2B-3930462DB40B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7158100-FAEB-4F34-B3C6-B36D841FEB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9F8DFF-10CC-460E-9C2B-3930462DB40B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7158100-FAEB-4F34-B3C6-B36D841FEB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9F8DFF-10CC-460E-9C2B-3930462DB40B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7158100-FAEB-4F34-B3C6-B36D841FE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700808"/>
            <a:ext cx="8352928" cy="1755626"/>
          </a:xfrm>
        </p:spPr>
        <p:txBody>
          <a:bodyPr>
            <a:normAutofit fontScale="90000"/>
          </a:bodyPr>
          <a:lstStyle/>
          <a:p>
            <a:r>
              <a:rPr lang="en-IN" sz="8000" dirty="0" smtClean="0">
                <a:solidFill>
                  <a:srgbClr val="7030A0"/>
                </a:solidFill>
              </a:rPr>
              <a:t>Phylum </a:t>
            </a:r>
            <a:r>
              <a:rPr lang="en-IN" sz="8000" dirty="0" err="1" smtClean="0">
                <a:solidFill>
                  <a:srgbClr val="7030A0"/>
                </a:solidFill>
              </a:rPr>
              <a:t>echinodermata</a:t>
            </a:r>
            <a:endParaRPr lang="en-US" sz="8000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7422" y="3571876"/>
            <a:ext cx="6172200" cy="785818"/>
          </a:xfrm>
          <a:ln>
            <a:solidFill>
              <a:srgbClr val="00B0F0"/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en-IN" sz="7200" dirty="0" smtClean="0">
                <a:solidFill>
                  <a:srgbClr val="00B0F0"/>
                </a:solidFill>
              </a:rPr>
              <a:t>Class </a:t>
            </a:r>
            <a:r>
              <a:rPr lang="en-IN" sz="7200" dirty="0" err="1" smtClean="0">
                <a:solidFill>
                  <a:srgbClr val="00B0F0"/>
                </a:solidFill>
              </a:rPr>
              <a:t>Ophiuroidea</a:t>
            </a:r>
            <a:endParaRPr lang="en-IN" sz="7200" dirty="0" smtClean="0">
              <a:solidFill>
                <a:srgbClr val="00B0F0"/>
              </a:solidFill>
            </a:endParaRPr>
          </a:p>
          <a:p>
            <a:endParaRPr lang="en-US" sz="7200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29190" y="5500702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Ms. </a:t>
            </a:r>
            <a:r>
              <a:rPr lang="en-IN" dirty="0" err="1" smtClean="0"/>
              <a:t>Mariya</a:t>
            </a:r>
            <a:r>
              <a:rPr lang="en-IN" dirty="0" smtClean="0"/>
              <a:t> Joy </a:t>
            </a:r>
          </a:p>
          <a:p>
            <a:r>
              <a:rPr lang="en-IN" dirty="0" smtClean="0"/>
              <a:t>Department </a:t>
            </a:r>
            <a:r>
              <a:rPr lang="en-IN" smtClean="0"/>
              <a:t>of Zoology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400" dirty="0" smtClean="0">
                <a:solidFill>
                  <a:schemeClr val="accent1">
                    <a:lumMod val="75000"/>
                  </a:schemeClr>
                </a:solidFill>
              </a:rPr>
              <a:t>Class ophiuroidea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IN" dirty="0" smtClean="0">
                <a:solidFill>
                  <a:srgbClr val="002060"/>
                </a:solidFill>
              </a:rPr>
              <a:t>Popularly known as basket stars</a:t>
            </a:r>
            <a:r>
              <a:rPr lang="en-IN" dirty="0" smtClean="0">
                <a:solidFill>
                  <a:srgbClr val="002060"/>
                </a:solidFill>
              </a:rPr>
              <a:t>, brittle </a:t>
            </a:r>
            <a:r>
              <a:rPr lang="en-IN" dirty="0" err="1" smtClean="0">
                <a:solidFill>
                  <a:srgbClr val="002060"/>
                </a:solidFill>
              </a:rPr>
              <a:t>stars,or</a:t>
            </a:r>
            <a:r>
              <a:rPr lang="en-IN" dirty="0" smtClean="0">
                <a:solidFill>
                  <a:srgbClr val="002060"/>
                </a:solidFill>
              </a:rPr>
              <a:t> serpent stars.</a:t>
            </a:r>
          </a:p>
          <a:p>
            <a:pPr>
              <a:buFont typeface="Wingdings" pitchFamily="2" charset="2"/>
              <a:buChar char="v"/>
            </a:pPr>
            <a:r>
              <a:rPr lang="en-IN" dirty="0" smtClean="0">
                <a:solidFill>
                  <a:srgbClr val="002060"/>
                </a:solidFill>
              </a:rPr>
              <a:t>Basket stars -Branched arms</a:t>
            </a:r>
          </a:p>
          <a:p>
            <a:pPr>
              <a:buFont typeface="Wingdings" pitchFamily="2" charset="2"/>
              <a:buChar char="v"/>
            </a:pPr>
            <a:r>
              <a:rPr lang="en-IN" dirty="0" smtClean="0">
                <a:solidFill>
                  <a:srgbClr val="002060"/>
                </a:solidFill>
              </a:rPr>
              <a:t>Brittle stars -Fragile and easily breakable arms</a:t>
            </a:r>
          </a:p>
          <a:p>
            <a:pPr>
              <a:buFont typeface="Wingdings" pitchFamily="2" charset="2"/>
              <a:buChar char="v"/>
            </a:pPr>
            <a:r>
              <a:rPr lang="en-IN" dirty="0" smtClean="0">
                <a:solidFill>
                  <a:srgbClr val="002060"/>
                </a:solidFill>
              </a:rPr>
              <a:t>Serpent stars – Serpentine movement of the arms.</a:t>
            </a:r>
          </a:p>
          <a:p>
            <a:pPr>
              <a:buFont typeface="Wingdings" pitchFamily="2" charset="2"/>
              <a:buChar char="v"/>
            </a:pPr>
            <a:r>
              <a:rPr lang="en-IN" dirty="0" err="1" smtClean="0">
                <a:solidFill>
                  <a:srgbClr val="002060"/>
                </a:solidFill>
              </a:rPr>
              <a:t>Ophiuroids</a:t>
            </a:r>
            <a:r>
              <a:rPr lang="en-IN" dirty="0" smtClean="0">
                <a:solidFill>
                  <a:srgbClr val="002060"/>
                </a:solidFill>
              </a:rPr>
              <a:t> resemble asteroids.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</a:rPr>
              <a:t>BCZ  it’s body consists  of central disc and arms 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</a:rPr>
              <a:t>Their arms are long,  slender and more sharply set off from the disc</a:t>
            </a:r>
          </a:p>
          <a:p>
            <a:pPr marL="457200" indent="-457200">
              <a:buNone/>
            </a:pPr>
            <a:r>
              <a:rPr lang="en-IN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344816" cy="936104"/>
          </a:xfrm>
        </p:spPr>
        <p:txBody>
          <a:bodyPr>
            <a:noAutofit/>
          </a:bodyPr>
          <a:lstStyle/>
          <a:p>
            <a:r>
              <a:rPr lang="en-IN" sz="7200" dirty="0" smtClean="0">
                <a:solidFill>
                  <a:srgbClr val="00B050"/>
                </a:solidFill>
              </a:rPr>
              <a:t>Brittle star</a:t>
            </a:r>
            <a:endParaRPr lang="en-US" sz="7200" dirty="0">
              <a:solidFill>
                <a:srgbClr val="00B050"/>
              </a:solidFill>
            </a:endParaRPr>
          </a:p>
        </p:txBody>
      </p:sp>
      <p:pic>
        <p:nvPicPr>
          <p:cNvPr id="4" name="Content Placeholder 3" descr="brittl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40090" y="1700807"/>
            <a:ext cx="7604318" cy="501024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0"/>
            <a:ext cx="6840760" cy="1196752"/>
          </a:xfrm>
        </p:spPr>
        <p:txBody>
          <a:bodyPr>
            <a:noAutofit/>
          </a:bodyPr>
          <a:lstStyle/>
          <a:p>
            <a:r>
              <a:rPr lang="en-IN" sz="7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Basket star</a:t>
            </a:r>
            <a:endParaRPr lang="en-US" sz="72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Content Placeholder 3" descr="basket star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42976" y="1575052"/>
            <a:ext cx="6980648" cy="49567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7416824" cy="994122"/>
          </a:xfrm>
        </p:spPr>
        <p:txBody>
          <a:bodyPr>
            <a:noAutofit/>
          </a:bodyPr>
          <a:lstStyle/>
          <a:p>
            <a:r>
              <a:rPr lang="en-IN" sz="7200" dirty="0" smtClean="0">
                <a:solidFill>
                  <a:schemeClr val="accent1">
                    <a:lumMod val="75000"/>
                  </a:schemeClr>
                </a:solidFill>
              </a:rPr>
              <a:t>Serpent star</a:t>
            </a:r>
            <a:endParaRPr lang="en-US" sz="7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Content Placeholder 3" descr="serp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57224" y="1772816"/>
            <a:ext cx="7459192" cy="47887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6600" dirty="0" smtClean="0">
                <a:solidFill>
                  <a:srgbClr val="00B050"/>
                </a:solidFill>
              </a:rPr>
              <a:t>Salient features</a:t>
            </a:r>
            <a:endParaRPr lang="en-US" sz="66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1571612"/>
            <a:ext cx="7610476" cy="494519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IN" dirty="0" smtClean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en-IN" sz="4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N" sz="4000" dirty="0" smtClean="0">
                <a:solidFill>
                  <a:schemeClr val="accent1">
                    <a:lumMod val="75000"/>
                  </a:schemeClr>
                </a:solidFill>
              </a:rPr>
              <a:t>Fl</a:t>
            </a:r>
            <a:r>
              <a:rPr lang="en-IN" sz="4000" dirty="0" smtClean="0">
                <a:solidFill>
                  <a:schemeClr val="accent1">
                    <a:lumMod val="75000"/>
                  </a:schemeClr>
                </a:solidFill>
              </a:rPr>
              <a:t>at </a:t>
            </a:r>
            <a:r>
              <a:rPr lang="en-IN" sz="4000" dirty="0" smtClean="0">
                <a:solidFill>
                  <a:schemeClr val="accent1">
                    <a:lumMod val="75000"/>
                  </a:schemeClr>
                </a:solidFill>
              </a:rPr>
              <a:t>body ,with a thin disc  and five or more slender and flexible arms .</a:t>
            </a:r>
          </a:p>
          <a:p>
            <a:pPr>
              <a:buNone/>
            </a:pPr>
            <a:r>
              <a:rPr lang="en-IN" sz="4000" dirty="0" smtClean="0">
                <a:solidFill>
                  <a:schemeClr val="accent1">
                    <a:lumMod val="75000"/>
                  </a:schemeClr>
                </a:solidFill>
              </a:rPr>
              <a:t>*Arms are formed of a series of segment – like section or articles  each article being formed of four shields.</a:t>
            </a:r>
          </a:p>
          <a:p>
            <a:pPr>
              <a:buNone/>
            </a:pPr>
            <a:r>
              <a:rPr lang="en-IN" sz="4000" dirty="0" smtClean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en-IN" sz="4000" dirty="0" err="1" smtClean="0">
                <a:solidFill>
                  <a:schemeClr val="accent1">
                    <a:lumMod val="75000"/>
                  </a:schemeClr>
                </a:solidFill>
              </a:rPr>
              <a:t>Ambulacral</a:t>
            </a:r>
            <a:r>
              <a:rPr lang="en-IN" sz="4000" dirty="0" smtClean="0">
                <a:solidFill>
                  <a:schemeClr val="accent1">
                    <a:lumMod val="75000"/>
                  </a:schemeClr>
                </a:solidFill>
              </a:rPr>
              <a:t> grooves , </a:t>
            </a:r>
            <a:r>
              <a:rPr lang="en-IN" sz="4000" dirty="0" err="1" smtClean="0">
                <a:solidFill>
                  <a:schemeClr val="accent1">
                    <a:lumMod val="75000"/>
                  </a:schemeClr>
                </a:solidFill>
              </a:rPr>
              <a:t>pedicellariae</a:t>
            </a:r>
            <a:r>
              <a:rPr lang="en-IN" sz="4000" dirty="0" smtClean="0">
                <a:solidFill>
                  <a:schemeClr val="accent1">
                    <a:lumMod val="75000"/>
                  </a:schemeClr>
                </a:solidFill>
              </a:rPr>
              <a:t> and dermal </a:t>
            </a:r>
            <a:r>
              <a:rPr lang="en-IN" sz="4000" dirty="0" err="1" smtClean="0">
                <a:solidFill>
                  <a:schemeClr val="accent1">
                    <a:lumMod val="75000"/>
                  </a:schemeClr>
                </a:solidFill>
              </a:rPr>
              <a:t>branchiae</a:t>
            </a:r>
            <a:r>
              <a:rPr lang="en-IN" sz="4000" dirty="0" smtClean="0">
                <a:solidFill>
                  <a:schemeClr val="accent1">
                    <a:lumMod val="75000"/>
                  </a:schemeClr>
                </a:solidFill>
              </a:rPr>
              <a:t> are absent.</a:t>
            </a:r>
          </a:p>
          <a:p>
            <a:pPr>
              <a:buNone/>
            </a:pPr>
            <a:r>
              <a:rPr lang="en-IN" sz="4000" dirty="0" smtClean="0">
                <a:solidFill>
                  <a:schemeClr val="accent1">
                    <a:lumMod val="75000"/>
                  </a:schemeClr>
                </a:solidFill>
              </a:rPr>
              <a:t>*Tube feet are without </a:t>
            </a:r>
            <a:r>
              <a:rPr lang="en-IN" sz="4000" dirty="0" err="1" smtClean="0">
                <a:solidFill>
                  <a:schemeClr val="accent1">
                    <a:lumMod val="75000"/>
                  </a:schemeClr>
                </a:solidFill>
              </a:rPr>
              <a:t>ampullae</a:t>
            </a:r>
            <a:r>
              <a:rPr lang="en-IN" sz="4000" dirty="0" smtClean="0">
                <a:solidFill>
                  <a:schemeClr val="accent1">
                    <a:lumMod val="75000"/>
                  </a:schemeClr>
                </a:solidFill>
              </a:rPr>
              <a:t> and suckers.</a:t>
            </a:r>
          </a:p>
          <a:p>
            <a:pPr>
              <a:buNone/>
            </a:pPr>
            <a:r>
              <a:rPr lang="en-IN" sz="4000" dirty="0" smtClean="0">
                <a:solidFill>
                  <a:schemeClr val="accent1">
                    <a:lumMod val="75000"/>
                  </a:schemeClr>
                </a:solidFill>
              </a:rPr>
              <a:t>*Gut  is blind sac without intestine and anus.</a:t>
            </a:r>
          </a:p>
          <a:p>
            <a:pPr>
              <a:buNone/>
            </a:pPr>
            <a:r>
              <a:rPr lang="en-IN" sz="4000" dirty="0" smtClean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en-IN" sz="4000" dirty="0" err="1" smtClean="0">
                <a:solidFill>
                  <a:schemeClr val="accent1">
                    <a:lumMod val="75000"/>
                  </a:schemeClr>
                </a:solidFill>
              </a:rPr>
              <a:t>Madreporite</a:t>
            </a:r>
            <a:r>
              <a:rPr lang="en-IN" sz="4000" dirty="0" smtClean="0">
                <a:solidFill>
                  <a:schemeClr val="accent1">
                    <a:lumMod val="75000"/>
                  </a:schemeClr>
                </a:solidFill>
              </a:rPr>
              <a:t> is on the oral surface .</a:t>
            </a:r>
          </a:p>
          <a:p>
            <a:pPr>
              <a:buNone/>
            </a:pPr>
            <a:r>
              <a:rPr lang="en-IN" sz="4000" dirty="0" smtClean="0">
                <a:solidFill>
                  <a:schemeClr val="accent1">
                    <a:lumMod val="75000"/>
                  </a:schemeClr>
                </a:solidFill>
              </a:rPr>
              <a:t>*Sexes are </a:t>
            </a:r>
            <a:r>
              <a:rPr lang="en-IN" sz="4000" dirty="0" err="1" smtClean="0">
                <a:solidFill>
                  <a:schemeClr val="accent1">
                    <a:lumMod val="75000"/>
                  </a:schemeClr>
                </a:solidFill>
              </a:rPr>
              <a:t>seperate</a:t>
            </a:r>
            <a:r>
              <a:rPr lang="en-IN" sz="4000" dirty="0" smtClean="0">
                <a:solidFill>
                  <a:schemeClr val="accent1">
                    <a:lumMod val="75000"/>
                  </a:schemeClr>
                </a:solidFill>
              </a:rPr>
              <a:t> .</a:t>
            </a:r>
          </a:p>
          <a:p>
            <a:pPr>
              <a:buNone/>
            </a:pPr>
            <a:r>
              <a:rPr lang="en-IN" sz="4000" dirty="0" smtClean="0">
                <a:solidFill>
                  <a:schemeClr val="accent1">
                    <a:lumMod val="75000"/>
                  </a:schemeClr>
                </a:solidFill>
              </a:rPr>
              <a:t>*Development is indirect with  a larva called </a:t>
            </a:r>
            <a:r>
              <a:rPr lang="en-IN" sz="4000" dirty="0" err="1" smtClean="0">
                <a:solidFill>
                  <a:schemeClr val="accent1">
                    <a:lumMod val="75000"/>
                  </a:schemeClr>
                </a:solidFill>
              </a:rPr>
              <a:t>ophiopluteus</a:t>
            </a:r>
            <a:r>
              <a:rPr lang="en-IN" sz="4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114</TotalTime>
  <Words>175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Phylum echinodermata</vt:lpstr>
      <vt:lpstr>Class ophiuroidea</vt:lpstr>
      <vt:lpstr>Brittle star</vt:lpstr>
      <vt:lpstr>Basket star</vt:lpstr>
      <vt:lpstr>Serpent star</vt:lpstr>
      <vt:lpstr>Salient features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Phylum echinodermata</dc:title>
  <dc:creator>Windows User</dc:creator>
  <cp:lastModifiedBy>Windows User</cp:lastModifiedBy>
  <cp:revision>14</cp:revision>
  <dcterms:created xsi:type="dcterms:W3CDTF">2019-09-24T08:03:17Z</dcterms:created>
  <dcterms:modified xsi:type="dcterms:W3CDTF">2021-11-18T14:24:48Z</dcterms:modified>
</cp:coreProperties>
</file>