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DAY 3</a:t>
            </a:r>
            <a:endParaRPr lang="en-GB" dirty="0"/>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Classification of vegetable crops</a:t>
            </a:r>
          </a:p>
          <a:p>
            <a:r>
              <a:rPr lang="en-IN" dirty="0" smtClean="0">
                <a:latin typeface="Times New Roman" pitchFamily="18" charset="0"/>
                <a:cs typeface="Times New Roman" pitchFamily="18" charset="0"/>
              </a:rPr>
              <a:t> If the growing of each vegetable is dealt with in detail, it will lead to too much repetition. It is, therefore, desirable to classify vegetable crops into certain groups as per their similarities.</a:t>
            </a:r>
            <a:endParaRPr lang="en-GB"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IN" sz="2800" dirty="0" smtClean="0">
                <a:latin typeface="Times New Roman" pitchFamily="18" charset="0"/>
                <a:cs typeface="Times New Roman" pitchFamily="18" charset="0"/>
              </a:rPr>
              <a:t>(b) Rabi or cool season vegetables: These may also be called cool or winter season crops as these vegetables require low temperature for growth. The season tentatively starts from 7 October and lasts till 6 February. The sowing of seeds may be undertaken from mid-September to late October. Vegetables, like peas, radish, carrot, cauliflower, cabbage, </a:t>
            </a:r>
            <a:r>
              <a:rPr lang="en-IN" sz="2800" dirty="0" err="1" smtClean="0">
                <a:latin typeface="Times New Roman" pitchFamily="18" charset="0"/>
                <a:cs typeface="Times New Roman" pitchFamily="18" charset="0"/>
              </a:rPr>
              <a:t>knol-khol</a:t>
            </a:r>
            <a:r>
              <a:rPr lang="en-IN" sz="2800" dirty="0" smtClean="0">
                <a:latin typeface="Times New Roman" pitchFamily="18" charset="0"/>
                <a:cs typeface="Times New Roman" pitchFamily="18" charset="0"/>
              </a:rPr>
              <a:t>, leafy vegetables, etc., are examples of Rabi vegetables.</a:t>
            </a:r>
            <a:endParaRPr lang="en-GB"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IN" dirty="0" smtClean="0">
                <a:latin typeface="Times New Roman" pitchFamily="18" charset="0"/>
                <a:cs typeface="Times New Roman" pitchFamily="18" charset="0"/>
              </a:rPr>
              <a:t>(c) Summer or warm season vegetables: </a:t>
            </a:r>
          </a:p>
          <a:p>
            <a:r>
              <a:rPr lang="en-IN" dirty="0" smtClean="0">
                <a:latin typeface="Times New Roman" pitchFamily="18" charset="0"/>
                <a:cs typeface="Times New Roman" pitchFamily="18" charset="0"/>
              </a:rPr>
              <a:t>The season tentatively starts from 7 February and lasts till 6 June. The sowing of seeds may be undertaken from mid-January to late February. These crops require hot and dry climatic conditions for better growth and maximum production. Cluster bean, musk melon, cucumber, watermelon, etc., are summer season vegetables. </a:t>
            </a:r>
            <a:endParaRPr lang="en-GB"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Based on the nature of plant (stem) </a:t>
            </a:r>
          </a:p>
          <a:p>
            <a:r>
              <a:rPr lang="en-GB" dirty="0" smtClean="0">
                <a:latin typeface="Times New Roman" pitchFamily="18" charset="0"/>
                <a:cs typeface="Times New Roman" pitchFamily="18" charset="0"/>
              </a:rPr>
              <a:t>(a) Herbaceous and succulents: Leafy vegetables </a:t>
            </a:r>
          </a:p>
          <a:p>
            <a:r>
              <a:rPr lang="en-GB" dirty="0" smtClean="0">
                <a:latin typeface="Times New Roman" pitchFamily="18" charset="0"/>
                <a:cs typeface="Times New Roman" pitchFamily="18" charset="0"/>
              </a:rPr>
              <a:t>(b) Shrubs: </a:t>
            </a:r>
            <a:r>
              <a:rPr lang="en-GB" dirty="0" err="1" smtClean="0">
                <a:latin typeface="Times New Roman" pitchFamily="18" charset="0"/>
                <a:cs typeface="Times New Roman" pitchFamily="18" charset="0"/>
              </a:rPr>
              <a:t>Brinjal</a:t>
            </a:r>
            <a:r>
              <a:rPr lang="en-GB" dirty="0" smtClean="0">
                <a:latin typeface="Times New Roman" pitchFamily="18" charset="0"/>
                <a:cs typeface="Times New Roman" pitchFamily="18" charset="0"/>
              </a:rPr>
              <a:t>, chilli, tomato, etc. </a:t>
            </a:r>
          </a:p>
          <a:p>
            <a:r>
              <a:rPr lang="en-GB" dirty="0" smtClean="0">
                <a:latin typeface="Times New Roman" pitchFamily="18" charset="0"/>
                <a:cs typeface="Times New Roman" pitchFamily="18" charset="0"/>
              </a:rPr>
              <a:t>(c) Trees: Drumstick, jackfruit, etc. (d) Vines: Cucurbits, etc.</a:t>
            </a:r>
            <a:endParaRPr lang="en-GB"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IN" b="1" dirty="0" smtClean="0">
                <a:latin typeface="Times New Roman" pitchFamily="18" charset="0"/>
                <a:cs typeface="Times New Roman" pitchFamily="18" charset="0"/>
              </a:rPr>
              <a:t>Based on the life span (from seed-to-seed)</a:t>
            </a:r>
          </a:p>
          <a:p>
            <a:r>
              <a:rPr lang="en-IN" dirty="0" smtClean="0">
                <a:latin typeface="Times New Roman" pitchFamily="18" charset="0"/>
                <a:cs typeface="Times New Roman" pitchFamily="18" charset="0"/>
              </a:rPr>
              <a:t> (a) Annuals: The life span of annual plants or  annuals is a season or a year, e.g., </a:t>
            </a:r>
            <a:r>
              <a:rPr lang="en-IN" dirty="0" err="1" smtClean="0">
                <a:latin typeface="Times New Roman" pitchFamily="18" charset="0"/>
                <a:cs typeface="Times New Roman" pitchFamily="18" charset="0"/>
              </a:rPr>
              <a:t>brinjal</a:t>
            </a:r>
            <a:r>
              <a:rPr lang="en-IN" dirty="0" smtClean="0">
                <a:latin typeface="Times New Roman" pitchFamily="18" charset="0"/>
                <a:cs typeface="Times New Roman" pitchFamily="18" charset="0"/>
              </a:rPr>
              <a:t>, chilli, cabbage, cauliflower, cucurbits, tomato, leafy vegetables, etc. </a:t>
            </a:r>
          </a:p>
          <a:p>
            <a:r>
              <a:rPr lang="en-IN" dirty="0" smtClean="0">
                <a:latin typeface="Times New Roman" pitchFamily="18" charset="0"/>
                <a:cs typeface="Times New Roman" pitchFamily="18" charset="0"/>
              </a:rPr>
              <a:t>(b) Biennials: The life span of biennials is of  two seasons or two years, e.g. onion, radish,  carrot, etc. </a:t>
            </a:r>
          </a:p>
          <a:p>
            <a:r>
              <a:rPr lang="en-IN" dirty="0" smtClean="0">
                <a:latin typeface="Times New Roman" pitchFamily="18" charset="0"/>
                <a:cs typeface="Times New Roman" pitchFamily="18" charset="0"/>
              </a:rPr>
              <a:t>(c) Perennials: The life span of perennial plants is more than two years, e.g., drumstick (</a:t>
            </a:r>
            <a:r>
              <a:rPr lang="en-IN" dirty="0" err="1" smtClean="0">
                <a:latin typeface="Times New Roman" pitchFamily="18" charset="0"/>
                <a:cs typeface="Times New Roman" pitchFamily="18" charset="0"/>
              </a:rPr>
              <a:t>moringa</a:t>
            </a:r>
            <a:r>
              <a:rPr lang="en-IN" dirty="0" smtClean="0">
                <a:latin typeface="Times New Roman" pitchFamily="18" charset="0"/>
                <a:cs typeface="Times New Roman" pitchFamily="18" charset="0"/>
              </a:rPr>
              <a:t>), asparagus (</a:t>
            </a:r>
            <a:r>
              <a:rPr lang="en-IN" dirty="0" err="1" smtClean="0">
                <a:latin typeface="Times New Roman" pitchFamily="18" charset="0"/>
                <a:cs typeface="Times New Roman" pitchFamily="18" charset="0"/>
              </a:rPr>
              <a:t>shatawari</a:t>
            </a:r>
            <a:r>
              <a:rPr lang="en-IN" dirty="0" smtClean="0">
                <a:latin typeface="Times New Roman" pitchFamily="18" charset="0"/>
                <a:cs typeface="Times New Roman" pitchFamily="18" charset="0"/>
              </a:rPr>
              <a:t>), pointed gourd (</a:t>
            </a:r>
            <a:r>
              <a:rPr lang="en-IN" dirty="0" err="1" smtClean="0">
                <a:latin typeface="Times New Roman" pitchFamily="18" charset="0"/>
                <a:cs typeface="Times New Roman" pitchFamily="18" charset="0"/>
              </a:rPr>
              <a:t>parwal</a:t>
            </a:r>
            <a:r>
              <a:rPr lang="en-IN" dirty="0" smtClean="0">
                <a:latin typeface="Times New Roman" pitchFamily="18" charset="0"/>
                <a:cs typeface="Times New Roman" pitchFamily="18" charset="0"/>
              </a:rPr>
              <a:t>), etc.</a:t>
            </a:r>
          </a:p>
          <a:p>
            <a:endParaRPr lang="en-GB"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b="1" dirty="0" smtClean="0">
                <a:latin typeface="Times New Roman" pitchFamily="18" charset="0"/>
                <a:cs typeface="Times New Roman" pitchFamily="18" charset="0"/>
              </a:rPr>
              <a:t>Based on the method of commercial propagation </a:t>
            </a:r>
          </a:p>
          <a:p>
            <a:r>
              <a:rPr lang="en-GB" dirty="0" smtClean="0">
                <a:latin typeface="Times New Roman" pitchFamily="18" charset="0"/>
                <a:cs typeface="Times New Roman" pitchFamily="18" charset="0"/>
              </a:rPr>
              <a:t>(a) Sexually propagated (by seed): </a:t>
            </a:r>
            <a:r>
              <a:rPr lang="en-GB" dirty="0" err="1" smtClean="0">
                <a:latin typeface="Times New Roman" pitchFamily="18" charset="0"/>
                <a:cs typeface="Times New Roman" pitchFamily="18" charset="0"/>
              </a:rPr>
              <a:t>Brinjal</a:t>
            </a:r>
            <a:r>
              <a:rPr lang="en-GB" dirty="0" smtClean="0">
                <a:latin typeface="Times New Roman" pitchFamily="18" charset="0"/>
                <a:cs typeface="Times New Roman" pitchFamily="18" charset="0"/>
              </a:rPr>
              <a:t>, chilli, cauliflower, cabbage, cucurbits, tomato, leafy vegetables, etc. </a:t>
            </a:r>
          </a:p>
          <a:p>
            <a:r>
              <a:rPr lang="en-GB" dirty="0" smtClean="0">
                <a:latin typeface="Times New Roman" pitchFamily="18" charset="0"/>
                <a:cs typeface="Times New Roman" pitchFamily="18" charset="0"/>
              </a:rPr>
              <a:t>(b) Asexually propagated (vegetative parts): Asparagus, </a:t>
            </a:r>
            <a:r>
              <a:rPr lang="en-GB" dirty="0" err="1" smtClean="0">
                <a:latin typeface="Times New Roman" pitchFamily="18" charset="0"/>
                <a:cs typeface="Times New Roman" pitchFamily="18" charset="0"/>
              </a:rPr>
              <a:t>dioscorea</a:t>
            </a:r>
            <a:r>
              <a:rPr lang="en-GB" dirty="0" smtClean="0">
                <a:latin typeface="Times New Roman" pitchFamily="18" charset="0"/>
                <a:cs typeface="Times New Roman" pitchFamily="18" charset="0"/>
              </a:rPr>
              <a:t>, potato, sweet potato, onion, garlic, taro, yam, etc.  </a:t>
            </a:r>
          </a:p>
          <a:p>
            <a:r>
              <a:rPr lang="en-GB" dirty="0" smtClean="0">
                <a:latin typeface="Times New Roman" pitchFamily="18" charset="0"/>
                <a:cs typeface="Times New Roman" pitchFamily="18" charset="0"/>
              </a:rPr>
              <a:t>• Cuttings: Asparagus   </a:t>
            </a:r>
          </a:p>
          <a:p>
            <a:r>
              <a:rPr lang="en-GB" dirty="0" smtClean="0">
                <a:latin typeface="Times New Roman" pitchFamily="18" charset="0"/>
                <a:cs typeface="Times New Roman" pitchFamily="18" charset="0"/>
              </a:rPr>
              <a:t>• Bulbs: Onion, garlic  </a:t>
            </a:r>
          </a:p>
          <a:p>
            <a:r>
              <a:rPr lang="en-GB" dirty="0" smtClean="0">
                <a:latin typeface="Times New Roman" pitchFamily="18" charset="0"/>
                <a:cs typeface="Times New Roman" pitchFamily="18" charset="0"/>
              </a:rPr>
              <a:t>• Rhizomes: </a:t>
            </a:r>
            <a:r>
              <a:rPr lang="en-GB" dirty="0" err="1" smtClean="0">
                <a:latin typeface="Times New Roman" pitchFamily="18" charset="0"/>
                <a:cs typeface="Times New Roman" pitchFamily="18" charset="0"/>
              </a:rPr>
              <a:t>Colocasia</a:t>
            </a:r>
            <a:r>
              <a:rPr lang="en-GB" dirty="0" smtClean="0">
                <a:latin typeface="Times New Roman" pitchFamily="18" charset="0"/>
                <a:cs typeface="Times New Roman" pitchFamily="18" charset="0"/>
              </a:rPr>
              <a:t>, ginger, coleus  </a:t>
            </a:r>
          </a:p>
          <a:p>
            <a:r>
              <a:rPr lang="en-GB" dirty="0" smtClean="0">
                <a:latin typeface="Times New Roman" pitchFamily="18" charset="0"/>
                <a:cs typeface="Times New Roman" pitchFamily="18" charset="0"/>
              </a:rPr>
              <a:t>• Tubers: Potato, sweet potato</a:t>
            </a:r>
            <a:endParaRPr lang="en-GB"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b="1" dirty="0" smtClean="0">
                <a:latin typeface="Times New Roman" pitchFamily="18" charset="0"/>
                <a:cs typeface="Times New Roman" pitchFamily="18" charset="0"/>
              </a:rPr>
              <a:t>Based on the method of planting </a:t>
            </a:r>
          </a:p>
          <a:p>
            <a:r>
              <a:rPr lang="en-GB" dirty="0" smtClean="0">
                <a:latin typeface="Times New Roman" pitchFamily="18" charset="0"/>
                <a:cs typeface="Times New Roman" pitchFamily="18" charset="0"/>
              </a:rPr>
              <a:t>(a) Directly sown plants: Okra, leafy vegetables, carrot, radish, peas and beans </a:t>
            </a:r>
          </a:p>
          <a:p>
            <a:r>
              <a:rPr lang="en-GB" dirty="0" smtClean="0">
                <a:latin typeface="Times New Roman" pitchFamily="18" charset="0"/>
                <a:cs typeface="Times New Roman" pitchFamily="18" charset="0"/>
              </a:rPr>
              <a:t>(b) Transplanting: Tomato, </a:t>
            </a:r>
            <a:r>
              <a:rPr lang="en-GB" dirty="0" err="1" smtClean="0">
                <a:latin typeface="Times New Roman" pitchFamily="18" charset="0"/>
                <a:cs typeface="Times New Roman" pitchFamily="18" charset="0"/>
              </a:rPr>
              <a:t>brinjal</a:t>
            </a:r>
            <a:r>
              <a:rPr lang="en-GB" dirty="0" smtClean="0">
                <a:latin typeface="Times New Roman" pitchFamily="18" charset="0"/>
                <a:cs typeface="Times New Roman" pitchFamily="18" charset="0"/>
              </a:rPr>
              <a:t>, chilli, cauliflower, cabbage, onion, potato, sweet potato, cassava, pointed gourd, etc.</a:t>
            </a:r>
          </a:p>
          <a:p>
            <a:r>
              <a:rPr lang="en-GB" dirty="0" smtClean="0">
                <a:latin typeface="Times New Roman" pitchFamily="18" charset="0"/>
                <a:cs typeface="Times New Roman" pitchFamily="18" charset="0"/>
              </a:rPr>
              <a:t> (c) Crops grown from underground parts  </a:t>
            </a:r>
          </a:p>
          <a:p>
            <a:r>
              <a:rPr lang="en-GB" dirty="0" smtClean="0">
                <a:latin typeface="Times New Roman" pitchFamily="18" charset="0"/>
                <a:cs typeface="Times New Roman" pitchFamily="18" charset="0"/>
              </a:rPr>
              <a:t>• Root vegetables: Radish, carrot, turnip, beetroot  </a:t>
            </a:r>
          </a:p>
          <a:p>
            <a:r>
              <a:rPr lang="en-GB" dirty="0" smtClean="0">
                <a:latin typeface="Times New Roman" pitchFamily="18" charset="0"/>
                <a:cs typeface="Times New Roman" pitchFamily="18" charset="0"/>
              </a:rPr>
              <a:t> • Rhizome: </a:t>
            </a:r>
            <a:r>
              <a:rPr lang="en-GB" dirty="0" err="1" smtClean="0">
                <a:latin typeface="Times New Roman" pitchFamily="18" charset="0"/>
                <a:cs typeface="Times New Roman" pitchFamily="18" charset="0"/>
              </a:rPr>
              <a:t>Colocasia</a:t>
            </a:r>
            <a:r>
              <a:rPr lang="en-GB" dirty="0" smtClean="0">
                <a:latin typeface="Times New Roman" pitchFamily="18" charset="0"/>
                <a:cs typeface="Times New Roman" pitchFamily="18" charset="0"/>
              </a:rPr>
              <a:t>, ginger  </a:t>
            </a:r>
          </a:p>
          <a:p>
            <a:r>
              <a:rPr lang="en-GB" dirty="0" smtClean="0">
                <a:latin typeface="Times New Roman" pitchFamily="18" charset="0"/>
                <a:cs typeface="Times New Roman" pitchFamily="18" charset="0"/>
              </a:rPr>
              <a:t>• Bulb: Onion, garlic  </a:t>
            </a:r>
          </a:p>
          <a:p>
            <a:r>
              <a:rPr lang="en-GB" dirty="0" smtClean="0">
                <a:latin typeface="Times New Roman" pitchFamily="18" charset="0"/>
                <a:cs typeface="Times New Roman" pitchFamily="18" charset="0"/>
              </a:rPr>
              <a:t>• Tuber: Potato, sweet potato, cassava and yam</a:t>
            </a:r>
            <a:endParaRPr lang="en-GB"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85000" lnSpcReduction="10000"/>
          </a:bodyPr>
          <a:lstStyle/>
          <a:p>
            <a:r>
              <a:rPr lang="en-GB" b="1" dirty="0" smtClean="0">
                <a:latin typeface="Times New Roman" pitchFamily="18" charset="0"/>
                <a:cs typeface="Times New Roman" pitchFamily="18" charset="0"/>
              </a:rPr>
              <a:t>Based on intercultural practices </a:t>
            </a:r>
          </a:p>
          <a:p>
            <a:r>
              <a:rPr lang="en-GB" dirty="0" smtClean="0">
                <a:latin typeface="Times New Roman" pitchFamily="18" charset="0"/>
                <a:cs typeface="Times New Roman" pitchFamily="18" charset="0"/>
              </a:rPr>
              <a:t>(a) </a:t>
            </a:r>
            <a:r>
              <a:rPr lang="en-GB" dirty="0" err="1" smtClean="0">
                <a:latin typeface="Times New Roman" pitchFamily="18" charset="0"/>
                <a:cs typeface="Times New Roman" pitchFamily="18" charset="0"/>
              </a:rPr>
              <a:t>Solanaceous</a:t>
            </a:r>
            <a:r>
              <a:rPr lang="en-GB" dirty="0" smtClean="0">
                <a:latin typeface="Times New Roman" pitchFamily="18" charset="0"/>
                <a:cs typeface="Times New Roman" pitchFamily="18" charset="0"/>
              </a:rPr>
              <a:t> crops: Tomato, </a:t>
            </a:r>
            <a:r>
              <a:rPr lang="en-GB" dirty="0" err="1" smtClean="0">
                <a:latin typeface="Times New Roman" pitchFamily="18" charset="0"/>
                <a:cs typeface="Times New Roman" pitchFamily="18" charset="0"/>
              </a:rPr>
              <a:t>brinjal</a:t>
            </a:r>
            <a:r>
              <a:rPr lang="en-GB" dirty="0" smtClean="0">
                <a:latin typeface="Times New Roman" pitchFamily="18" charset="0"/>
                <a:cs typeface="Times New Roman" pitchFamily="18" charset="0"/>
              </a:rPr>
              <a:t>, chilli, bell pepper, potato </a:t>
            </a:r>
          </a:p>
          <a:p>
            <a:r>
              <a:rPr lang="en-GB" dirty="0" smtClean="0">
                <a:latin typeface="Times New Roman" pitchFamily="18" charset="0"/>
                <a:cs typeface="Times New Roman" pitchFamily="18" charset="0"/>
              </a:rPr>
              <a:t>(b) Cole crops: Cabbage, cauliflower, </a:t>
            </a:r>
            <a:r>
              <a:rPr lang="en-GB" dirty="0" err="1" smtClean="0">
                <a:latin typeface="Times New Roman" pitchFamily="18" charset="0"/>
                <a:cs typeface="Times New Roman" pitchFamily="18" charset="0"/>
              </a:rPr>
              <a:t>knol-khol</a:t>
            </a:r>
            <a:r>
              <a:rPr lang="en-GB" dirty="0" smtClean="0">
                <a:latin typeface="Times New Roman" pitchFamily="18" charset="0"/>
                <a:cs typeface="Times New Roman" pitchFamily="18" charset="0"/>
              </a:rPr>
              <a:t>, broccoli and Brussels sprouts</a:t>
            </a:r>
          </a:p>
          <a:p>
            <a:r>
              <a:rPr lang="en-GB" dirty="0" smtClean="0">
                <a:latin typeface="Times New Roman" pitchFamily="18" charset="0"/>
                <a:cs typeface="Times New Roman" pitchFamily="18" charset="0"/>
              </a:rPr>
              <a:t> (c) Leafy vegetables: Spinach, </a:t>
            </a:r>
            <a:r>
              <a:rPr lang="en-GB" dirty="0" err="1" smtClean="0">
                <a:latin typeface="Times New Roman" pitchFamily="18" charset="0"/>
                <a:cs typeface="Times New Roman" pitchFamily="18" charset="0"/>
              </a:rPr>
              <a:t>methi</a:t>
            </a:r>
            <a:r>
              <a:rPr lang="en-GB" dirty="0" smtClean="0">
                <a:latin typeface="Times New Roman" pitchFamily="18" charset="0"/>
                <a:cs typeface="Times New Roman" pitchFamily="18" charset="0"/>
              </a:rPr>
              <a:t>, lettuce and </a:t>
            </a:r>
            <a:r>
              <a:rPr lang="en-GB" dirty="0" err="1" smtClean="0">
                <a:latin typeface="Times New Roman" pitchFamily="18" charset="0"/>
                <a:cs typeface="Times New Roman" pitchFamily="18" charset="0"/>
              </a:rPr>
              <a:t>chaulai</a:t>
            </a:r>
            <a:r>
              <a:rPr lang="en-GB" dirty="0" smtClean="0">
                <a:latin typeface="Times New Roman" pitchFamily="18" charset="0"/>
                <a:cs typeface="Times New Roman" pitchFamily="18" charset="0"/>
              </a:rPr>
              <a:t> (</a:t>
            </a:r>
            <a:r>
              <a:rPr lang="en-GB" dirty="0" err="1" smtClean="0">
                <a:latin typeface="Times New Roman" pitchFamily="18" charset="0"/>
                <a:cs typeface="Times New Roman" pitchFamily="18" charset="0"/>
              </a:rPr>
              <a:t>amaranthus</a:t>
            </a:r>
            <a:r>
              <a:rPr lang="en-GB" dirty="0" smtClean="0">
                <a:latin typeface="Times New Roman" pitchFamily="18" charset="0"/>
                <a:cs typeface="Times New Roman" pitchFamily="18" charset="0"/>
              </a:rPr>
              <a:t>) </a:t>
            </a:r>
          </a:p>
          <a:p>
            <a:r>
              <a:rPr lang="en-GB" dirty="0" smtClean="0">
                <a:latin typeface="Times New Roman" pitchFamily="18" charset="0"/>
                <a:cs typeface="Times New Roman" pitchFamily="18" charset="0"/>
              </a:rPr>
              <a:t>(d) Pods or capsules: Pea, cowpea, cluster bean, okra</a:t>
            </a:r>
          </a:p>
          <a:p>
            <a:r>
              <a:rPr lang="en-GB" dirty="0" smtClean="0">
                <a:latin typeface="Times New Roman" pitchFamily="18" charset="0"/>
                <a:cs typeface="Times New Roman" pitchFamily="18" charset="0"/>
              </a:rPr>
              <a:t> (e) Cucurbits: Gourds, melons, cucumber, pumpkin</a:t>
            </a:r>
          </a:p>
          <a:p>
            <a:r>
              <a:rPr lang="en-GB" dirty="0" smtClean="0">
                <a:latin typeface="Times New Roman" pitchFamily="18" charset="0"/>
                <a:cs typeface="Times New Roman" pitchFamily="18" charset="0"/>
              </a:rPr>
              <a:t> (f) Root crops: Carrot, radish, turnip, beetroot</a:t>
            </a:r>
            <a:endParaRPr lang="en-GB"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smtClean="0">
                <a:latin typeface="Times New Roman" pitchFamily="18" charset="0"/>
                <a:cs typeface="Times New Roman" pitchFamily="18" charset="0"/>
              </a:rPr>
              <a:t>Based on climatic requirements </a:t>
            </a:r>
          </a:p>
          <a:p>
            <a:r>
              <a:rPr lang="en-GB" dirty="0" smtClean="0">
                <a:latin typeface="Times New Roman" pitchFamily="18" charset="0"/>
                <a:cs typeface="Times New Roman" pitchFamily="18" charset="0"/>
              </a:rPr>
              <a:t>(a) Temperate vegetables: Radish, potato, carrot, cabbage, cauliflower, </a:t>
            </a:r>
            <a:r>
              <a:rPr lang="en-GB" dirty="0" err="1" smtClean="0">
                <a:latin typeface="Times New Roman" pitchFamily="18" charset="0"/>
                <a:cs typeface="Times New Roman" pitchFamily="18" charset="0"/>
              </a:rPr>
              <a:t>knol-khol</a:t>
            </a:r>
            <a:r>
              <a:rPr lang="en-GB" dirty="0" smtClean="0">
                <a:latin typeface="Times New Roman" pitchFamily="18" charset="0"/>
                <a:cs typeface="Times New Roman" pitchFamily="18" charset="0"/>
              </a:rPr>
              <a:t>, broccoli, etc. </a:t>
            </a:r>
          </a:p>
          <a:p>
            <a:r>
              <a:rPr lang="en-GB" dirty="0" smtClean="0">
                <a:latin typeface="Times New Roman" pitchFamily="18" charset="0"/>
                <a:cs typeface="Times New Roman" pitchFamily="18" charset="0"/>
              </a:rPr>
              <a:t>(b) Tropical and subtropical vegetables: Watermelon, musk melon, cucumber, tomato, </a:t>
            </a:r>
            <a:r>
              <a:rPr lang="en-GB" dirty="0" err="1" smtClean="0">
                <a:latin typeface="Times New Roman" pitchFamily="18" charset="0"/>
                <a:cs typeface="Times New Roman" pitchFamily="18" charset="0"/>
              </a:rPr>
              <a:t>brinjal</a:t>
            </a:r>
            <a:r>
              <a:rPr lang="en-GB" dirty="0" smtClean="0">
                <a:latin typeface="Times New Roman" pitchFamily="18" charset="0"/>
                <a:cs typeface="Times New Roman" pitchFamily="18" charset="0"/>
              </a:rPr>
              <a:t>, chilli, etc.</a:t>
            </a:r>
            <a:endParaRPr lang="en-GB"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IN" b="1" dirty="0" smtClean="0">
                <a:latin typeface="Times New Roman" pitchFamily="18" charset="0"/>
                <a:cs typeface="Times New Roman" pitchFamily="18" charset="0"/>
              </a:rPr>
              <a:t>Based on the season of growth</a:t>
            </a:r>
          </a:p>
          <a:p>
            <a:r>
              <a:rPr lang="en-IN" dirty="0" smtClean="0">
                <a:latin typeface="Times New Roman" pitchFamily="18" charset="0"/>
                <a:cs typeface="Times New Roman" pitchFamily="18" charset="0"/>
              </a:rPr>
              <a:t> In India, seasonal or annual vegetables can be classified according to their season of growth. Season of growth is the period in which the climatic conditions are favourable for the growth and production of a crop. (a) </a:t>
            </a:r>
            <a:r>
              <a:rPr lang="en-IN" dirty="0" err="1" smtClean="0">
                <a:latin typeface="Times New Roman" pitchFamily="18" charset="0"/>
                <a:cs typeface="Times New Roman" pitchFamily="18" charset="0"/>
              </a:rPr>
              <a:t>Kharif</a:t>
            </a:r>
            <a:r>
              <a:rPr lang="en-IN" dirty="0" smtClean="0">
                <a:latin typeface="Times New Roman" pitchFamily="18" charset="0"/>
                <a:cs typeface="Times New Roman" pitchFamily="18" charset="0"/>
              </a:rPr>
              <a:t> season vegetables: These may also be called rainy season crops. These vegetables require hot and humid climate. </a:t>
            </a:r>
            <a:endParaRPr lang="en-GB"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IN" dirty="0" smtClean="0">
                <a:latin typeface="Times New Roman" pitchFamily="18" charset="0"/>
                <a:cs typeface="Times New Roman" pitchFamily="18" charset="0"/>
              </a:rPr>
              <a:t>The season tentatively  starts from 7 June and lasts till 6 October every year. The sowing of seeds may be undertaken  from mid-May to late July. Vegetables, like  okra, cowpeas, cluster beans, etc., are examples of </a:t>
            </a:r>
            <a:r>
              <a:rPr lang="en-IN" dirty="0" err="1" smtClean="0">
                <a:latin typeface="Times New Roman" pitchFamily="18" charset="0"/>
                <a:cs typeface="Times New Roman" pitchFamily="18" charset="0"/>
              </a:rPr>
              <a:t>Kharif</a:t>
            </a:r>
            <a:r>
              <a:rPr lang="en-IN" dirty="0" smtClean="0">
                <a:latin typeface="Times New Roman" pitchFamily="18" charset="0"/>
                <a:cs typeface="Times New Roman" pitchFamily="18" charset="0"/>
              </a:rPr>
              <a:t> vegetables.</a:t>
            </a:r>
            <a:endParaRPr lang="en-GB"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798</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DAY 3</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3</dc:title>
  <dc:creator>Sreejith1</dc:creator>
  <cp:lastModifiedBy>Sreejith1</cp:lastModifiedBy>
  <cp:revision>1</cp:revision>
  <dcterms:created xsi:type="dcterms:W3CDTF">2006-08-16T00:00:00Z</dcterms:created>
  <dcterms:modified xsi:type="dcterms:W3CDTF">2021-12-16T05:01:25Z</dcterms:modified>
</cp:coreProperties>
</file>