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Times New Roman" pitchFamily="18" charset="0"/>
                <a:cs typeface="Times New Roman" pitchFamily="18" charset="0"/>
              </a:rPr>
              <a:t> Horticulture and Its Importance </a:t>
            </a:r>
            <a:endParaRPr lang="en-GB"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ctr"/>
            <a:r>
              <a:rPr lang="en-IN" dirty="0" smtClean="0">
                <a:latin typeface="Times New Roman" pitchFamily="18" charset="0"/>
                <a:cs typeface="Times New Roman" pitchFamily="18" charset="0"/>
              </a:rPr>
              <a:t>DAY 1</a:t>
            </a:r>
            <a:endParaRPr lang="en-GB" dirty="0">
              <a:latin typeface="Times New Roman" pitchFamily="18" charset="0"/>
              <a:cs typeface="Times New Roman" pitchFamily="18" charset="0"/>
            </a:endParaRPr>
          </a:p>
        </p:txBody>
      </p:sp>
      <p:sp>
        <p:nvSpPr>
          <p:cNvPr id="4" name="TextBox 3"/>
          <p:cNvSpPr txBox="1"/>
          <p:nvPr/>
        </p:nvSpPr>
        <p:spPr>
          <a:xfrm>
            <a:off x="5257800" y="5410200"/>
            <a:ext cx="1215141" cy="369332"/>
          </a:xfrm>
          <a:prstGeom prst="rect">
            <a:avLst/>
          </a:prstGeom>
          <a:noFill/>
        </p:spPr>
        <p:txBody>
          <a:bodyPr wrap="none" rtlCol="0">
            <a:spAutoFit/>
          </a:bodyPr>
          <a:lstStyle/>
          <a:p>
            <a:r>
              <a:rPr lang="en-US" dirty="0" smtClean="0"/>
              <a:t>Ms. </a:t>
            </a:r>
            <a:r>
              <a:rPr lang="en-US" dirty="0" err="1" smtClean="0"/>
              <a:t>Jessiya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IN" dirty="0" smtClean="0">
                <a:latin typeface="Times New Roman" pitchFamily="18" charset="0"/>
                <a:cs typeface="Times New Roman" pitchFamily="18" charset="0"/>
              </a:rPr>
              <a:t>The term horticulture is derived from two Latin words </a:t>
            </a:r>
            <a:r>
              <a:rPr lang="en-IN" dirty="0" err="1" smtClean="0">
                <a:latin typeface="Times New Roman" pitchFamily="18" charset="0"/>
                <a:cs typeface="Times New Roman" pitchFamily="18" charset="0"/>
              </a:rPr>
              <a:t>hortus</a:t>
            </a:r>
            <a:r>
              <a:rPr lang="en-IN" dirty="0" smtClean="0">
                <a:latin typeface="Times New Roman" pitchFamily="18" charset="0"/>
                <a:cs typeface="Times New Roman" pitchFamily="18" charset="0"/>
              </a:rPr>
              <a:t>, meaning ‘garden’, and </a:t>
            </a:r>
            <a:r>
              <a:rPr lang="en-IN" dirty="0" err="1" smtClean="0">
                <a:latin typeface="Times New Roman" pitchFamily="18" charset="0"/>
                <a:cs typeface="Times New Roman" pitchFamily="18" charset="0"/>
              </a:rPr>
              <a:t>cultura</a:t>
            </a:r>
            <a:r>
              <a:rPr lang="en-IN" dirty="0" smtClean="0">
                <a:latin typeface="Times New Roman" pitchFamily="18" charset="0"/>
                <a:cs typeface="Times New Roman" pitchFamily="18" charset="0"/>
              </a:rPr>
              <a:t> meaning ‘cultivation’. It refers to crops cultivated in an enclosure, i.e., garden cultivation.</a:t>
            </a:r>
            <a:endParaRPr lang="en-GB"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IN" b="1" dirty="0" smtClean="0">
                <a:latin typeface="Times New Roman" pitchFamily="18" charset="0"/>
                <a:cs typeface="Times New Roman" pitchFamily="18" charset="0"/>
              </a:rPr>
              <a:t>Features and importance</a:t>
            </a:r>
          </a:p>
          <a:p>
            <a:r>
              <a:rPr lang="en-IN" dirty="0" smtClean="0">
                <a:latin typeface="Times New Roman" pitchFamily="18" charset="0"/>
                <a:cs typeface="Times New Roman" pitchFamily="18" charset="0"/>
              </a:rPr>
              <a:t> Horticulture crops perform a vital role in the Indian economy by generating employment, providing raw material to various food processing industries, and higher farm profitability due to higher production and export earnings from foreign exchange.</a:t>
            </a:r>
          </a:p>
          <a:p>
            <a:r>
              <a:rPr lang="en-IN" dirty="0" smtClean="0">
                <a:latin typeface="Times New Roman" pitchFamily="18" charset="0"/>
                <a:cs typeface="Times New Roman" pitchFamily="18" charset="0"/>
              </a:rPr>
              <a:t> (a) Horticulture crops are a source of variability in farm produce and diets. </a:t>
            </a:r>
          </a:p>
          <a:p>
            <a:r>
              <a:rPr lang="en-IN" dirty="0" smtClean="0">
                <a:latin typeface="Times New Roman" pitchFamily="18" charset="0"/>
                <a:cs typeface="Times New Roman" pitchFamily="18" charset="0"/>
              </a:rPr>
              <a:t>(b) They are a source of nutrients, vitamins, minerals, flavour, aroma, dietary fibres, etc. (c) They contain health benefiting compounds and medicines. </a:t>
            </a:r>
          </a:p>
          <a:p>
            <a:r>
              <a:rPr lang="en-IN" dirty="0" smtClean="0">
                <a:latin typeface="Times New Roman" pitchFamily="18" charset="0"/>
                <a:cs typeface="Times New Roman" pitchFamily="18" charset="0"/>
              </a:rPr>
              <a:t>(d) These crops have aesthetic value and protect  the environment. </a:t>
            </a:r>
            <a:endParaRPr lang="en-GB"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IN" dirty="0" smtClean="0">
                <a:latin typeface="Times New Roman" pitchFamily="18" charset="0"/>
                <a:cs typeface="Times New Roman" pitchFamily="18" charset="0"/>
              </a:rPr>
              <a:t> The comparative production per unit area of horticultural crops is higher than field crops, e.g., paddy crop gives a maximum yield of only  30 q/ha, while banana crop gives 300–450 q/ha and grapes 90–150 q/ha.</a:t>
            </a:r>
          </a:p>
          <a:p>
            <a:r>
              <a:rPr lang="en-IN" dirty="0" smtClean="0">
                <a:latin typeface="Times New Roman" pitchFamily="18" charset="0"/>
                <a:cs typeface="Times New Roman" pitchFamily="18" charset="0"/>
              </a:rPr>
              <a:t> (f) Fruit and plantation crops can be cultivated in places where the slope of land is uneven or undulating. Mango and cashew nut are cultivated on a large scale in hilly and hill back area of the </a:t>
            </a:r>
            <a:r>
              <a:rPr lang="en-IN" dirty="0" err="1" smtClean="0">
                <a:latin typeface="Times New Roman" pitchFamily="18" charset="0"/>
                <a:cs typeface="Times New Roman" pitchFamily="18" charset="0"/>
              </a:rPr>
              <a:t>Konkan</a:t>
            </a:r>
            <a:r>
              <a:rPr lang="en-IN" dirty="0" smtClean="0">
                <a:latin typeface="Times New Roman" pitchFamily="18" charset="0"/>
                <a:cs typeface="Times New Roman" pitchFamily="18" charset="0"/>
              </a:rPr>
              <a:t> region. </a:t>
            </a:r>
          </a:p>
          <a:p>
            <a:r>
              <a:rPr lang="en-IN" dirty="0" smtClean="0">
                <a:latin typeface="Times New Roman" pitchFamily="18" charset="0"/>
                <a:cs typeface="Times New Roman" pitchFamily="18" charset="0"/>
              </a:rPr>
              <a:t>(g) The crops are useful for cultivation in wasteland or poor quality soil. </a:t>
            </a:r>
            <a:endParaRPr lang="en-GB"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251</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Horticulture and Its Importance </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Horticulture and Its Importance </dc:title>
  <dc:creator>Sreejith1</dc:creator>
  <cp:lastModifiedBy>Sreejith1</cp:lastModifiedBy>
  <cp:revision>1</cp:revision>
  <dcterms:created xsi:type="dcterms:W3CDTF">2006-08-16T00:00:00Z</dcterms:created>
  <dcterms:modified xsi:type="dcterms:W3CDTF">2021-12-16T04:54:52Z</dcterms:modified>
</cp:coreProperties>
</file>