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latin typeface="Times New Roman" pitchFamily="18" charset="0"/>
                <a:cs typeface="Times New Roman" pitchFamily="18" charset="0"/>
              </a:rPr>
              <a:t>Important horticultural operations</a:t>
            </a:r>
            <a:endParaRPr lang="en-GB"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ctr">
              <a:buNone/>
            </a:pPr>
            <a:r>
              <a:rPr lang="en-IN" dirty="0" smtClean="0"/>
              <a:t>DAY 4</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IN" sz="2800" dirty="0" smtClean="0">
                <a:latin typeface="Times New Roman" pitchFamily="18" charset="0"/>
                <a:cs typeface="Times New Roman" pitchFamily="18" charset="0"/>
              </a:rPr>
              <a:t>Types of pruning </a:t>
            </a:r>
          </a:p>
          <a:p>
            <a:r>
              <a:rPr lang="en-IN" sz="2800" dirty="0" smtClean="0">
                <a:latin typeface="Times New Roman" pitchFamily="18" charset="0"/>
                <a:cs typeface="Times New Roman" pitchFamily="18" charset="0"/>
              </a:rPr>
              <a:t>Thinning out </a:t>
            </a:r>
          </a:p>
          <a:p>
            <a:r>
              <a:rPr lang="en-IN" sz="2800" dirty="0" smtClean="0">
                <a:latin typeface="Times New Roman" pitchFamily="18" charset="0"/>
                <a:cs typeface="Times New Roman" pitchFamily="18" charset="0"/>
              </a:rPr>
              <a:t>When a shoot or a branch is removed entirely without leaving any stub is called ‘thinning out’. </a:t>
            </a:r>
          </a:p>
          <a:p>
            <a:r>
              <a:rPr lang="en-IN" sz="2800" dirty="0" smtClean="0">
                <a:latin typeface="Times New Roman" pitchFamily="18" charset="0"/>
                <a:cs typeface="Times New Roman" pitchFamily="18" charset="0"/>
              </a:rPr>
              <a:t>Heading back </a:t>
            </a:r>
          </a:p>
          <a:p>
            <a:r>
              <a:rPr lang="en-IN" sz="2800" dirty="0" smtClean="0">
                <a:latin typeface="Times New Roman" pitchFamily="18" charset="0"/>
                <a:cs typeface="Times New Roman" pitchFamily="18" charset="0"/>
              </a:rPr>
              <a:t>When the terminal portion of a branch or a shoot is removed partially, leaving the basal portion intact, it is called ‘heading back’.</a:t>
            </a:r>
            <a:endParaRPr lang="en-GB"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IN" sz="2800" dirty="0" smtClean="0">
                <a:latin typeface="Times New Roman" pitchFamily="18" charset="0"/>
                <a:cs typeface="Times New Roman" pitchFamily="18" charset="0"/>
              </a:rPr>
              <a:t>Extent of pruning</a:t>
            </a:r>
          </a:p>
          <a:p>
            <a:r>
              <a:rPr lang="en-IN" sz="2800" dirty="0" smtClean="0">
                <a:latin typeface="Times New Roman" pitchFamily="18" charset="0"/>
                <a:cs typeface="Times New Roman" pitchFamily="18" charset="0"/>
              </a:rPr>
              <a:t> If a small portion of a terminal of a branch or shoot is removed, it is called ‘light pruning’. When a longer terminal portion is removed, it is called ‘medium pruning’, and depending upon its severity, it can be described as ‘heavy pruning’.</a:t>
            </a:r>
            <a:endParaRPr lang="en-GB"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IN" dirty="0" smtClean="0">
                <a:latin typeface="Times New Roman" pitchFamily="18" charset="0"/>
                <a:cs typeface="Times New Roman" pitchFamily="18" charset="0"/>
              </a:rPr>
              <a:t>Training </a:t>
            </a:r>
          </a:p>
          <a:p>
            <a:r>
              <a:rPr lang="en-IN" dirty="0" smtClean="0">
                <a:latin typeface="Times New Roman" pitchFamily="18" charset="0"/>
                <a:cs typeface="Times New Roman" pitchFamily="18" charset="0"/>
              </a:rPr>
              <a:t>When a plant is made to grow with or without support, in a desired fashion by removing or fastening some of its parts with a view to give it a better framework or shape, the operation is called ‘training’.</a:t>
            </a:r>
          </a:p>
          <a:p>
            <a:endParaRPr lang="en-GB"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Autofit/>
          </a:bodyPr>
          <a:lstStyle/>
          <a:p>
            <a:r>
              <a:rPr lang="en-IN" sz="2800" dirty="0" smtClean="0">
                <a:latin typeface="Times New Roman" pitchFamily="18" charset="0"/>
                <a:cs typeface="Times New Roman" pitchFamily="18" charset="0"/>
              </a:rPr>
              <a:t>System of training </a:t>
            </a:r>
          </a:p>
          <a:p>
            <a:r>
              <a:rPr lang="en-IN" sz="2800" dirty="0" smtClean="0">
                <a:latin typeface="Times New Roman" pitchFamily="18" charset="0"/>
                <a:cs typeface="Times New Roman" pitchFamily="18" charset="0"/>
              </a:rPr>
              <a:t>There are three systems of training in fruit trees:</a:t>
            </a:r>
          </a:p>
          <a:p>
            <a:r>
              <a:rPr lang="en-IN" sz="2800" dirty="0" smtClean="0">
                <a:latin typeface="Times New Roman" pitchFamily="18" charset="0"/>
                <a:cs typeface="Times New Roman" pitchFamily="18" charset="0"/>
              </a:rPr>
              <a:t> Central leader system </a:t>
            </a:r>
          </a:p>
          <a:p>
            <a:r>
              <a:rPr lang="en-IN" sz="2800" dirty="0" smtClean="0">
                <a:latin typeface="Times New Roman" pitchFamily="18" charset="0"/>
                <a:cs typeface="Times New Roman" pitchFamily="18" charset="0"/>
              </a:rPr>
              <a:t>In this system, the main stem of a tree is allowed to grow straight from the ground level to the top, which is called the central axis of the tree. The smaller side branches grow from this central axis in various directions . Such a tree grows tall and bear fruits mostly near the top. The lower branches, gradually, become less vigorous and bear less fruits.</a:t>
            </a:r>
            <a:endParaRPr lang="en-GB"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IN" dirty="0" smtClean="0">
                <a:latin typeface="Times New Roman" pitchFamily="18" charset="0"/>
                <a:cs typeface="Times New Roman" pitchFamily="18" charset="0"/>
              </a:rPr>
              <a:t>Open centre system </a:t>
            </a:r>
          </a:p>
          <a:p>
            <a:r>
              <a:rPr lang="en-IN" dirty="0" smtClean="0">
                <a:latin typeface="Times New Roman" pitchFamily="18" charset="0"/>
                <a:cs typeface="Times New Roman" pitchFamily="18" charset="0"/>
              </a:rPr>
              <a:t>In this system, the main stem of a tree is allowed to grow up to a desired height and the top is headed to induce lateral branches, resulting in a low-headed and open at the centre tree. In this system, the sunlight reaches all branches and the crop is borne closer to the ground. It facilitates harvesting and thinning of fruits, as well as, plant protection operations.</a:t>
            </a:r>
            <a:endParaRPr lang="en-GB"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IN" sz="2800" dirty="0" smtClean="0">
                <a:latin typeface="Times New Roman" pitchFamily="18" charset="0"/>
                <a:cs typeface="Times New Roman" pitchFamily="18" charset="0"/>
              </a:rPr>
              <a:t>Modified leader system</a:t>
            </a:r>
          </a:p>
          <a:p>
            <a:r>
              <a:rPr lang="en-IN" sz="2800" dirty="0" smtClean="0">
                <a:latin typeface="Times New Roman" pitchFamily="18" charset="0"/>
                <a:cs typeface="Times New Roman" pitchFamily="18" charset="0"/>
              </a:rPr>
              <a:t> This system is the modification of the central leader system and the open centre system .</a:t>
            </a:r>
          </a:p>
          <a:p>
            <a:r>
              <a:rPr lang="en-IN" sz="2800" dirty="0" smtClean="0">
                <a:latin typeface="Times New Roman" pitchFamily="18" charset="0"/>
                <a:cs typeface="Times New Roman" pitchFamily="18" charset="0"/>
              </a:rPr>
              <a:t>The main stem grows for a few years, and after some time, lateral branches are induced to grow, which are widely spaced and spread on all sides not as in the open centre system. </a:t>
            </a:r>
          </a:p>
          <a:p>
            <a:r>
              <a:rPr lang="en-IN" sz="2800" dirty="0" smtClean="0">
                <a:latin typeface="Times New Roman" pitchFamily="18" charset="0"/>
                <a:cs typeface="Times New Roman" pitchFamily="18" charset="0"/>
              </a:rPr>
              <a:t>Thus, the tree is fairly strong and moderately spread, allowing easy orchard management operations.</a:t>
            </a:r>
            <a:endParaRPr lang="en-GB"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IN" sz="2800" dirty="0" smtClean="0">
                <a:latin typeface="Times New Roman" pitchFamily="18" charset="0"/>
                <a:cs typeface="Times New Roman" pitchFamily="18" charset="0"/>
              </a:rPr>
              <a:t>Precautions taken during the training of fruit trees </a:t>
            </a:r>
          </a:p>
          <a:p>
            <a:r>
              <a:rPr lang="en-IN" sz="2800" dirty="0" smtClean="0">
                <a:latin typeface="Times New Roman" pitchFamily="18" charset="0"/>
                <a:cs typeface="Times New Roman" pitchFamily="18" charset="0"/>
              </a:rPr>
              <a:t>• First, remove the branches arising from the main or scaffold limbs after maintaining only one vigorous branch, which is developed at a wider angle. </a:t>
            </a:r>
          </a:p>
          <a:p>
            <a:r>
              <a:rPr lang="en-IN" sz="2800" dirty="0" smtClean="0">
                <a:latin typeface="Times New Roman" pitchFamily="18" charset="0"/>
                <a:cs typeface="Times New Roman" pitchFamily="18" charset="0"/>
              </a:rPr>
              <a:t>• Remove the branches turning towards the central axis from their bases.</a:t>
            </a:r>
            <a:endParaRPr lang="en-GB"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IN" sz="2800" dirty="0" smtClean="0">
                <a:latin typeface="Times New Roman" pitchFamily="18" charset="0"/>
                <a:cs typeface="Times New Roman" pitchFamily="18" charset="0"/>
              </a:rPr>
              <a:t> Remove suckers, which arise from the roots or underground parts of the stem or are very close to the crown. This is commonly observed in guava and pomegranate trees. </a:t>
            </a:r>
          </a:p>
          <a:p>
            <a:r>
              <a:rPr lang="en-IN" sz="2800" dirty="0" smtClean="0">
                <a:latin typeface="Times New Roman" pitchFamily="18" charset="0"/>
                <a:cs typeface="Times New Roman" pitchFamily="18" charset="0"/>
              </a:rPr>
              <a:t> Remove certain loop side growth to maintain the balance and framework of the tree.</a:t>
            </a:r>
          </a:p>
          <a:p>
            <a:endParaRPr lang="en-GB"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lgn="ctr">
              <a:buNone/>
            </a:pPr>
            <a:r>
              <a:rPr lang="en-IN" sz="2800" b="1" dirty="0" smtClean="0">
                <a:latin typeface="Times New Roman" pitchFamily="18" charset="0"/>
                <a:cs typeface="Times New Roman" pitchFamily="18" charset="0"/>
              </a:rPr>
              <a:t>Pruning </a:t>
            </a:r>
          </a:p>
          <a:p>
            <a:r>
              <a:rPr lang="en-IN" sz="2800" dirty="0" smtClean="0">
                <a:latin typeface="Times New Roman" pitchFamily="18" charset="0"/>
                <a:cs typeface="Times New Roman" pitchFamily="18" charset="0"/>
              </a:rPr>
              <a:t>Judicious removal of any part of a plant to divert sap towards its producing areas, leading to an improvement in the quality of yield is called ‘pruning’. </a:t>
            </a:r>
          </a:p>
          <a:p>
            <a:r>
              <a:rPr lang="en-IN" sz="2800" dirty="0" smtClean="0">
                <a:latin typeface="Times New Roman" pitchFamily="18" charset="0"/>
                <a:cs typeface="Times New Roman" pitchFamily="18" charset="0"/>
              </a:rPr>
              <a:t>It is done during the later stage of plant life when it becomes ready to produce flowers and fruits. Decayed parts can also be pruned off.</a:t>
            </a:r>
            <a:endParaRPr lang="en-GB"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IN" sz="2800" dirty="0" smtClean="0">
                <a:latin typeface="Times New Roman" pitchFamily="18" charset="0"/>
                <a:cs typeface="Times New Roman" pitchFamily="18" charset="0"/>
              </a:rPr>
              <a:t>Objectives of pruning </a:t>
            </a:r>
          </a:p>
          <a:p>
            <a:r>
              <a:rPr lang="en-IN" sz="2800" dirty="0" smtClean="0">
                <a:latin typeface="Times New Roman" pitchFamily="18" charset="0"/>
                <a:cs typeface="Times New Roman" pitchFamily="18" charset="0"/>
              </a:rPr>
              <a:t> to maintain flowering and fruiting balance</a:t>
            </a:r>
          </a:p>
          <a:p>
            <a:r>
              <a:rPr lang="en-IN" sz="2800" dirty="0" smtClean="0">
                <a:latin typeface="Times New Roman" pitchFamily="18" charset="0"/>
                <a:cs typeface="Times New Roman" pitchFamily="18" charset="0"/>
              </a:rPr>
              <a:t>  to obtain regular bearing in fruits </a:t>
            </a:r>
          </a:p>
          <a:p>
            <a:r>
              <a:rPr lang="en-IN" sz="2800" dirty="0" smtClean="0">
                <a:latin typeface="Times New Roman" pitchFamily="18" charset="0"/>
                <a:cs typeface="Times New Roman" pitchFamily="18" charset="0"/>
              </a:rPr>
              <a:t> to remove pest-infected branches</a:t>
            </a:r>
          </a:p>
          <a:p>
            <a:r>
              <a:rPr lang="en-IN" sz="2800" dirty="0" smtClean="0">
                <a:latin typeface="Times New Roman" pitchFamily="18" charset="0"/>
                <a:cs typeface="Times New Roman" pitchFamily="18" charset="0"/>
              </a:rPr>
              <a:t>  to ensure adequate sunlight for plant growth </a:t>
            </a:r>
          </a:p>
          <a:p>
            <a:r>
              <a:rPr lang="en-IN" sz="2800" dirty="0" smtClean="0">
                <a:latin typeface="Times New Roman" pitchFamily="18" charset="0"/>
                <a:cs typeface="Times New Roman" pitchFamily="18" charset="0"/>
              </a:rPr>
              <a:t> to maintain a balance between vegetative and reproductive growth stages</a:t>
            </a:r>
            <a:endParaRPr lang="en-GB"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599</Words>
  <Application>Microsoft Office PowerPoint</Application>
  <PresentationFormat>On-screen Show (4:3)</PresentationFormat>
  <Paragraphs>35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Important horticultural operations</vt:lpstr>
      <vt:lpstr>Slide 2</vt:lpstr>
      <vt:lpstr>Slide 3</vt:lpstr>
      <vt:lpstr>Slide 4</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Important horticultural operations</dc:title>
  <dc:creator>Sreejith1</dc:creator>
  <cp:lastModifiedBy>Sreejith1</cp:lastModifiedBy>
  <cp:revision>1</cp:revision>
  <dcterms:created xsi:type="dcterms:W3CDTF">2006-08-16T00:00:00Z</dcterms:created>
  <dcterms:modified xsi:type="dcterms:W3CDTF">2021-12-16T05:03:03Z</dcterms:modified>
</cp:coreProperties>
</file>