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4"/>
  </p:notesMasterIdLst>
  <p:sldIdLst>
    <p:sldId id="256" r:id="rId2"/>
    <p:sldId id="266" r:id="rId3"/>
    <p:sldId id="267" r:id="rId4"/>
    <p:sldId id="257" r:id="rId5"/>
    <p:sldId id="260" r:id="rId6"/>
    <p:sldId id="259" r:id="rId7"/>
    <p:sldId id="262" r:id="rId8"/>
    <p:sldId id="261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6AEA7-94CE-46F4-9D74-A63A744DA1AA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DCF51-6950-4864-AA8D-9DF0D726BA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2794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DAY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CF51-6950-4864-AA8D-9DF0D726BA7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01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CF51-6950-4864-AA8D-9DF0D726BA79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037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EB0AC-0766-4326-BAD3-CA397B913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CFA53-A7DC-4981-8220-65AC21793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229ED-0D16-4FCF-BA99-E4B40D14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DC3BB-F35F-4CFD-A360-47ACD44A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66543-0ACB-4E5A-9BB9-CAE436B4F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555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3381F-80CB-4785-A828-3DCB075D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4C4AB-39A0-4E56-AB60-D16F552DE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2B918-2197-48D1-84EA-AEAA9710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43CC5-D63D-4D49-AB88-CD11F6AC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C908E-45B6-4183-896B-110CC0070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536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B2F304-6EAC-46CE-9D0F-D927DE9CFE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88AA9E-1CC0-400E-AFF7-0BE96B981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CD190-81DA-4FFF-8C47-E79DC2F9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4256D-129E-4E81-83FB-891CA959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67F20-0433-4562-B2BE-9A478361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951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0138E-9850-44B6-9812-3AB75419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ED3B6-12F2-4161-9F61-8064DF5FE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74DAA-71BB-44B4-AC1C-F3FAFD6DB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6F198-9E27-490E-A119-D79A3E76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ADB5A-6A93-48DB-9DF6-3C9B691C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555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52496-564F-458A-AFA6-1766C5C21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0AB20-B328-48F5-A107-D6C8495FD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76219-DE8F-411E-8E87-31E477132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71974-DA99-4800-A355-C00270532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4CBBF-C925-4AB4-83E2-9F70DAE4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66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F0CDC-9545-42DE-96A8-D53DF8D4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3540F-10B4-4D46-8CF8-199A4D4793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0DFF1-1F45-4487-B8C5-1A9C3508C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6C4D4-FDC2-407E-BBBC-E7D1E6EC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4A5D0-FA71-490E-A707-6EA07FDC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D40DB-0E9D-43B8-9D19-9BD2D259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8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B743-8B45-41CE-B8E8-1E345D17A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37E0E-BEE4-4B06-BD6A-E02C0E48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903D0-8039-4254-BCC6-CA3E68BBC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3EA51-1862-405C-A4CB-A6CC4795E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F03497-6AD2-4DF2-9FF9-08B2E6F66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BD0E1-1C54-47CB-BBA8-C2DE1F6F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F12D5A-C6F4-49ED-9ADB-958314BC7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6C1BC4-3C46-4DEE-AE2E-6256AC5B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961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24F0B-E761-449B-AA0E-9F964DE9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C0E5C8-845C-42A3-AE3D-D31F7A67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D17D7-0EF7-44EC-B417-88553D5DF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8C13E-8D4F-442B-8AC0-F474438A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370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72842-0AF5-4CCD-BDFA-B89CA158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B2909C-4ED8-4FA8-889A-141DB070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FF8-5B25-4831-AECD-C3C630AFE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17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D2A20-B68C-471B-A0BF-A20DF202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DE927-5462-4476-B0BC-9F453919A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48349-5738-43B0-9AEE-D8D737980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DAEE9-FB44-4CEC-BB46-A1761F5C6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DF627-1270-4F52-AEA0-806E934E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CFDDF-7609-4A01-8615-7F513B8D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516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47C87-23A1-454C-A3B2-C6548D58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2BB142-9D0C-4664-B923-B49FDC3D0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941A7D-3D00-46EE-A6BB-E79029AB0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AB6F6-1427-4D38-BA53-57E1EF3AC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85400-CB5A-46D0-A6F6-C3A234FE4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19822-7B5E-4470-9A06-6448A3769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26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07162-A363-4D5C-99C1-46CC29259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28AEC-0D42-45E2-BEA9-404F04F00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8AE12-F96A-410C-B42B-FDC2763CA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DD65F-1711-4A6C-B758-02DC737DCBD0}" type="datetimeFigureOut">
              <a:rPr lang="en-IN" smtClean="0"/>
              <a:t>12-08-2021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C6F19-D4E4-4DC4-B962-A15E5A505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76D32-1A05-42CA-8B90-6FF556382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E1242-6A18-48E0-A11C-290DD879F2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621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6A29E-A33F-4CA4-A3E3-F7AA2AA3FF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BBA / B. Com. (CA) </a:t>
            </a:r>
            <a:br>
              <a:rPr lang="en-IN" b="1" dirty="0">
                <a:solidFill>
                  <a:schemeClr val="tx1"/>
                </a:solidFill>
              </a:rPr>
            </a:br>
            <a:r>
              <a:rPr lang="en-IN" b="1" dirty="0">
                <a:solidFill>
                  <a:schemeClr val="tx1"/>
                </a:solidFill>
              </a:rPr>
              <a:t>SEMESTER 3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BBC70-E99F-4895-A7A9-24E19B8D73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>
                <a:solidFill>
                  <a:schemeClr val="tx1"/>
                </a:solidFill>
              </a:rPr>
              <a:t>PROFESSIONAL BUSINESS SKILLS</a:t>
            </a:r>
          </a:p>
          <a:p>
            <a:pPr algn="ctr"/>
            <a:r>
              <a:rPr lang="en-IN" sz="2400" b="1" dirty="0">
                <a:solidFill>
                  <a:schemeClr val="tx1"/>
                </a:solidFill>
              </a:rPr>
              <a:t>MODULE 1 – PART 1</a:t>
            </a:r>
          </a:p>
        </p:txBody>
      </p:sp>
    </p:spTree>
    <p:extLst>
      <p:ext uri="{BB962C8B-B14F-4D97-AF65-F5344CB8AC3E}">
        <p14:creationId xmlns:p14="http://schemas.microsoft.com/office/powerpoint/2010/main" val="122719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75CDC-E0C6-4EA7-897C-D4F612409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TRAIT AND QUALITIES OF A GOOD PROFESSIONAL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0A019-CF89-42E1-8960-4DFD98B83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4000" dirty="0"/>
              <a:t>6	Positive Attitude</a:t>
            </a:r>
          </a:p>
          <a:p>
            <a:pPr marL="0" indent="0">
              <a:buNone/>
            </a:pPr>
            <a:r>
              <a:rPr lang="en-IN" sz="4000" dirty="0"/>
              <a:t>7	Focus and Hard work</a:t>
            </a:r>
          </a:p>
          <a:p>
            <a:pPr marL="0" indent="0">
              <a:buNone/>
            </a:pPr>
            <a:r>
              <a:rPr lang="en-IN" sz="4000" dirty="0"/>
              <a:t>8	Ethical behaviour</a:t>
            </a:r>
          </a:p>
          <a:p>
            <a:pPr marL="0" indent="0">
              <a:buNone/>
            </a:pPr>
            <a:r>
              <a:rPr lang="en-IN" sz="4000" dirty="0"/>
              <a:t>9	Continuous Learning</a:t>
            </a:r>
          </a:p>
          <a:p>
            <a:pPr marL="0" indent="0">
              <a:buNone/>
            </a:pPr>
            <a:r>
              <a:rPr lang="en-IN" sz="4000" dirty="0"/>
              <a:t>10	Seeks advice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190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6F6BE-1A52-4167-BE86-2B42EDABE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TRAIT AND QUALITIES OF A GOOD PROFESSIONAL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29EBF-3992-4CF6-A12D-1A003A53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sz="3600" dirty="0"/>
          </a:p>
          <a:p>
            <a:pPr marL="0" indent="0">
              <a:buNone/>
            </a:pPr>
            <a:r>
              <a:rPr lang="en-IN" sz="3600" dirty="0"/>
              <a:t>11	Advancing in Profession</a:t>
            </a:r>
          </a:p>
          <a:p>
            <a:pPr marL="0" indent="0">
              <a:buNone/>
            </a:pPr>
            <a:r>
              <a:rPr lang="en-IN" sz="3600" dirty="0"/>
              <a:t>12	Teaches new generation</a:t>
            </a:r>
          </a:p>
          <a:p>
            <a:pPr marL="0" indent="0">
              <a:buNone/>
            </a:pPr>
            <a:r>
              <a:rPr lang="en-IN" sz="3600" dirty="0"/>
              <a:t>13	Appearance</a:t>
            </a:r>
          </a:p>
          <a:p>
            <a:pPr marL="0" indent="0">
              <a:buNone/>
            </a:pPr>
            <a:r>
              <a:rPr lang="en-IN" sz="3600" dirty="0"/>
              <a:t>14	Demeanour (behaviour)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8731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5584A-E43F-4491-AF9A-8FD965C38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PROFESSIONALISM IN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22A92-1322-4B48-89B8-E0B98A03E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Professional Behaviour is necessary for the long term success of a business.</a:t>
            </a:r>
          </a:p>
          <a:p>
            <a:r>
              <a:rPr lang="en-IN" sz="2400" dirty="0"/>
              <a:t>Professionalism helps companies success in the following ways:</a:t>
            </a:r>
          </a:p>
          <a:p>
            <a:pPr lvl="1"/>
            <a:r>
              <a:rPr lang="en-IN" sz="2800" dirty="0"/>
              <a:t>Establishes proper boundaries</a:t>
            </a:r>
          </a:p>
          <a:p>
            <a:pPr lvl="1"/>
            <a:r>
              <a:rPr lang="en-IN" sz="2800" dirty="0"/>
              <a:t>Encourages personal improvement</a:t>
            </a:r>
          </a:p>
          <a:p>
            <a:pPr lvl="1"/>
            <a:r>
              <a:rPr lang="en-IN" sz="2800" dirty="0"/>
              <a:t>Promote and maintain accountability</a:t>
            </a:r>
          </a:p>
          <a:p>
            <a:pPr lvl="1"/>
            <a:r>
              <a:rPr lang="en-IN" sz="2800" dirty="0"/>
              <a:t>Establishes respect</a:t>
            </a:r>
          </a:p>
          <a:p>
            <a:pPr lvl="1"/>
            <a:endParaRPr lang="en-IN" sz="1800" dirty="0"/>
          </a:p>
          <a:p>
            <a:pPr lvl="1"/>
            <a:endParaRPr lang="en-IN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8370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BBC6-8231-4D80-9697-FD27B66B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PROFESSIONALISM IN BUSINESS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8B57-CE06-4DFD-BEFD-EF100A682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IN" sz="2800" dirty="0"/>
              <a:t>Minimises conflict</a:t>
            </a:r>
          </a:p>
          <a:p>
            <a:pPr lvl="1"/>
            <a:endParaRPr lang="en-IN" sz="2800" dirty="0"/>
          </a:p>
          <a:p>
            <a:pPr lvl="1"/>
            <a:r>
              <a:rPr lang="en-IN" sz="2800" dirty="0"/>
              <a:t>Increases job satisfaction</a:t>
            </a:r>
          </a:p>
          <a:p>
            <a:pPr lvl="1"/>
            <a:endParaRPr lang="en-IN" sz="2800" dirty="0"/>
          </a:p>
          <a:p>
            <a:pPr lvl="1"/>
            <a:r>
              <a:rPr lang="en-IN" sz="2800" dirty="0"/>
              <a:t>Sense of responsibility</a:t>
            </a:r>
          </a:p>
          <a:p>
            <a:pPr lvl="1"/>
            <a:endParaRPr lang="en-IN" sz="2800" dirty="0"/>
          </a:p>
          <a:p>
            <a:pPr lvl="1"/>
            <a:r>
              <a:rPr lang="en-IN" sz="2800" dirty="0"/>
              <a:t>Personal Growth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9363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692AE-9377-4373-9FFB-A72F35D06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400" b="1" dirty="0">
                <a:solidFill>
                  <a:schemeClr val="tx1"/>
                </a:solidFill>
              </a:rPr>
              <a:t>PROFESSIONAL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6E870-0FB3-472D-90B7-940777EC5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Communication Skills</a:t>
            </a:r>
          </a:p>
          <a:p>
            <a:r>
              <a:rPr lang="en-IN" sz="3200" dirty="0"/>
              <a:t>Decision Making Skills</a:t>
            </a:r>
          </a:p>
          <a:p>
            <a:r>
              <a:rPr lang="en-IN" sz="3200" dirty="0"/>
              <a:t>Problem Solving Skills</a:t>
            </a:r>
          </a:p>
          <a:p>
            <a:r>
              <a:rPr lang="en-IN" sz="3200" dirty="0"/>
              <a:t>Leadership Skills</a:t>
            </a:r>
          </a:p>
          <a:p>
            <a:r>
              <a:rPr lang="en-IN" sz="3200" dirty="0"/>
              <a:t>Interpersonal Skills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200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2A39-7E67-4C1F-BD33-6B1F90626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b="1" dirty="0">
                <a:solidFill>
                  <a:schemeClr val="tx1"/>
                </a:solidFill>
              </a:rPr>
              <a:t>PROFESSIONAL SKILLS</a:t>
            </a:r>
            <a:endParaRPr lang="en-IN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F548F-3828-44FF-8FB7-A33A985E8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Organisational Skills</a:t>
            </a:r>
          </a:p>
          <a:p>
            <a:r>
              <a:rPr lang="en-IN" sz="3200" dirty="0"/>
              <a:t>Time Management Skills</a:t>
            </a:r>
          </a:p>
          <a:p>
            <a:r>
              <a:rPr lang="en-IN" sz="3200" dirty="0"/>
              <a:t>Stress Management Skills</a:t>
            </a:r>
          </a:p>
          <a:p>
            <a:r>
              <a:rPr lang="en-IN" sz="3200" dirty="0"/>
              <a:t>Teamwork</a:t>
            </a:r>
          </a:p>
          <a:p>
            <a:r>
              <a:rPr lang="en-IN" sz="3200" dirty="0"/>
              <a:t>Work Ethic</a:t>
            </a:r>
          </a:p>
          <a:p>
            <a:r>
              <a:rPr lang="en-IN" sz="3200" dirty="0"/>
              <a:t>Flexibility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79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44A3A-FD2F-4E0A-9B7A-BF701A5B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Importance of Soft Skills for Business Success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37D3C-5380-4BBB-9698-B6A78C23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Difference between soft skill and  hard skill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D5A690-9204-4496-B637-57B90D7C6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168" y="2647743"/>
            <a:ext cx="927735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43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9888C-71E7-4484-96B9-291C7261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SOFT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7A6D5-1088-4475-A8D4-640C5556F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Soft Skills are the personal Attributes, personality traits, inherent social cues and communication abilities needed for success on the job. Soft skills characterises how a person interacts in his relationships with others.</a:t>
            </a:r>
          </a:p>
        </p:txBody>
      </p:sp>
    </p:spTree>
    <p:extLst>
      <p:ext uri="{BB962C8B-B14F-4D97-AF65-F5344CB8AC3E}">
        <p14:creationId xmlns:p14="http://schemas.microsoft.com/office/powerpoint/2010/main" val="2297158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4889B-C77A-45DD-B733-BE4CE532B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b="1" dirty="0">
                <a:solidFill>
                  <a:schemeClr val="tx1"/>
                </a:solidFill>
              </a:rPr>
              <a:t>Examples of soft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51AB4-6C8C-4C44-BF00-36049ADA4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Communication</a:t>
            </a:r>
          </a:p>
          <a:p>
            <a:r>
              <a:rPr lang="en-IN" sz="3200" dirty="0"/>
              <a:t>Coping under pressure</a:t>
            </a:r>
          </a:p>
          <a:p>
            <a:r>
              <a:rPr lang="en-IN" sz="3200" dirty="0"/>
              <a:t>Empathy and emotional intelligence</a:t>
            </a:r>
          </a:p>
          <a:p>
            <a:r>
              <a:rPr lang="en-IN" sz="3200" dirty="0"/>
              <a:t>Flexibility, the openness and ability to adapt to change</a:t>
            </a:r>
          </a:p>
          <a:p>
            <a:r>
              <a:rPr lang="en-IN" sz="3200" dirty="0"/>
              <a:t>A growth mindset</a:t>
            </a:r>
          </a:p>
        </p:txBody>
      </p:sp>
    </p:spTree>
    <p:extLst>
      <p:ext uri="{BB962C8B-B14F-4D97-AF65-F5344CB8AC3E}">
        <p14:creationId xmlns:p14="http://schemas.microsoft.com/office/powerpoint/2010/main" val="2048010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89E21-216E-43AB-86C2-628B68C0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</a:rPr>
              <a:t>PROFESSIONALISM IN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BC649-ED25-405C-B6CF-CE0F6769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600" dirty="0"/>
              <a:t>Professional communication refers to the various forms of speaking, listening, writing and responding carried out both in and beyond the work place, whether in person and electronically.</a:t>
            </a:r>
          </a:p>
        </p:txBody>
      </p:sp>
    </p:spTree>
    <p:extLst>
      <p:ext uri="{BB962C8B-B14F-4D97-AF65-F5344CB8AC3E}">
        <p14:creationId xmlns:p14="http://schemas.microsoft.com/office/powerpoint/2010/main" val="425222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C0BC4-C95C-4131-893F-74981D8B6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PROFESSIONAL BUSINESS SKILLS</a:t>
            </a:r>
            <a:br>
              <a:rPr lang="en-IN" b="1" dirty="0">
                <a:solidFill>
                  <a:schemeClr val="tx1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7F31-C4C2-445C-B18F-51B785E2A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What do you mean by </a:t>
            </a:r>
          </a:p>
          <a:p>
            <a:pPr lvl="2"/>
            <a:r>
              <a:rPr lang="en-IN" sz="4000" dirty="0"/>
              <a:t>Profession</a:t>
            </a:r>
          </a:p>
          <a:p>
            <a:pPr lvl="2"/>
            <a:r>
              <a:rPr lang="en-IN" sz="4000" dirty="0"/>
              <a:t>Professional</a:t>
            </a:r>
          </a:p>
          <a:p>
            <a:pPr lvl="2"/>
            <a:r>
              <a:rPr lang="en-IN" sz="4000" dirty="0"/>
              <a:t>Professionalism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9251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5284F-564B-4D38-B7CB-814742787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400" b="1" dirty="0">
                <a:solidFill>
                  <a:schemeClr val="tx1"/>
                </a:solidFill>
              </a:rPr>
              <a:t>Types of work place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BFAD6-6CF9-49E8-AF6F-89962936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dirty="0"/>
              <a:t>Written Communication</a:t>
            </a:r>
            <a:endParaRPr lang="en-IN" sz="2800" dirty="0"/>
          </a:p>
          <a:p>
            <a:pPr lvl="2"/>
            <a:r>
              <a:rPr lang="en-IN" sz="2800" dirty="0" err="1"/>
              <a:t>Eg</a:t>
            </a:r>
            <a:r>
              <a:rPr lang="en-IN" sz="2800" dirty="0"/>
              <a:t>: Memos, letters, resumes etc</a:t>
            </a:r>
          </a:p>
          <a:p>
            <a:pPr lvl="1"/>
            <a:endParaRPr lang="en-IN" sz="2800" dirty="0"/>
          </a:p>
          <a:p>
            <a:pPr marL="0" indent="0">
              <a:buNone/>
            </a:pPr>
            <a:r>
              <a:rPr lang="en-IN" sz="3600" dirty="0"/>
              <a:t>Oral Communication</a:t>
            </a:r>
          </a:p>
          <a:p>
            <a:r>
              <a:rPr lang="en-IN" sz="2400" dirty="0" err="1"/>
              <a:t>Eg</a:t>
            </a:r>
            <a:r>
              <a:rPr lang="en-IN" sz="2400" dirty="0"/>
              <a:t>: Presentations, Meetings, daily conversations etc.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63424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99C59-4246-4435-981A-5CAAF0607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400" b="1" dirty="0">
                <a:solidFill>
                  <a:schemeClr val="tx1"/>
                </a:solidFill>
              </a:rPr>
              <a:t>Types of work place communication</a:t>
            </a:r>
            <a:endParaRPr lang="en-IN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58AE-1E39-4DCA-9D56-859F4D7BA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600" dirty="0"/>
              <a:t>Visual Communication</a:t>
            </a:r>
          </a:p>
          <a:p>
            <a:pPr marL="0" indent="0">
              <a:buNone/>
            </a:pPr>
            <a:r>
              <a:rPr lang="en-IN" dirty="0"/>
              <a:t>		</a:t>
            </a:r>
            <a:r>
              <a:rPr lang="en-IN" sz="2400" dirty="0" err="1"/>
              <a:t>Eg</a:t>
            </a:r>
            <a:r>
              <a:rPr lang="en-IN" sz="2400" dirty="0"/>
              <a:t>: videos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sz="3600" dirty="0"/>
              <a:t>Technology based communication</a:t>
            </a:r>
          </a:p>
          <a:p>
            <a:pPr marL="457200" lvl="1" indent="0">
              <a:buNone/>
            </a:pPr>
            <a:r>
              <a:rPr lang="en-IN" sz="2400" dirty="0"/>
              <a:t>	</a:t>
            </a:r>
            <a:r>
              <a:rPr lang="en-IN" sz="2400" dirty="0" err="1"/>
              <a:t>Eg</a:t>
            </a:r>
            <a:r>
              <a:rPr lang="en-IN" sz="2400" dirty="0"/>
              <a:t>: email, social media like, what's app, twitter, Instagram, Facebook etc.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6770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4F490-A9E8-471C-81DC-A9FE36AA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b="1" dirty="0">
                <a:solidFill>
                  <a:schemeClr val="tx1"/>
                </a:solidFill>
              </a:rPr>
              <a:t>Verbal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9E11F-2C66-47C2-9EF8-7A93611D0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Various characteristics that must qualify our communication</a:t>
            </a:r>
          </a:p>
          <a:p>
            <a:pPr lvl="1"/>
            <a:r>
              <a:rPr lang="en-IN" sz="2800" dirty="0"/>
              <a:t>Clear</a:t>
            </a:r>
          </a:p>
          <a:p>
            <a:pPr lvl="1"/>
            <a:r>
              <a:rPr lang="en-IN" sz="2800" dirty="0"/>
              <a:t>Concise</a:t>
            </a:r>
          </a:p>
          <a:p>
            <a:pPr lvl="1"/>
            <a:r>
              <a:rPr lang="en-IN" sz="2800" dirty="0"/>
              <a:t>Concrete</a:t>
            </a:r>
          </a:p>
          <a:p>
            <a:pPr lvl="1"/>
            <a:r>
              <a:rPr lang="en-IN" sz="2800" dirty="0"/>
              <a:t>Coherent</a:t>
            </a:r>
          </a:p>
          <a:p>
            <a:pPr lvl="1"/>
            <a:r>
              <a:rPr lang="en-IN" sz="2800" dirty="0"/>
              <a:t>Courteous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4294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F1BE0-C47F-4BD2-9579-0A05E76B3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b="1" dirty="0">
                <a:solidFill>
                  <a:schemeClr val="tx1"/>
                </a:solidFill>
              </a:rPr>
              <a:t>Professional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E389A-463F-411A-9DDC-6017F355F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b="1" dirty="0"/>
              <a:t>A good presentation should be organised in the following way:</a:t>
            </a:r>
          </a:p>
          <a:p>
            <a:pPr lvl="1"/>
            <a:r>
              <a:rPr lang="en-IN" sz="2800" b="1" dirty="0"/>
              <a:t>Introduction</a:t>
            </a:r>
          </a:p>
          <a:p>
            <a:pPr lvl="1"/>
            <a:r>
              <a:rPr lang="en-IN" sz="2800" b="1" dirty="0"/>
              <a:t>Body</a:t>
            </a:r>
          </a:p>
          <a:p>
            <a:pPr lvl="1"/>
            <a:r>
              <a:rPr lang="en-IN" sz="2800" b="1" dirty="0"/>
              <a:t>Summary</a:t>
            </a:r>
          </a:p>
          <a:p>
            <a:pPr lvl="1"/>
            <a:r>
              <a:rPr lang="en-IN" sz="2800" b="1" dirty="0"/>
              <a:t>Visual Aids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492730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A1C67-1F8C-457B-9DD1-731C7786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400" b="1" dirty="0">
                <a:solidFill>
                  <a:schemeClr val="tx1"/>
                </a:solidFill>
              </a:rPr>
              <a:t>Presentation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5E8C4-BBC9-4093-9AC1-99B18C26F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Gather information</a:t>
            </a:r>
          </a:p>
          <a:p>
            <a:r>
              <a:rPr lang="en-IN" sz="3600" b="1" dirty="0"/>
              <a:t>Write down main ideas</a:t>
            </a:r>
          </a:p>
          <a:p>
            <a:r>
              <a:rPr lang="en-IN" sz="3600" b="1" dirty="0"/>
              <a:t>Develop introduction and conclusion</a:t>
            </a:r>
          </a:p>
          <a:p>
            <a:r>
              <a:rPr lang="en-IN" sz="3600" b="1" dirty="0"/>
              <a:t>Practice the speech</a:t>
            </a:r>
          </a:p>
          <a:p>
            <a:r>
              <a:rPr lang="en-IN" sz="3600" b="1" dirty="0"/>
              <a:t>Delivery style</a:t>
            </a: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708832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EE5E0-0AB9-495B-B270-B87CF0FFD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solidFill>
                  <a:schemeClr val="tx1"/>
                </a:solidFill>
              </a:rPr>
              <a:t>Presentation Techniques</a:t>
            </a:r>
            <a:endParaRPr lang="en-IN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4E919-E605-4658-AA99-7B632456B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Use of the podium</a:t>
            </a:r>
          </a:p>
          <a:p>
            <a:r>
              <a:rPr lang="en-IN" sz="3600" b="1" dirty="0"/>
              <a:t>Length of delivery</a:t>
            </a:r>
          </a:p>
          <a:p>
            <a:r>
              <a:rPr lang="en-IN" sz="3600" b="1" dirty="0"/>
              <a:t>Eye contact</a:t>
            </a:r>
          </a:p>
          <a:p>
            <a:r>
              <a:rPr lang="en-IN" sz="3600" b="1" dirty="0"/>
              <a:t>Voice</a:t>
            </a:r>
          </a:p>
          <a:p>
            <a:r>
              <a:rPr lang="en-IN" sz="3600" b="1" dirty="0"/>
              <a:t>Speak calmly</a:t>
            </a:r>
          </a:p>
          <a:p>
            <a:r>
              <a:rPr lang="en-IN" sz="3600" b="1" dirty="0"/>
              <a:t>Question and answer session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4896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3D5EC-94A7-4D39-A370-D24D55B0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</a:rPr>
              <a:t>DIFFERENT PRESENTATION POSTURES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F4611-F505-4E1C-A22E-D4D632898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FACIAL EXPRESSION</a:t>
            </a:r>
          </a:p>
          <a:p>
            <a:r>
              <a:rPr lang="en-IN" sz="3600" b="1" dirty="0"/>
              <a:t>EYE CONTACT</a:t>
            </a:r>
          </a:p>
          <a:p>
            <a:r>
              <a:rPr lang="en-IN" sz="3600" b="1" dirty="0"/>
              <a:t>POSTURE</a:t>
            </a:r>
          </a:p>
          <a:p>
            <a:r>
              <a:rPr lang="en-IN" sz="3600" b="1" dirty="0"/>
              <a:t>GESTURES</a:t>
            </a:r>
          </a:p>
          <a:p>
            <a:r>
              <a:rPr lang="en-IN" sz="3600" b="1" dirty="0"/>
              <a:t>POSITION AND MOVEMENT</a:t>
            </a:r>
          </a:p>
        </p:txBody>
      </p:sp>
    </p:spTree>
    <p:extLst>
      <p:ext uri="{BB962C8B-B14F-4D97-AF65-F5344CB8AC3E}">
        <p14:creationId xmlns:p14="http://schemas.microsoft.com/office/powerpoint/2010/main" val="1488905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5FC1-E49B-4EFC-980F-E929BEDB1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FACIAL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64A40-E496-4E2E-AE9E-897A3756F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Face is very important in making a good impression</a:t>
            </a:r>
          </a:p>
          <a:p>
            <a:r>
              <a:rPr lang="en-IN" sz="2800" dirty="0"/>
              <a:t>If you are giving a presentation with a blank face, no matter how great your content is, your audience will not be engaged.</a:t>
            </a:r>
          </a:p>
          <a:p>
            <a:pPr lvl="1"/>
            <a:r>
              <a:rPr lang="en-IN" sz="2600" dirty="0" err="1"/>
              <a:t>Eg</a:t>
            </a:r>
            <a:r>
              <a:rPr lang="en-IN" sz="2600" dirty="0"/>
              <a:t>: raising your eyebrows a little</a:t>
            </a:r>
          </a:p>
          <a:p>
            <a:pPr lvl="1"/>
            <a:r>
              <a:rPr lang="en-IN" sz="2600" dirty="0"/>
              <a:t>Opening your eyes wider</a:t>
            </a:r>
          </a:p>
        </p:txBody>
      </p:sp>
    </p:spTree>
    <p:extLst>
      <p:ext uri="{BB962C8B-B14F-4D97-AF65-F5344CB8AC3E}">
        <p14:creationId xmlns:p14="http://schemas.microsoft.com/office/powerpoint/2010/main" val="3098885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4693E-7E76-4F09-A66D-04B08A2EB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EYE CONTACT</a:t>
            </a:r>
            <a:br>
              <a:rPr lang="en-IN" dirty="0">
                <a:solidFill>
                  <a:schemeClr val="tx1"/>
                </a:solidFill>
              </a:rPr>
            </a:b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7E0F4-52C4-498C-8658-B642C1834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Make sure you look everyone</a:t>
            </a:r>
          </a:p>
          <a:p>
            <a:r>
              <a:rPr lang="en-IN" sz="3200" dirty="0"/>
              <a:t>Don’t be afraid of eye contact</a:t>
            </a:r>
          </a:p>
          <a:p>
            <a:r>
              <a:rPr lang="en-IN" sz="3200" dirty="0"/>
              <a:t>Don’t stare</a:t>
            </a:r>
          </a:p>
          <a:p>
            <a:r>
              <a:rPr lang="en-IN" sz="3200" dirty="0"/>
              <a:t>Don’t look at the watch/screen constantly</a:t>
            </a:r>
          </a:p>
          <a:p>
            <a:r>
              <a:rPr lang="en-IN" sz="3200" dirty="0"/>
              <a:t>Don’t look at the ceiling/ground</a:t>
            </a:r>
          </a:p>
          <a:p>
            <a:r>
              <a:rPr lang="en-IN" sz="3200" dirty="0"/>
              <a:t>Engage as  many people as possible </a:t>
            </a:r>
          </a:p>
        </p:txBody>
      </p:sp>
    </p:spTree>
    <p:extLst>
      <p:ext uri="{BB962C8B-B14F-4D97-AF65-F5344CB8AC3E}">
        <p14:creationId xmlns:p14="http://schemas.microsoft.com/office/powerpoint/2010/main" val="2170988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30804-E0EC-4E0B-960A-1CCBB03E6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POSTURE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BFDB-7083-4ADD-AD22-EBA4F75FD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499"/>
            <a:ext cx="8596668" cy="5106572"/>
          </a:xfrm>
        </p:spPr>
        <p:txBody>
          <a:bodyPr>
            <a:normAutofit/>
          </a:bodyPr>
          <a:lstStyle/>
          <a:p>
            <a:pPr algn="just"/>
            <a:r>
              <a:rPr lang="en-IN" sz="3200" dirty="0"/>
              <a:t>Posture conveys your attitude and a sense of certainty regarding the information you are presenting.</a:t>
            </a:r>
          </a:p>
          <a:p>
            <a:pPr algn="just"/>
            <a:r>
              <a:rPr lang="en-IN" sz="3200" dirty="0"/>
              <a:t>Your stance will work to attract, distract, shift or hold your audience’s attention.</a:t>
            </a:r>
          </a:p>
          <a:p>
            <a:pPr lvl="1"/>
            <a:r>
              <a:rPr lang="en-IN" sz="2600" dirty="0"/>
              <a:t>Don’t slouch</a:t>
            </a:r>
          </a:p>
          <a:p>
            <a:pPr lvl="1"/>
            <a:r>
              <a:rPr lang="en-IN" sz="2600" dirty="0"/>
              <a:t>Don’t be tense</a:t>
            </a:r>
          </a:p>
          <a:p>
            <a:pPr lvl="1"/>
            <a:r>
              <a:rPr lang="en-IN" sz="2600" dirty="0"/>
              <a:t>Do think about your audience</a:t>
            </a:r>
          </a:p>
          <a:p>
            <a:pPr lvl="1"/>
            <a:r>
              <a:rPr lang="en-IN" sz="2600" dirty="0"/>
              <a:t>Do be adaptable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4975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7AF2D-706E-4E81-A7CD-6D92E548C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662609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PROFESSIONAL BUSINESS SKILLS</a:t>
            </a:r>
            <a:br>
              <a:rPr lang="en-IN" b="1" dirty="0">
                <a:solidFill>
                  <a:schemeClr val="tx1"/>
                </a:solidFill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0209E-5768-431B-B0AA-E1951D2E4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0991"/>
            <a:ext cx="8596668" cy="4570371"/>
          </a:xfrm>
        </p:spPr>
        <p:txBody>
          <a:bodyPr/>
          <a:lstStyle/>
          <a:p>
            <a:pPr marL="0" indent="0">
              <a:buNone/>
            </a:pPr>
            <a:r>
              <a:rPr lang="en-IN" sz="2400" b="1" dirty="0"/>
              <a:t>	</a:t>
            </a:r>
            <a:r>
              <a:rPr lang="en-IN" sz="3200" b="1" dirty="0"/>
              <a:t>Profession </a:t>
            </a:r>
          </a:p>
          <a:p>
            <a:pPr marL="457200" lvl="1" indent="0">
              <a:buNone/>
            </a:pPr>
            <a:r>
              <a:rPr lang="en-GB" sz="2000" dirty="0"/>
              <a:t>A paid occupation, especially one that involves prolonged training and a formal qualification</a:t>
            </a:r>
          </a:p>
          <a:p>
            <a:pPr lvl="1"/>
            <a:endParaRPr lang="en-GB" sz="2000" dirty="0"/>
          </a:p>
          <a:p>
            <a:pPr marL="457200" lvl="1" indent="0">
              <a:buNone/>
            </a:pPr>
            <a:r>
              <a:rPr lang="en-GB" sz="3200" b="1" dirty="0"/>
              <a:t>	Professional</a:t>
            </a:r>
          </a:p>
          <a:p>
            <a:pPr marL="457200" lvl="1" indent="0">
              <a:buNone/>
            </a:pPr>
            <a:r>
              <a:rPr lang="en-GB" sz="2000" dirty="0"/>
              <a:t>A person engaged or qualified in a profession.</a:t>
            </a:r>
          </a:p>
          <a:p>
            <a:pPr marL="457200" lvl="1" indent="0">
              <a:buNone/>
            </a:pPr>
            <a:endParaRPr lang="en-GB" sz="2000" dirty="0"/>
          </a:p>
          <a:p>
            <a:pPr marL="457200" lvl="1" indent="0">
              <a:buNone/>
            </a:pPr>
            <a:r>
              <a:rPr lang="en-GB" sz="3200" b="1" dirty="0"/>
              <a:t>	Professionalism</a:t>
            </a:r>
          </a:p>
          <a:p>
            <a:pPr marL="457200" lvl="1" indent="0">
              <a:buNone/>
            </a:pPr>
            <a:r>
              <a:rPr lang="en-GB" sz="2000" dirty="0"/>
              <a:t>The competence or skill expected of a professional.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62667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8B948-022E-4C5F-A439-64692302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GESTURES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44E67-9B61-457E-89BC-75381353E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Whenever you want to make an important point, emphasise your words with hand gestures. </a:t>
            </a:r>
          </a:p>
          <a:p>
            <a:r>
              <a:rPr lang="en-IN" sz="2800" dirty="0"/>
              <a:t>Moving your hands during your presentation supports every word with more powerful meaning</a:t>
            </a:r>
          </a:p>
          <a:p>
            <a:r>
              <a:rPr lang="en-IN" sz="2800" dirty="0"/>
              <a:t>Message will be more clear to the audience</a:t>
            </a:r>
          </a:p>
          <a:p>
            <a:r>
              <a:rPr lang="en-IN" sz="2800" dirty="0"/>
              <a:t>Audience will remember the fact or information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6861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C9BD8-9ABD-4CC3-B68B-DC6B68BB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POSITION AND MOVEMENT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014D0-552F-4E83-89DA-C72CD599E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While presenting make sure of your position and confirm if you have any flexibility to move around</a:t>
            </a:r>
          </a:p>
          <a:p>
            <a:pPr algn="just"/>
            <a:r>
              <a:rPr lang="en-IN" sz="2800" dirty="0"/>
              <a:t>If you are giving your presentation on a big stage, a bit of move around the space can help to create visual interest and keep different parts of the audience engaged</a:t>
            </a:r>
          </a:p>
          <a:p>
            <a:pPr algn="just"/>
            <a:r>
              <a:rPr lang="en-IN" sz="2800" dirty="0"/>
              <a:t>Jiggling your legs and constantly settling your standing position will show your discomfort. </a:t>
            </a:r>
          </a:p>
        </p:txBody>
      </p:sp>
    </p:spTree>
    <p:extLst>
      <p:ext uri="{BB962C8B-B14F-4D97-AF65-F5344CB8AC3E}">
        <p14:creationId xmlns:p14="http://schemas.microsoft.com/office/powerpoint/2010/main" val="3689636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F72B-829F-4ACB-ACD9-8217880EE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POSTURE</a:t>
            </a:r>
            <a:r>
              <a:rPr lang="en-IN" b="1" dirty="0"/>
              <a:t> </a:t>
            </a:r>
            <a:r>
              <a:rPr lang="en-IN" b="1" dirty="0">
                <a:solidFill>
                  <a:schemeClr val="tx1"/>
                </a:solidFill>
              </a:rPr>
              <a:t>USING HANDS AND ARMS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B5155-E973-44B2-B93B-05B7E95FC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649"/>
            <a:ext cx="8596668" cy="4451713"/>
          </a:xfrm>
        </p:spPr>
        <p:txBody>
          <a:bodyPr/>
          <a:lstStyle/>
          <a:p>
            <a:r>
              <a:rPr lang="en-IN" sz="3200" dirty="0"/>
              <a:t>Crossed arms</a:t>
            </a:r>
          </a:p>
          <a:p>
            <a:r>
              <a:rPr lang="en-IN" sz="3200" dirty="0"/>
              <a:t>The box</a:t>
            </a:r>
          </a:p>
          <a:p>
            <a:r>
              <a:rPr lang="en-IN" sz="3200" dirty="0"/>
              <a:t>Holding the ball</a:t>
            </a:r>
          </a:p>
          <a:p>
            <a:r>
              <a:rPr lang="en-IN" sz="3200" dirty="0"/>
              <a:t>Pyramid Hands</a:t>
            </a:r>
          </a:p>
          <a:p>
            <a:r>
              <a:rPr lang="en-IN" sz="3200" dirty="0"/>
              <a:t>Wide stance</a:t>
            </a:r>
          </a:p>
          <a:p>
            <a:r>
              <a:rPr lang="en-IN" sz="3200" dirty="0"/>
              <a:t>Palms up</a:t>
            </a:r>
          </a:p>
          <a:p>
            <a:r>
              <a:rPr lang="en-IN" sz="3200" dirty="0"/>
              <a:t>Palms down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802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CA10A-132D-49E1-85B3-DED9683DF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/>
          </a:bodyPr>
          <a:lstStyle/>
          <a:p>
            <a:pPr algn="ctr"/>
            <a:r>
              <a:rPr lang="en-IN" sz="4400" b="1" dirty="0">
                <a:solidFill>
                  <a:schemeClr val="tx1"/>
                </a:solidFill>
              </a:rPr>
              <a:t>PROFESSIONALISM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19D2C-3D72-40B5-9B3B-A46649895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0017"/>
            <a:ext cx="8596668" cy="4618382"/>
          </a:xfrm>
        </p:spPr>
        <p:txBody>
          <a:bodyPr>
            <a:normAutofit/>
          </a:bodyPr>
          <a:lstStyle/>
          <a:p>
            <a:pPr algn="just"/>
            <a:r>
              <a:rPr lang="en-IN" sz="4000" dirty="0"/>
              <a:t>Professionalism is the way an individual conduct himself at work to represent both himself and his company in a positive way</a:t>
            </a:r>
          </a:p>
          <a:p>
            <a:pPr algn="just"/>
            <a:r>
              <a:rPr lang="en-IN" sz="4000" dirty="0"/>
              <a:t>It includes standards for behaviour that might be required by an organization</a:t>
            </a:r>
          </a:p>
        </p:txBody>
      </p:sp>
    </p:spTree>
    <p:extLst>
      <p:ext uri="{BB962C8B-B14F-4D97-AF65-F5344CB8AC3E}">
        <p14:creationId xmlns:p14="http://schemas.microsoft.com/office/powerpoint/2010/main" val="75714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62C8-C6D5-46A4-99B2-82D62C95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1" y="609600"/>
            <a:ext cx="8971720" cy="1060174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MEANING AND DEFINITION OF PROFESSIONALISM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E7C21-4342-4872-82C5-9986D050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4817"/>
            <a:ext cx="8596668" cy="4313582"/>
          </a:xfrm>
        </p:spPr>
        <p:txBody>
          <a:bodyPr>
            <a:normAutofit/>
          </a:bodyPr>
          <a:lstStyle/>
          <a:p>
            <a:pPr algn="just"/>
            <a:r>
              <a:rPr lang="en-IN" sz="3200" dirty="0"/>
              <a:t>According to Eric Mochnacz, ”Professionalism is someone’s inherent ability to do what is expected of them and deliver quality work because they are driven to do so”</a:t>
            </a:r>
          </a:p>
          <a:p>
            <a:pPr algn="just"/>
            <a:endParaRPr lang="en-IN" sz="3200" dirty="0"/>
          </a:p>
          <a:p>
            <a:pPr algn="just"/>
            <a:r>
              <a:rPr lang="en-IN" sz="3200" dirty="0"/>
              <a:t>Professionalism also includes the way an employee interacts with other people, including co-workers, customers and superiors</a:t>
            </a:r>
          </a:p>
        </p:txBody>
      </p:sp>
    </p:spTree>
    <p:extLst>
      <p:ext uri="{BB962C8B-B14F-4D97-AF65-F5344CB8AC3E}">
        <p14:creationId xmlns:p14="http://schemas.microsoft.com/office/powerpoint/2010/main" val="365617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3725A-34AC-461B-A240-0EA3AE1F3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CHARACTERISTICS OF PROFESSIONALISM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061BC-92B0-46FD-9C6C-F63B5F6A6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3000" dirty="0">
                <a:solidFill>
                  <a:schemeClr val="tx1"/>
                </a:solidFill>
              </a:rPr>
              <a:t>1	</a:t>
            </a:r>
            <a:r>
              <a:rPr lang="en-IN" sz="3000" b="1" dirty="0">
                <a:solidFill>
                  <a:schemeClr val="tx1"/>
                </a:solidFill>
              </a:rPr>
              <a:t>Specialised Knowledge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2	Competency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3	Commitment and Confidence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4	Responsibility and Dependability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5	Ethics and Honesty 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6	Initiative and accountability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7	Self regulation</a:t>
            </a:r>
          </a:p>
          <a:p>
            <a:pPr marL="0" indent="0">
              <a:buNone/>
            </a:pPr>
            <a:r>
              <a:rPr lang="en-IN" sz="3000" b="1" dirty="0">
                <a:solidFill>
                  <a:schemeClr val="tx1"/>
                </a:solidFill>
              </a:rPr>
              <a:t>8	Appearance and professional presence</a:t>
            </a:r>
          </a:p>
        </p:txBody>
      </p:sp>
    </p:spTree>
    <p:extLst>
      <p:ext uri="{BB962C8B-B14F-4D97-AF65-F5344CB8AC3E}">
        <p14:creationId xmlns:p14="http://schemas.microsoft.com/office/powerpoint/2010/main" val="204544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7EBB0-4123-4444-8A9A-C9F92B474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2225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MEANING AND DEFINITION OF PROFESSIONALISM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8D815-0706-4E10-8096-9FDBCE294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1902808"/>
            <a:ext cx="9133325" cy="4784035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The original meaning of the word professional derived from the middle English ‘</a:t>
            </a:r>
            <a:r>
              <a:rPr lang="en-IN" sz="2800" dirty="0" err="1"/>
              <a:t>profes</a:t>
            </a:r>
            <a:r>
              <a:rPr lang="en-IN" sz="2800" dirty="0"/>
              <a:t>’, an adjective meaning having professed one’s promise, which itself derived from Latin ‘</a:t>
            </a:r>
            <a:r>
              <a:rPr lang="en-IN" sz="2800" dirty="0" err="1"/>
              <a:t>professus</a:t>
            </a:r>
            <a:r>
              <a:rPr lang="en-IN" sz="2800" dirty="0"/>
              <a:t>, past participle of ‘</a:t>
            </a:r>
            <a:r>
              <a:rPr lang="en-IN" sz="2800" dirty="0" err="1"/>
              <a:t>profiteri</a:t>
            </a:r>
            <a:r>
              <a:rPr lang="en-IN" sz="2800" dirty="0"/>
              <a:t>’ which meant to profess, confess.</a:t>
            </a:r>
          </a:p>
          <a:p>
            <a:pPr algn="just"/>
            <a:r>
              <a:rPr lang="en-IN" sz="2800" dirty="0"/>
              <a:t>The idea was that professionals were those who professed their skills to others and promised to perform their profession to the highest standard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817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99346-4E68-4B6C-AAB6-933FACBD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MEANING AND DEFINITION OF PROFESSIONALISM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0B319-E9E3-46CF-A375-439310E0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200" dirty="0"/>
              <a:t>The Merriam – Webster dictionary (</a:t>
            </a:r>
            <a:r>
              <a:rPr lang="en-GB" sz="3200" dirty="0"/>
              <a:t>America's most trusted online dictionary for English)</a:t>
            </a:r>
            <a:r>
              <a:rPr lang="en-IN" sz="3200" dirty="0"/>
              <a:t> defines professionalism as </a:t>
            </a:r>
          </a:p>
          <a:p>
            <a:pPr marL="457200" lvl="1" indent="0" algn="just">
              <a:buNone/>
            </a:pPr>
            <a:r>
              <a:rPr lang="en-IN" sz="3000" dirty="0"/>
              <a:t>“the conduct, aims or qualities that characterise or mark a profession or a professional person” and it defines a profession as a calling requiring specialised knowledge and often long and intensive academic preparation</a:t>
            </a:r>
          </a:p>
        </p:txBody>
      </p:sp>
    </p:spTree>
    <p:extLst>
      <p:ext uri="{BB962C8B-B14F-4D97-AF65-F5344CB8AC3E}">
        <p14:creationId xmlns:p14="http://schemas.microsoft.com/office/powerpoint/2010/main" val="298161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793D-7C3D-4E0D-B95A-139DBA82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TRAIT AND QUALITIES OF A GOOD PROFESSIONAL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A398F-14BB-4AC3-AF04-F2FB6C5DC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IN" sz="3800" dirty="0">
                <a:solidFill>
                  <a:schemeClr val="tx1"/>
                </a:solidFill>
              </a:rPr>
              <a:t>	1	Excellence</a:t>
            </a:r>
          </a:p>
          <a:p>
            <a:pPr marL="0" indent="0">
              <a:buNone/>
            </a:pPr>
            <a:r>
              <a:rPr lang="en-IN" sz="4000" dirty="0">
                <a:solidFill>
                  <a:schemeClr val="tx1"/>
                </a:solidFill>
              </a:rPr>
              <a:t>	2	Organisational Skills</a:t>
            </a:r>
          </a:p>
          <a:p>
            <a:pPr marL="0" indent="0">
              <a:buNone/>
            </a:pPr>
            <a:r>
              <a:rPr lang="en-IN" sz="4000" dirty="0">
                <a:solidFill>
                  <a:schemeClr val="tx1"/>
                </a:solidFill>
              </a:rPr>
              <a:t>	3	Time Management</a:t>
            </a:r>
          </a:p>
          <a:p>
            <a:pPr marL="0" indent="0">
              <a:buNone/>
            </a:pPr>
            <a:r>
              <a:rPr lang="en-IN" sz="4000" dirty="0">
                <a:solidFill>
                  <a:schemeClr val="tx1"/>
                </a:solidFill>
              </a:rPr>
              <a:t>	4	Good Communication</a:t>
            </a:r>
          </a:p>
          <a:p>
            <a:pPr marL="0" indent="0">
              <a:buNone/>
            </a:pPr>
            <a:r>
              <a:rPr lang="en-IN" sz="4000" dirty="0">
                <a:solidFill>
                  <a:schemeClr val="tx1"/>
                </a:solidFill>
              </a:rPr>
              <a:t>	5	Soft Skills</a:t>
            </a:r>
          </a:p>
          <a:p>
            <a:pPr>
              <a:buFont typeface="+mj-lt"/>
              <a:buAutoNum type="arabicPeriod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501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11917</TotalTime>
  <Words>1014</Words>
  <Application>Microsoft Office PowerPoint</Application>
  <PresentationFormat>Widescreen</PresentationFormat>
  <Paragraphs>182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BBA / B. Com. (CA)  SEMESTER 3 </vt:lpstr>
      <vt:lpstr>PROFESSIONAL BUSINESS SKILLS </vt:lpstr>
      <vt:lpstr>PROFESSIONAL BUSINESS SKILLS </vt:lpstr>
      <vt:lpstr>PROFESSIONALISM</vt:lpstr>
      <vt:lpstr>MEANING AND DEFINITION OF PROFESSIONALISM</vt:lpstr>
      <vt:lpstr>CHARACTERISTICS OF PROFESSIONALISM</vt:lpstr>
      <vt:lpstr>MEANING AND DEFINITION OF PROFESSIONALISM</vt:lpstr>
      <vt:lpstr>MEANING AND DEFINITION OF PROFESSIONALISM</vt:lpstr>
      <vt:lpstr>TRAIT AND QUALITIES OF A GOOD PROFESSIONAL</vt:lpstr>
      <vt:lpstr>TRAIT AND QUALITIES OF A GOOD PROFESSIONAL</vt:lpstr>
      <vt:lpstr>TRAIT AND QUALITIES OF A GOOD PROFESSIONAL</vt:lpstr>
      <vt:lpstr>PROFESSIONALISM IN BUSINESS</vt:lpstr>
      <vt:lpstr>PROFESSIONALISM IN BUSINESS</vt:lpstr>
      <vt:lpstr>PROFESSIONAL SKILLS</vt:lpstr>
      <vt:lpstr>PROFESSIONAL SKILLS</vt:lpstr>
      <vt:lpstr>Importance of Soft Skills for Business Success </vt:lpstr>
      <vt:lpstr>SOFT SKILLS</vt:lpstr>
      <vt:lpstr>Examples of soft skills</vt:lpstr>
      <vt:lpstr>PROFESSIONALISM IN COMMUNICATION</vt:lpstr>
      <vt:lpstr>Types of work place communication</vt:lpstr>
      <vt:lpstr>Types of work place communication</vt:lpstr>
      <vt:lpstr>Verbal Communication</vt:lpstr>
      <vt:lpstr>Professional Presentation</vt:lpstr>
      <vt:lpstr>Presentation Techniques</vt:lpstr>
      <vt:lpstr>Presentation Techniques</vt:lpstr>
      <vt:lpstr>DIFFERENT PRESENTATION POSTURES</vt:lpstr>
      <vt:lpstr>FACIAL EXPRESSIONS</vt:lpstr>
      <vt:lpstr>EYE CONTACT </vt:lpstr>
      <vt:lpstr>POSTURE</vt:lpstr>
      <vt:lpstr>GESTURES</vt:lpstr>
      <vt:lpstr>POSITION AND MOVEMENT</vt:lpstr>
      <vt:lpstr>POSTURE USING HANDS AND ARMS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BBA SEMESTER 3</dc:title>
  <dc:creator>gilumathew@gmail.com</dc:creator>
  <cp:lastModifiedBy>Gilu Mathew</cp:lastModifiedBy>
  <cp:revision>49</cp:revision>
  <dcterms:created xsi:type="dcterms:W3CDTF">2020-07-08T11:56:34Z</dcterms:created>
  <dcterms:modified xsi:type="dcterms:W3CDTF">2021-08-12T08:04:29Z</dcterms:modified>
</cp:coreProperties>
</file>