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4" r:id="rId3"/>
    <p:sldId id="276" r:id="rId4"/>
    <p:sldId id="262" r:id="rId5"/>
    <p:sldId id="266" r:id="rId6"/>
    <p:sldId id="267" r:id="rId7"/>
    <p:sldId id="271" r:id="rId8"/>
    <p:sldId id="270" r:id="rId9"/>
    <p:sldId id="275" r:id="rId10"/>
    <p:sldId id="286" r:id="rId11"/>
    <p:sldId id="287" r:id="rId12"/>
    <p:sldId id="288" r:id="rId13"/>
    <p:sldId id="289" r:id="rId14"/>
    <p:sldId id="274" r:id="rId15"/>
    <p:sldId id="273" r:id="rId16"/>
    <p:sldId id="285" r:id="rId17"/>
    <p:sldId id="269" r:id="rId18"/>
    <p:sldId id="268" r:id="rId19"/>
    <p:sldId id="277" r:id="rId20"/>
    <p:sldId id="280" r:id="rId21"/>
    <p:sldId id="279" r:id="rId22"/>
    <p:sldId id="290" r:id="rId23"/>
    <p:sldId id="291" r:id="rId24"/>
    <p:sldId id="278" r:id="rId25"/>
    <p:sldId id="283" r:id="rId26"/>
    <p:sldId id="282"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06EA"/>
    <a:srgbClr val="BF119E"/>
    <a:srgbClr val="E86E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994" y="-4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2ADA3-3493-4DE8-95C3-B065AC3B686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5F6E208-AD6E-414A-9DE8-64B3D3272D56}">
      <dgm:prSet phldrT="[Text]"/>
      <dgm:spPr>
        <a:blipFill rotWithShape="0">
          <a:blip xmlns:r="http://schemas.openxmlformats.org/officeDocument/2006/relationships" r:embed="rId1"/>
          <a:tile tx="0" ty="0" sx="100000" sy="100000" flip="none" algn="tl"/>
        </a:blipFill>
      </dgm:spPr>
      <dgm:t>
        <a:bodyPr/>
        <a:lstStyle/>
        <a:p>
          <a:r>
            <a:rPr lang="en-US" b="1" dirty="0" smtClean="0">
              <a:solidFill>
                <a:schemeClr val="tx1"/>
              </a:solidFill>
            </a:rPr>
            <a:t>DISASTER</a:t>
          </a:r>
        </a:p>
        <a:p>
          <a:r>
            <a:rPr lang="en-US" b="1" dirty="0" smtClean="0">
              <a:solidFill>
                <a:schemeClr val="tx1"/>
              </a:solidFill>
            </a:rPr>
            <a:t>APPROACH</a:t>
          </a:r>
          <a:endParaRPr lang="en-US" b="1" dirty="0">
            <a:solidFill>
              <a:schemeClr val="tx1"/>
            </a:solidFill>
          </a:endParaRPr>
        </a:p>
      </dgm:t>
    </dgm:pt>
    <dgm:pt modelId="{D6648CD5-F9CE-49B4-957D-F405C9818CE9}" type="parTrans" cxnId="{10A3BB5A-3F1B-4777-ABA7-FACCCD411DD7}">
      <dgm:prSet/>
      <dgm:spPr/>
      <dgm:t>
        <a:bodyPr/>
        <a:lstStyle/>
        <a:p>
          <a:endParaRPr lang="en-US"/>
        </a:p>
      </dgm:t>
    </dgm:pt>
    <dgm:pt modelId="{519DDB6B-A31B-4E5D-A48B-B74E91CB842B}" type="sibTrans" cxnId="{10A3BB5A-3F1B-4777-ABA7-FACCCD411DD7}">
      <dgm:prSet/>
      <dgm:spPr/>
      <dgm:t>
        <a:bodyPr/>
        <a:lstStyle/>
        <a:p>
          <a:endParaRPr lang="en-US"/>
        </a:p>
      </dgm:t>
    </dgm:pt>
    <dgm:pt modelId="{F79F18EF-BC15-4BC7-9114-792A953856EF}">
      <dgm:prSet phldrT="[Text]" custT="1"/>
      <dgm:spPr>
        <a:solidFill>
          <a:schemeClr val="accent6">
            <a:lumMod val="20000"/>
            <a:lumOff val="80000"/>
            <a:alpha val="90000"/>
          </a:schemeClr>
        </a:solidFill>
      </dgm:spPr>
      <dgm:t>
        <a:bodyPr/>
        <a:lstStyle/>
        <a:p>
          <a:r>
            <a:rPr lang="en-US" sz="2400" dirty="0" smtClean="0">
              <a:solidFill>
                <a:schemeClr val="tx1"/>
              </a:solidFill>
            </a:rPr>
            <a:t>The capital expenditure decisions are taken by management only when a disaster occurs.</a:t>
          </a:r>
          <a:endParaRPr lang="en-US" sz="2400" dirty="0">
            <a:solidFill>
              <a:schemeClr val="tx1"/>
            </a:solidFill>
          </a:endParaRPr>
        </a:p>
      </dgm:t>
    </dgm:pt>
    <dgm:pt modelId="{97532A9A-30EB-4387-9035-5CC69A9B560D}" type="parTrans" cxnId="{51F15311-F6D3-4DA0-B0C7-E77DD2F40A8D}">
      <dgm:prSet/>
      <dgm:spPr/>
      <dgm:t>
        <a:bodyPr/>
        <a:lstStyle/>
        <a:p>
          <a:endParaRPr lang="en-US"/>
        </a:p>
      </dgm:t>
    </dgm:pt>
    <dgm:pt modelId="{C8E5AC7B-8376-4E11-B69E-F537A9037FCE}" type="sibTrans" cxnId="{51F15311-F6D3-4DA0-B0C7-E77DD2F40A8D}">
      <dgm:prSet/>
      <dgm:spPr/>
      <dgm:t>
        <a:bodyPr/>
        <a:lstStyle/>
        <a:p>
          <a:endParaRPr lang="en-US"/>
        </a:p>
      </dgm:t>
    </dgm:pt>
    <dgm:pt modelId="{80F3CD09-8446-493C-A5EF-7AA24E074AD7}">
      <dgm:prSet phldrT="[Text]" custT="1"/>
      <dgm:spPr>
        <a:solidFill>
          <a:schemeClr val="accent6">
            <a:lumMod val="20000"/>
            <a:lumOff val="80000"/>
            <a:alpha val="90000"/>
          </a:schemeClr>
        </a:solidFill>
      </dgm:spPr>
      <dgm:t>
        <a:bodyPr/>
        <a:lstStyle/>
        <a:p>
          <a:r>
            <a:rPr lang="en-US" sz="2400" dirty="0" smtClean="0">
              <a:solidFill>
                <a:schemeClr val="tx1"/>
              </a:solidFill>
            </a:rPr>
            <a:t>Past approach.</a:t>
          </a:r>
          <a:endParaRPr lang="en-US" sz="2400" dirty="0">
            <a:solidFill>
              <a:schemeClr val="tx1"/>
            </a:solidFill>
          </a:endParaRPr>
        </a:p>
      </dgm:t>
    </dgm:pt>
    <dgm:pt modelId="{F464F433-B6EE-4E55-AD8D-50583A2AAC42}" type="parTrans" cxnId="{370105DD-856B-4FF4-8541-86416CC4B6F6}">
      <dgm:prSet/>
      <dgm:spPr/>
      <dgm:t>
        <a:bodyPr/>
        <a:lstStyle/>
        <a:p>
          <a:endParaRPr lang="en-US"/>
        </a:p>
      </dgm:t>
    </dgm:pt>
    <dgm:pt modelId="{9EDA4FCF-67AE-44D3-9E1A-1AD6B5AC8E9B}" type="sibTrans" cxnId="{370105DD-856B-4FF4-8541-86416CC4B6F6}">
      <dgm:prSet/>
      <dgm:spPr/>
      <dgm:t>
        <a:bodyPr/>
        <a:lstStyle/>
        <a:p>
          <a:endParaRPr lang="en-US"/>
        </a:p>
      </dgm:t>
    </dgm:pt>
    <dgm:pt modelId="{63E9E1B0-A86A-474A-8A8F-B61246A6CA9B}">
      <dgm:prSet phldrT="[Text]"/>
      <dgm:spPr>
        <a:blipFill rotWithShape="0">
          <a:blip xmlns:r="http://schemas.openxmlformats.org/officeDocument/2006/relationships" r:embed="rId1"/>
          <a:tile tx="0" ty="0" sx="100000" sy="100000" flip="none" algn="tl"/>
        </a:blipFill>
      </dgm:spPr>
      <dgm:t>
        <a:bodyPr/>
        <a:lstStyle/>
        <a:p>
          <a:r>
            <a:rPr lang="en-US" b="1" dirty="0" smtClean="0">
              <a:solidFill>
                <a:schemeClr val="tx1"/>
              </a:solidFill>
            </a:rPr>
            <a:t>PASSIVE APPROACH</a:t>
          </a:r>
          <a:endParaRPr lang="en-US" b="1" dirty="0">
            <a:solidFill>
              <a:schemeClr val="tx1"/>
            </a:solidFill>
          </a:endParaRPr>
        </a:p>
      </dgm:t>
    </dgm:pt>
    <dgm:pt modelId="{2B75F460-4BE7-4D43-8005-631331576DB5}" type="parTrans" cxnId="{1BC5EC00-F9D1-42D7-AB13-97CF39366BC1}">
      <dgm:prSet/>
      <dgm:spPr/>
      <dgm:t>
        <a:bodyPr/>
        <a:lstStyle/>
        <a:p>
          <a:endParaRPr lang="en-US"/>
        </a:p>
      </dgm:t>
    </dgm:pt>
    <dgm:pt modelId="{80B071DD-F2D7-4A99-9979-C9AE5D5AE918}" type="sibTrans" cxnId="{1BC5EC00-F9D1-42D7-AB13-97CF39366BC1}">
      <dgm:prSet/>
      <dgm:spPr/>
      <dgm:t>
        <a:bodyPr/>
        <a:lstStyle/>
        <a:p>
          <a:endParaRPr lang="en-US"/>
        </a:p>
      </dgm:t>
    </dgm:pt>
    <dgm:pt modelId="{3AC933FC-A908-4030-8DAA-0E66523CE7FB}">
      <dgm:prSet phldrT="[Text]" custT="1"/>
      <dgm:spPr/>
      <dgm:t>
        <a:bodyPr/>
        <a:lstStyle/>
        <a:p>
          <a:r>
            <a:rPr lang="en-US" sz="2400" dirty="0" smtClean="0"/>
            <a:t>The emphasis is only on present needs.</a:t>
          </a:r>
          <a:endParaRPr lang="en-US" sz="2400" dirty="0"/>
        </a:p>
      </dgm:t>
    </dgm:pt>
    <dgm:pt modelId="{32785AC8-8F03-4FAE-B4C9-42B527E7E77D}" type="parTrans" cxnId="{92D6F98C-2542-41F7-B0DB-1A003B728464}">
      <dgm:prSet/>
      <dgm:spPr/>
      <dgm:t>
        <a:bodyPr/>
        <a:lstStyle/>
        <a:p>
          <a:endParaRPr lang="en-US"/>
        </a:p>
      </dgm:t>
    </dgm:pt>
    <dgm:pt modelId="{22EF5CD2-0730-4EFF-B299-6CBC55CA24C8}" type="sibTrans" cxnId="{92D6F98C-2542-41F7-B0DB-1A003B728464}">
      <dgm:prSet/>
      <dgm:spPr/>
      <dgm:t>
        <a:bodyPr/>
        <a:lstStyle/>
        <a:p>
          <a:endParaRPr lang="en-US"/>
        </a:p>
      </dgm:t>
    </dgm:pt>
    <dgm:pt modelId="{2E3A04D5-C5B4-4A24-B7CA-4A517C21E5B0}">
      <dgm:prSet phldrT="[Text]" custT="1"/>
      <dgm:spPr/>
      <dgm:t>
        <a:bodyPr/>
        <a:lstStyle/>
        <a:p>
          <a:r>
            <a:rPr lang="en-US" sz="2400" dirty="0" smtClean="0"/>
            <a:t>Present approach.</a:t>
          </a:r>
          <a:endParaRPr lang="en-US" sz="2400" dirty="0"/>
        </a:p>
      </dgm:t>
    </dgm:pt>
    <dgm:pt modelId="{576E0ACF-96DF-4C75-8E0A-B2E5B9B6C1F1}" type="parTrans" cxnId="{95278CE9-20B3-4584-833D-0D21CA61F252}">
      <dgm:prSet/>
      <dgm:spPr/>
      <dgm:t>
        <a:bodyPr/>
        <a:lstStyle/>
        <a:p>
          <a:endParaRPr lang="en-US"/>
        </a:p>
      </dgm:t>
    </dgm:pt>
    <dgm:pt modelId="{74F0DF5F-E9F3-4A3B-BE83-328FFDD72CDF}" type="sibTrans" cxnId="{95278CE9-20B3-4584-833D-0D21CA61F252}">
      <dgm:prSet/>
      <dgm:spPr/>
      <dgm:t>
        <a:bodyPr/>
        <a:lstStyle/>
        <a:p>
          <a:endParaRPr lang="en-US"/>
        </a:p>
      </dgm:t>
    </dgm:pt>
    <dgm:pt modelId="{15B3DA97-D14C-44A2-B85F-3FF3739A9E91}">
      <dgm:prSet phldrT="[Text]"/>
      <dgm:spPr>
        <a:blipFill rotWithShape="0">
          <a:blip xmlns:r="http://schemas.openxmlformats.org/officeDocument/2006/relationships" r:embed="rId1"/>
          <a:tile tx="0" ty="0" sx="100000" sy="100000" flip="none" algn="tl"/>
        </a:blipFill>
      </dgm:spPr>
      <dgm:t>
        <a:bodyPr/>
        <a:lstStyle/>
        <a:p>
          <a:r>
            <a:rPr lang="en-US" b="1" dirty="0" smtClean="0">
              <a:solidFill>
                <a:schemeClr val="tx1"/>
              </a:solidFill>
            </a:rPr>
            <a:t>DYNAMIC APPROACH</a:t>
          </a:r>
          <a:endParaRPr lang="en-US" b="1" dirty="0">
            <a:solidFill>
              <a:schemeClr val="tx1"/>
            </a:solidFill>
          </a:endParaRPr>
        </a:p>
      </dgm:t>
    </dgm:pt>
    <dgm:pt modelId="{6D03CADA-ED94-406A-BCAF-99804F1B1094}" type="parTrans" cxnId="{3D8166EC-36CA-40DD-9451-11EF9C33861F}">
      <dgm:prSet/>
      <dgm:spPr/>
      <dgm:t>
        <a:bodyPr/>
        <a:lstStyle/>
        <a:p>
          <a:endParaRPr lang="en-US"/>
        </a:p>
      </dgm:t>
    </dgm:pt>
    <dgm:pt modelId="{5EA8D325-3E2E-4463-806C-B37D77C9F0F8}" type="sibTrans" cxnId="{3D8166EC-36CA-40DD-9451-11EF9C33861F}">
      <dgm:prSet/>
      <dgm:spPr/>
      <dgm:t>
        <a:bodyPr/>
        <a:lstStyle/>
        <a:p>
          <a:endParaRPr lang="en-US"/>
        </a:p>
      </dgm:t>
    </dgm:pt>
    <dgm:pt modelId="{4BE593D4-AA00-43C5-B880-2786283DA609}">
      <dgm:prSet phldrT="[Text]"/>
      <dgm:spPr/>
      <dgm:t>
        <a:bodyPr/>
        <a:lstStyle/>
        <a:p>
          <a:r>
            <a:rPr lang="en-US" sz="2600" b="0" dirty="0" smtClean="0"/>
            <a:t>This is the modern and effective approach to capital budgeting.</a:t>
          </a:r>
          <a:endParaRPr lang="en-US" sz="2600" b="0" dirty="0"/>
        </a:p>
      </dgm:t>
    </dgm:pt>
    <dgm:pt modelId="{C567EE4D-44E5-475E-BFF1-152237C167B1}" type="parTrans" cxnId="{65067903-BD75-4B78-9829-5135AC815440}">
      <dgm:prSet/>
      <dgm:spPr/>
      <dgm:t>
        <a:bodyPr/>
        <a:lstStyle/>
        <a:p>
          <a:endParaRPr lang="en-US"/>
        </a:p>
      </dgm:t>
    </dgm:pt>
    <dgm:pt modelId="{6B485942-7D57-4DC3-BA39-4E6D6EB87296}" type="sibTrans" cxnId="{65067903-BD75-4B78-9829-5135AC815440}">
      <dgm:prSet/>
      <dgm:spPr/>
      <dgm:t>
        <a:bodyPr/>
        <a:lstStyle/>
        <a:p>
          <a:endParaRPr lang="en-US"/>
        </a:p>
      </dgm:t>
    </dgm:pt>
    <dgm:pt modelId="{C5BF1130-2C05-429D-ACD6-BEFE1562FD1E}">
      <dgm:prSet phldrT="[Text]" custT="1"/>
      <dgm:spPr/>
      <dgm:t>
        <a:bodyPr/>
        <a:lstStyle/>
        <a:p>
          <a:r>
            <a:rPr lang="en-US" sz="2400" dirty="0" smtClean="0"/>
            <a:t>Future approach.</a:t>
          </a:r>
          <a:endParaRPr lang="en-US" sz="2400" dirty="0"/>
        </a:p>
      </dgm:t>
    </dgm:pt>
    <dgm:pt modelId="{0352A648-E8A5-4FDF-8C75-82AB0DDE35F9}" type="parTrans" cxnId="{A479FC2C-095D-4681-AEDB-E84F08B1F732}">
      <dgm:prSet/>
      <dgm:spPr/>
      <dgm:t>
        <a:bodyPr/>
        <a:lstStyle/>
        <a:p>
          <a:endParaRPr lang="en-US"/>
        </a:p>
      </dgm:t>
    </dgm:pt>
    <dgm:pt modelId="{3828B1FC-FD11-4B33-92C8-CD5CF12FE24C}" type="sibTrans" cxnId="{A479FC2C-095D-4681-AEDB-E84F08B1F732}">
      <dgm:prSet/>
      <dgm:spPr/>
      <dgm:t>
        <a:bodyPr/>
        <a:lstStyle/>
        <a:p>
          <a:endParaRPr lang="en-US"/>
        </a:p>
      </dgm:t>
    </dgm:pt>
    <dgm:pt modelId="{59114F38-B114-4B83-A769-9BCB2F8F13BC}" type="pres">
      <dgm:prSet presAssocID="{B762ADA3-3493-4DE8-95C3-B065AC3B686E}" presName="linearFlow" presStyleCnt="0">
        <dgm:presLayoutVars>
          <dgm:dir/>
          <dgm:animLvl val="lvl"/>
          <dgm:resizeHandles val="exact"/>
        </dgm:presLayoutVars>
      </dgm:prSet>
      <dgm:spPr/>
      <dgm:t>
        <a:bodyPr/>
        <a:lstStyle/>
        <a:p>
          <a:endParaRPr lang="en-US"/>
        </a:p>
      </dgm:t>
    </dgm:pt>
    <dgm:pt modelId="{3F1D05A8-FEC8-4787-A774-939FC4230479}" type="pres">
      <dgm:prSet presAssocID="{55F6E208-AD6E-414A-9DE8-64B3D3272D56}" presName="composite" presStyleCnt="0"/>
      <dgm:spPr/>
    </dgm:pt>
    <dgm:pt modelId="{2D958CF6-38DF-46F9-99F7-A855A160EF13}" type="pres">
      <dgm:prSet presAssocID="{55F6E208-AD6E-414A-9DE8-64B3D3272D56}" presName="parentText" presStyleLbl="alignNode1" presStyleIdx="0" presStyleCnt="3" custLinFactNeighborX="0" custLinFactNeighborY="3725">
        <dgm:presLayoutVars>
          <dgm:chMax val="1"/>
          <dgm:bulletEnabled val="1"/>
        </dgm:presLayoutVars>
      </dgm:prSet>
      <dgm:spPr/>
      <dgm:t>
        <a:bodyPr/>
        <a:lstStyle/>
        <a:p>
          <a:endParaRPr lang="en-US"/>
        </a:p>
      </dgm:t>
    </dgm:pt>
    <dgm:pt modelId="{0BD79A4B-7EFD-420C-9817-D9DF70F27D33}" type="pres">
      <dgm:prSet presAssocID="{55F6E208-AD6E-414A-9DE8-64B3D3272D56}" presName="descendantText" presStyleLbl="alignAcc1" presStyleIdx="0" presStyleCnt="3" custLinFactNeighborX="66" custLinFactNeighborY="5731">
        <dgm:presLayoutVars>
          <dgm:bulletEnabled val="1"/>
        </dgm:presLayoutVars>
      </dgm:prSet>
      <dgm:spPr/>
      <dgm:t>
        <a:bodyPr/>
        <a:lstStyle/>
        <a:p>
          <a:endParaRPr lang="en-US"/>
        </a:p>
      </dgm:t>
    </dgm:pt>
    <dgm:pt modelId="{1E4DCE74-28DB-4674-AF81-41F251F3524A}" type="pres">
      <dgm:prSet presAssocID="{519DDB6B-A31B-4E5D-A48B-B74E91CB842B}" presName="sp" presStyleCnt="0"/>
      <dgm:spPr/>
    </dgm:pt>
    <dgm:pt modelId="{AF017861-9D4E-4D20-BD2A-A5B8D77118E2}" type="pres">
      <dgm:prSet presAssocID="{63E9E1B0-A86A-474A-8A8F-B61246A6CA9B}" presName="composite" presStyleCnt="0"/>
      <dgm:spPr/>
    </dgm:pt>
    <dgm:pt modelId="{E37DDE1A-C609-4B04-9122-B98F48C8AE50}" type="pres">
      <dgm:prSet presAssocID="{63E9E1B0-A86A-474A-8A8F-B61246A6CA9B}" presName="parentText" presStyleLbl="alignNode1" presStyleIdx="1" presStyleCnt="3">
        <dgm:presLayoutVars>
          <dgm:chMax val="1"/>
          <dgm:bulletEnabled val="1"/>
        </dgm:presLayoutVars>
      </dgm:prSet>
      <dgm:spPr/>
      <dgm:t>
        <a:bodyPr/>
        <a:lstStyle/>
        <a:p>
          <a:endParaRPr lang="en-US"/>
        </a:p>
      </dgm:t>
    </dgm:pt>
    <dgm:pt modelId="{28E6B334-C18C-4B0C-B77E-2D2EC9F8A121}" type="pres">
      <dgm:prSet presAssocID="{63E9E1B0-A86A-474A-8A8F-B61246A6CA9B}" presName="descendantText" presStyleLbl="alignAcc1" presStyleIdx="1" presStyleCnt="3">
        <dgm:presLayoutVars>
          <dgm:bulletEnabled val="1"/>
        </dgm:presLayoutVars>
      </dgm:prSet>
      <dgm:spPr/>
      <dgm:t>
        <a:bodyPr/>
        <a:lstStyle/>
        <a:p>
          <a:endParaRPr lang="en-US"/>
        </a:p>
      </dgm:t>
    </dgm:pt>
    <dgm:pt modelId="{B23987A9-3626-4CBE-B34B-E86388300D05}" type="pres">
      <dgm:prSet presAssocID="{80B071DD-F2D7-4A99-9979-C9AE5D5AE918}" presName="sp" presStyleCnt="0"/>
      <dgm:spPr/>
    </dgm:pt>
    <dgm:pt modelId="{A867ABB3-F38D-428B-A0DE-0FBEF13C442D}" type="pres">
      <dgm:prSet presAssocID="{15B3DA97-D14C-44A2-B85F-3FF3739A9E91}" presName="composite" presStyleCnt="0"/>
      <dgm:spPr/>
    </dgm:pt>
    <dgm:pt modelId="{E3E103E2-63E2-4758-8010-419AB7F95B82}" type="pres">
      <dgm:prSet presAssocID="{15B3DA97-D14C-44A2-B85F-3FF3739A9E91}" presName="parentText" presStyleLbl="alignNode1" presStyleIdx="2" presStyleCnt="3">
        <dgm:presLayoutVars>
          <dgm:chMax val="1"/>
          <dgm:bulletEnabled val="1"/>
        </dgm:presLayoutVars>
      </dgm:prSet>
      <dgm:spPr/>
      <dgm:t>
        <a:bodyPr/>
        <a:lstStyle/>
        <a:p>
          <a:endParaRPr lang="en-US"/>
        </a:p>
      </dgm:t>
    </dgm:pt>
    <dgm:pt modelId="{194E586D-731B-489B-9649-01E7FB9446D0}" type="pres">
      <dgm:prSet presAssocID="{15B3DA97-D14C-44A2-B85F-3FF3739A9E91}" presName="descendantText" presStyleLbl="alignAcc1" presStyleIdx="2" presStyleCnt="3">
        <dgm:presLayoutVars>
          <dgm:bulletEnabled val="1"/>
        </dgm:presLayoutVars>
      </dgm:prSet>
      <dgm:spPr/>
      <dgm:t>
        <a:bodyPr/>
        <a:lstStyle/>
        <a:p>
          <a:endParaRPr lang="en-US"/>
        </a:p>
      </dgm:t>
    </dgm:pt>
  </dgm:ptLst>
  <dgm:cxnLst>
    <dgm:cxn modelId="{2999571A-558B-4366-8A71-424C5245D929}" type="presOf" srcId="{4BE593D4-AA00-43C5-B880-2786283DA609}" destId="{194E586D-731B-489B-9649-01E7FB9446D0}" srcOrd="0" destOrd="0" presId="urn:microsoft.com/office/officeart/2005/8/layout/chevron2"/>
    <dgm:cxn modelId="{3D8166EC-36CA-40DD-9451-11EF9C33861F}" srcId="{B762ADA3-3493-4DE8-95C3-B065AC3B686E}" destId="{15B3DA97-D14C-44A2-B85F-3FF3739A9E91}" srcOrd="2" destOrd="0" parTransId="{6D03CADA-ED94-406A-BCAF-99804F1B1094}" sibTransId="{5EA8D325-3E2E-4463-806C-B37D77C9F0F8}"/>
    <dgm:cxn modelId="{67732561-FD00-4CA6-8D0A-91BFA9ADADB8}" type="presOf" srcId="{3AC933FC-A908-4030-8DAA-0E66523CE7FB}" destId="{28E6B334-C18C-4B0C-B77E-2D2EC9F8A121}" srcOrd="0" destOrd="0" presId="urn:microsoft.com/office/officeart/2005/8/layout/chevron2"/>
    <dgm:cxn modelId="{51F15311-F6D3-4DA0-B0C7-E77DD2F40A8D}" srcId="{55F6E208-AD6E-414A-9DE8-64B3D3272D56}" destId="{F79F18EF-BC15-4BC7-9114-792A953856EF}" srcOrd="0" destOrd="0" parTransId="{97532A9A-30EB-4387-9035-5CC69A9B560D}" sibTransId="{C8E5AC7B-8376-4E11-B69E-F537A9037FCE}"/>
    <dgm:cxn modelId="{92D6F98C-2542-41F7-B0DB-1A003B728464}" srcId="{63E9E1B0-A86A-474A-8A8F-B61246A6CA9B}" destId="{3AC933FC-A908-4030-8DAA-0E66523CE7FB}" srcOrd="0" destOrd="0" parTransId="{32785AC8-8F03-4FAE-B4C9-42B527E7E77D}" sibTransId="{22EF5CD2-0730-4EFF-B299-6CBC55CA24C8}"/>
    <dgm:cxn modelId="{95278CE9-20B3-4584-833D-0D21CA61F252}" srcId="{63E9E1B0-A86A-474A-8A8F-B61246A6CA9B}" destId="{2E3A04D5-C5B4-4A24-B7CA-4A517C21E5B0}" srcOrd="1" destOrd="0" parTransId="{576E0ACF-96DF-4C75-8E0A-B2E5B9B6C1F1}" sibTransId="{74F0DF5F-E9F3-4A3B-BE83-328FFDD72CDF}"/>
    <dgm:cxn modelId="{DC5C4249-AF03-4ACE-B573-01F5DDC2F2C9}" type="presOf" srcId="{F79F18EF-BC15-4BC7-9114-792A953856EF}" destId="{0BD79A4B-7EFD-420C-9817-D9DF70F27D33}" srcOrd="0" destOrd="0" presId="urn:microsoft.com/office/officeart/2005/8/layout/chevron2"/>
    <dgm:cxn modelId="{EB1AA9F2-F32B-4182-B0D6-7B3FD867FFAA}" type="presOf" srcId="{B762ADA3-3493-4DE8-95C3-B065AC3B686E}" destId="{59114F38-B114-4B83-A769-9BCB2F8F13BC}" srcOrd="0" destOrd="0" presId="urn:microsoft.com/office/officeart/2005/8/layout/chevron2"/>
    <dgm:cxn modelId="{5FFE736F-C535-48BE-8F99-85FDB2D741C8}" type="presOf" srcId="{80F3CD09-8446-493C-A5EF-7AA24E074AD7}" destId="{0BD79A4B-7EFD-420C-9817-D9DF70F27D33}" srcOrd="0" destOrd="1" presId="urn:microsoft.com/office/officeart/2005/8/layout/chevron2"/>
    <dgm:cxn modelId="{09B3F940-8D68-4B73-8760-4CF8779817F7}" type="presOf" srcId="{55F6E208-AD6E-414A-9DE8-64B3D3272D56}" destId="{2D958CF6-38DF-46F9-99F7-A855A160EF13}" srcOrd="0" destOrd="0" presId="urn:microsoft.com/office/officeart/2005/8/layout/chevron2"/>
    <dgm:cxn modelId="{9D1D1D63-B60E-4AAD-BBB8-0958E809400A}" type="presOf" srcId="{15B3DA97-D14C-44A2-B85F-3FF3739A9E91}" destId="{E3E103E2-63E2-4758-8010-419AB7F95B82}" srcOrd="0" destOrd="0" presId="urn:microsoft.com/office/officeart/2005/8/layout/chevron2"/>
    <dgm:cxn modelId="{370105DD-856B-4FF4-8541-86416CC4B6F6}" srcId="{55F6E208-AD6E-414A-9DE8-64B3D3272D56}" destId="{80F3CD09-8446-493C-A5EF-7AA24E074AD7}" srcOrd="1" destOrd="0" parTransId="{F464F433-B6EE-4E55-AD8D-50583A2AAC42}" sibTransId="{9EDA4FCF-67AE-44D3-9E1A-1AD6B5AC8E9B}"/>
    <dgm:cxn modelId="{1BC5EC00-F9D1-42D7-AB13-97CF39366BC1}" srcId="{B762ADA3-3493-4DE8-95C3-B065AC3B686E}" destId="{63E9E1B0-A86A-474A-8A8F-B61246A6CA9B}" srcOrd="1" destOrd="0" parTransId="{2B75F460-4BE7-4D43-8005-631331576DB5}" sibTransId="{80B071DD-F2D7-4A99-9979-C9AE5D5AE918}"/>
    <dgm:cxn modelId="{10A3BB5A-3F1B-4777-ABA7-FACCCD411DD7}" srcId="{B762ADA3-3493-4DE8-95C3-B065AC3B686E}" destId="{55F6E208-AD6E-414A-9DE8-64B3D3272D56}" srcOrd="0" destOrd="0" parTransId="{D6648CD5-F9CE-49B4-957D-F405C9818CE9}" sibTransId="{519DDB6B-A31B-4E5D-A48B-B74E91CB842B}"/>
    <dgm:cxn modelId="{65067903-BD75-4B78-9829-5135AC815440}" srcId="{15B3DA97-D14C-44A2-B85F-3FF3739A9E91}" destId="{4BE593D4-AA00-43C5-B880-2786283DA609}" srcOrd="0" destOrd="0" parTransId="{C567EE4D-44E5-475E-BFF1-152237C167B1}" sibTransId="{6B485942-7D57-4DC3-BA39-4E6D6EB87296}"/>
    <dgm:cxn modelId="{A479FC2C-095D-4681-AEDB-E84F08B1F732}" srcId="{15B3DA97-D14C-44A2-B85F-3FF3739A9E91}" destId="{C5BF1130-2C05-429D-ACD6-BEFE1562FD1E}" srcOrd="1" destOrd="0" parTransId="{0352A648-E8A5-4FDF-8C75-82AB0DDE35F9}" sibTransId="{3828B1FC-FD11-4B33-92C8-CD5CF12FE24C}"/>
    <dgm:cxn modelId="{DA95C531-1BD2-46A8-BB65-15102FC737A2}" type="presOf" srcId="{C5BF1130-2C05-429D-ACD6-BEFE1562FD1E}" destId="{194E586D-731B-489B-9649-01E7FB9446D0}" srcOrd="0" destOrd="1" presId="urn:microsoft.com/office/officeart/2005/8/layout/chevron2"/>
    <dgm:cxn modelId="{6230C8E7-D04D-441C-ACCD-A2B38F3E2886}" type="presOf" srcId="{2E3A04D5-C5B4-4A24-B7CA-4A517C21E5B0}" destId="{28E6B334-C18C-4B0C-B77E-2D2EC9F8A121}" srcOrd="0" destOrd="1" presId="urn:microsoft.com/office/officeart/2005/8/layout/chevron2"/>
    <dgm:cxn modelId="{5E53ED22-7948-4F66-813A-A18670064DF7}" type="presOf" srcId="{63E9E1B0-A86A-474A-8A8F-B61246A6CA9B}" destId="{E37DDE1A-C609-4B04-9122-B98F48C8AE50}" srcOrd="0" destOrd="0" presId="urn:microsoft.com/office/officeart/2005/8/layout/chevron2"/>
    <dgm:cxn modelId="{FA946F04-45C8-4E10-9908-D021BE5D9639}" type="presParOf" srcId="{59114F38-B114-4B83-A769-9BCB2F8F13BC}" destId="{3F1D05A8-FEC8-4787-A774-939FC4230479}" srcOrd="0" destOrd="0" presId="urn:microsoft.com/office/officeart/2005/8/layout/chevron2"/>
    <dgm:cxn modelId="{9C3F02A4-7617-4CCF-80A2-77F11EF0AD7C}" type="presParOf" srcId="{3F1D05A8-FEC8-4787-A774-939FC4230479}" destId="{2D958CF6-38DF-46F9-99F7-A855A160EF13}" srcOrd="0" destOrd="0" presId="urn:microsoft.com/office/officeart/2005/8/layout/chevron2"/>
    <dgm:cxn modelId="{A26B472C-AA9D-4E7D-B8B8-C1F87BF62D44}" type="presParOf" srcId="{3F1D05A8-FEC8-4787-A774-939FC4230479}" destId="{0BD79A4B-7EFD-420C-9817-D9DF70F27D33}" srcOrd="1" destOrd="0" presId="urn:microsoft.com/office/officeart/2005/8/layout/chevron2"/>
    <dgm:cxn modelId="{1E19C9F1-0FB4-473C-AC9D-830D4E8714B1}" type="presParOf" srcId="{59114F38-B114-4B83-A769-9BCB2F8F13BC}" destId="{1E4DCE74-28DB-4674-AF81-41F251F3524A}" srcOrd="1" destOrd="0" presId="urn:microsoft.com/office/officeart/2005/8/layout/chevron2"/>
    <dgm:cxn modelId="{3671F8B6-66DB-4279-B3D7-FEED6421C1E8}" type="presParOf" srcId="{59114F38-B114-4B83-A769-9BCB2F8F13BC}" destId="{AF017861-9D4E-4D20-BD2A-A5B8D77118E2}" srcOrd="2" destOrd="0" presId="urn:microsoft.com/office/officeart/2005/8/layout/chevron2"/>
    <dgm:cxn modelId="{AB7FCFAC-8D72-4EB1-A304-439B03EEB1BA}" type="presParOf" srcId="{AF017861-9D4E-4D20-BD2A-A5B8D77118E2}" destId="{E37DDE1A-C609-4B04-9122-B98F48C8AE50}" srcOrd="0" destOrd="0" presId="urn:microsoft.com/office/officeart/2005/8/layout/chevron2"/>
    <dgm:cxn modelId="{423F1DB5-B5EC-43C3-9890-555929B06EC6}" type="presParOf" srcId="{AF017861-9D4E-4D20-BD2A-A5B8D77118E2}" destId="{28E6B334-C18C-4B0C-B77E-2D2EC9F8A121}" srcOrd="1" destOrd="0" presId="urn:microsoft.com/office/officeart/2005/8/layout/chevron2"/>
    <dgm:cxn modelId="{F0B6DE90-8419-49B4-8D30-2CC1EFDFFC36}" type="presParOf" srcId="{59114F38-B114-4B83-A769-9BCB2F8F13BC}" destId="{B23987A9-3626-4CBE-B34B-E86388300D05}" srcOrd="3" destOrd="0" presId="urn:microsoft.com/office/officeart/2005/8/layout/chevron2"/>
    <dgm:cxn modelId="{5BA379F7-EF41-45F8-9588-18FA34C03EF2}" type="presParOf" srcId="{59114F38-B114-4B83-A769-9BCB2F8F13BC}" destId="{A867ABB3-F38D-428B-A0DE-0FBEF13C442D}" srcOrd="4" destOrd="0" presId="urn:microsoft.com/office/officeart/2005/8/layout/chevron2"/>
    <dgm:cxn modelId="{9B36806B-467E-409E-86B3-538C8DBBA7E4}" type="presParOf" srcId="{A867ABB3-F38D-428B-A0DE-0FBEF13C442D}" destId="{E3E103E2-63E2-4758-8010-419AB7F95B82}" srcOrd="0" destOrd="0" presId="urn:microsoft.com/office/officeart/2005/8/layout/chevron2"/>
    <dgm:cxn modelId="{C4F7584D-E274-43A6-9AA6-FA0A36330125}" type="presParOf" srcId="{A867ABB3-F38D-428B-A0DE-0FBEF13C442D}" destId="{194E586D-731B-489B-9649-01E7FB9446D0}"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1F4494CD-E4BC-4E4F-92FD-5D412ED50146}" type="datetimeFigureOut">
              <a:rPr lang="en-US"/>
              <a:pPr>
                <a:defRPr/>
              </a:pPr>
              <a:t>2/27/2015</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3CCE0765-DB71-4398-8011-C35CD6A3D9AC}" type="slidenum">
              <a:rPr lang="en-US"/>
              <a:pPr>
                <a:defRPr/>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1B815E35-468F-47F8-877F-413B68527C68}" type="datetimeFigureOut">
              <a:rPr lang="en-US"/>
              <a:pPr>
                <a:defRPr/>
              </a:pPr>
              <a:t>2/27/2015</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3227300-75C1-476E-A149-F3ED04FB924E}" type="slidenum">
              <a:rPr lang="en-US"/>
              <a:pPr>
                <a:defRPr/>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6648AC-B0F0-46AA-8F9E-7C319B8D7AC3}" type="datetimeFigureOut">
              <a:rPr lang="en-US"/>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6F8152-E64D-4D2E-BB04-B217ECAC538D}" type="slidenum">
              <a:rPr lang="en-US"/>
              <a:pPr>
                <a:defRPr/>
              </a:pPr>
              <a:t>‹#›</a:t>
            </a:fld>
            <a:endParaRPr lang="en-US"/>
          </a:p>
        </p:txBody>
      </p:sp>
    </p:spTree>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639762"/>
          </a:xfrm>
        </p:spPr>
        <p:txBody>
          <a:bodyPr/>
          <a:lstStyle/>
          <a:p>
            <a:r>
              <a:rPr lang="en-US"/>
              <a:t>Click to edit Master title style</a:t>
            </a:r>
          </a:p>
        </p:txBody>
      </p:sp>
      <p:sp>
        <p:nvSpPr>
          <p:cNvPr id="3" name="Table Placeholder 2"/>
          <p:cNvSpPr>
            <a:spLocks noGrp="1"/>
          </p:cNvSpPr>
          <p:nvPr>
            <p:ph type="tbl" idx="1"/>
          </p:nvPr>
        </p:nvSpPr>
        <p:spPr>
          <a:xfrm>
            <a:off x="457200" y="2027238"/>
            <a:ext cx="8229600" cy="4449762"/>
          </a:xfrm>
        </p:spPr>
        <p:txBody>
          <a:bodyPr>
            <a:normAutofit/>
          </a:bodyPr>
          <a:lstStyle/>
          <a:p>
            <a:pPr lvl="0"/>
            <a:endParaRPr lang="en-US" noProof="0"/>
          </a:p>
        </p:txBody>
      </p:sp>
    </p:spTree>
  </p:cSld>
  <p:clrMapOvr>
    <a:masterClrMapping/>
  </p:clrMapOvr>
  <p:transition spd="slow">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5" descr="general assembly.png"/>
          <p:cNvPicPr>
            <a:picLocks noChangeAspect="1"/>
          </p:cNvPicPr>
          <p:nvPr/>
        </p:nvPicPr>
        <p:blipFill>
          <a:blip r:embed="rId2" cstate="print"/>
          <a:srcRect b="12222"/>
          <a:stretch>
            <a:fillRect/>
          </a:stretch>
        </p:blipFill>
        <p:spPr bwMode="auto">
          <a:xfrm>
            <a:off x="0" y="0"/>
            <a:ext cx="9144000" cy="6858000"/>
          </a:xfrm>
          <a:prstGeom prst="rect">
            <a:avLst/>
          </a:prstGeom>
          <a:noFill/>
          <a:ln w="9525">
            <a:noFill/>
            <a:miter lim="800000"/>
            <a:headEnd/>
            <a:tailEnd/>
          </a:ln>
        </p:spPr>
      </p:pic>
      <p:pic>
        <p:nvPicPr>
          <p:cNvPr id="5" name="Picture 8" descr="pup logo.png"/>
          <p:cNvPicPr>
            <a:picLocks noChangeAspect="1"/>
          </p:cNvPicPr>
          <p:nvPr/>
        </p:nvPicPr>
        <p:blipFill>
          <a:blip r:embed="rId3" cstate="print"/>
          <a:srcRect/>
          <a:stretch>
            <a:fillRect/>
          </a:stretch>
        </p:blipFill>
        <p:spPr bwMode="auto">
          <a:xfrm>
            <a:off x="231775" y="228600"/>
            <a:ext cx="2054225" cy="2057400"/>
          </a:xfrm>
          <a:prstGeom prst="rect">
            <a:avLst/>
          </a:prstGeom>
          <a:noFill/>
          <a:ln w="9525">
            <a:noFill/>
            <a:miter lim="800000"/>
            <a:headEnd/>
            <a:tailEnd/>
          </a:ln>
        </p:spPr>
      </p:pic>
      <p:sp>
        <p:nvSpPr>
          <p:cNvPr id="10"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1" name="Title 10"/>
          <p:cNvSpPr>
            <a:spLocks noGrp="1"/>
          </p:cNvSpPr>
          <p:nvPr>
            <p:ph type="title"/>
          </p:nvPr>
        </p:nvSpPr>
        <p:spPr>
          <a:xfrm>
            <a:off x="762000" y="4419600"/>
            <a:ext cx="7772400" cy="1447800"/>
          </a:xfrm>
        </p:spPr>
        <p:txBody>
          <a:bodyPr/>
          <a:lstStyle>
            <a:lvl1pPr algn="just">
              <a:defRPr sz="4400"/>
            </a:lvl1pPr>
          </a:lstStyle>
          <a:p>
            <a:r>
              <a:rPr lang="en-US" smtClean="0"/>
              <a:t>Click to edit Master title style</a:t>
            </a:r>
            <a:endParaRPr lang="en-PH" dirty="0"/>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23B18954-1366-4C58-A1D2-DA0FD97D04AE}" type="datetimeFigureOut">
              <a:rPr lang="en-US"/>
              <a:pPr>
                <a:defRPr/>
              </a:pPr>
              <a:t>2/27/2015</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09840C7C-7121-4F9A-B14F-4A1CD0B4CD12}" type="slidenum">
              <a:rPr lang="en-US"/>
              <a:pPr>
                <a:defRPr/>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A8578C61-4F38-4335-AC13-408B61A7B3C7}" type="datetimeFigureOut">
              <a:rPr lang="en-US"/>
              <a:pPr>
                <a:defRPr/>
              </a:pPr>
              <a:t>2/27/2015</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7D4243B8-07BC-4DF8-8615-844FDD6CF8F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BFC40FED-0601-4E0E-B467-1EFF5119499F}" type="datetimeFigureOut">
              <a:rPr lang="en-US"/>
              <a:pPr>
                <a:defRPr/>
              </a:pPr>
              <a:t>2/27/2015</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37D321C-4F02-4E0C-911D-FA18577BCF77}" type="slidenum">
              <a:rPr lang="en-US"/>
              <a:pPr>
                <a:defRPr/>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302729BD-5538-4F23-A0B9-E70C61373DD2}" type="datetimeFigureOut">
              <a:rPr lang="en-US"/>
              <a:pPr>
                <a:defRPr/>
              </a:pPr>
              <a:t>2/27/2015</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33427844-E598-416D-82BE-E11E9A145488}" type="slidenum">
              <a:rPr lang="en-US"/>
              <a:pPr>
                <a:defRPr/>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73730BF4-ED62-4C11-82CD-71BF53065D3F}" type="datetimeFigureOut">
              <a:rPr lang="en-US"/>
              <a:pPr>
                <a:defRPr/>
              </a:pPr>
              <a:t>2/27/2015</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0F3D2A8-2FAD-49C2-AF2E-4D22012F24BF}" type="slidenum">
              <a:rPr lang="en-US"/>
              <a:pPr>
                <a:defRPr/>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13ABB3B2-CD8D-4CCB-A334-1E51D82250A8}" type="datetimeFigureOut">
              <a:rPr lang="en-US"/>
              <a:pPr>
                <a:defRPr/>
              </a:pPr>
              <a:t>2/27/2015</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EFE874ED-EB3F-4DC1-95DE-955DA3D42AA5}" type="slidenum">
              <a:rPr lang="en-US"/>
              <a:pPr>
                <a:defRPr/>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109E483E-4B04-4054-BB56-AF2A674A3613}" type="datetimeFigureOut">
              <a:rPr lang="en-US"/>
              <a:pPr>
                <a:defRPr/>
              </a:pPr>
              <a:t>2/27/2015</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2F682B3-31BB-4C8F-BAA9-0B0179861911}" type="slidenum">
              <a:rPr lang="en-US"/>
              <a:pPr>
                <a:defRPr/>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D509BCA2-0849-462C-B7F1-52B47217D089}" type="datetimeFigureOut">
              <a:rPr lang="en-US"/>
              <a:pPr>
                <a:defRPr/>
              </a:pPr>
              <a:t>2/27/2015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C34692D2-480D-4996-A247-C24797FCE4CA}" type="slidenum">
              <a:rPr lang="en-US"/>
              <a:pPr>
                <a:defRPr/>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smtClean="0">
                <a:solidFill>
                  <a:schemeClr val="accent1">
                    <a:shade val="75000"/>
                  </a:schemeClr>
                </a:solidFill>
                <a:cs typeface="Arial" charset="0"/>
              </a:defRPr>
            </a:lvl1pPr>
          </a:lstStyle>
          <a:p>
            <a:pPr>
              <a:defRPr/>
            </a:pPr>
            <a:fld id="{744B41F4-B615-45C3-A1BC-7D3C6839E5FD}" type="datetimeFigureOut">
              <a:rPr lang="en-US"/>
              <a:pPr>
                <a:defRPr/>
              </a:pPr>
              <a:t>2/27/2015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cs typeface="Arial" charset="0"/>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cs typeface="Arial" charset="0"/>
              </a:defRPr>
            </a:lvl1pPr>
          </a:lstStyle>
          <a:p>
            <a:pPr>
              <a:defRPr/>
            </a:pPr>
            <a:fld id="{4B5FCB77-62E2-4379-B3C8-D6B6D1A1C33C}"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wedge/>
  </p:transition>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752600" y="5334000"/>
            <a:ext cx="5410200" cy="1200150"/>
          </a:xfrm>
          <a:prstGeom prst="rect">
            <a:avLst/>
          </a:prstGeom>
          <a:noFill/>
          <a:ln w="9525">
            <a:noFill/>
            <a:miter lim="800000"/>
            <a:headEnd/>
            <a:tailEnd/>
          </a:ln>
        </p:spPr>
        <p:txBody>
          <a:bodyPr>
            <a:spAutoFit/>
          </a:bodyPr>
          <a:lstStyle/>
          <a:p>
            <a:r>
              <a:rPr lang="en-US" sz="7200">
                <a:solidFill>
                  <a:schemeClr val="bg1"/>
                </a:solidFill>
              </a:rPr>
              <a:t>WELCOME</a:t>
            </a: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smtClean="0">
                <a:solidFill>
                  <a:schemeClr val="bg2">
                    <a:lumMod val="75000"/>
                  </a:schemeClr>
                </a:solidFill>
              </a:rPr>
              <a:t>Role  of Capital  Budgeting</a:t>
            </a:r>
            <a:endParaRPr lang="en-US" dirty="0">
              <a:solidFill>
                <a:schemeClr val="bg2">
                  <a:lumMod val="75000"/>
                </a:schemeClr>
              </a:solidFill>
            </a:endParaRPr>
          </a:p>
        </p:txBody>
      </p:sp>
      <p:sp>
        <p:nvSpPr>
          <p:cNvPr id="3" name="TextBox 2"/>
          <p:cNvSpPr txBox="1"/>
          <p:nvPr/>
        </p:nvSpPr>
        <p:spPr>
          <a:xfrm>
            <a:off x="1066800" y="2743200"/>
            <a:ext cx="184731" cy="369332"/>
          </a:xfrm>
          <a:prstGeom prst="rect">
            <a:avLst/>
          </a:prstGeom>
          <a:noFill/>
        </p:spPr>
        <p:txBody>
          <a:bodyPr wrap="none" rtlCol="0">
            <a:spAutoFit/>
          </a:bodyPr>
          <a:lstStyle/>
          <a:p>
            <a:endParaRPr lang="en-US" dirty="0"/>
          </a:p>
        </p:txBody>
      </p:sp>
      <p:sp>
        <p:nvSpPr>
          <p:cNvPr id="5" name="Rectangle 4"/>
          <p:cNvSpPr/>
          <p:nvPr/>
        </p:nvSpPr>
        <p:spPr>
          <a:xfrm>
            <a:off x="228600" y="1752600"/>
            <a:ext cx="8915400" cy="4893647"/>
          </a:xfrm>
          <a:prstGeom prst="rect">
            <a:avLst/>
          </a:prstGeom>
        </p:spPr>
        <p:txBody>
          <a:bodyPr wrap="square">
            <a:spAutoFit/>
          </a:bodyPr>
          <a:lstStyle/>
          <a:p>
            <a:pPr marL="457200" indent="-457200">
              <a:lnSpc>
                <a:spcPct val="150000"/>
              </a:lnSpc>
              <a:buFont typeface="Wingdings" pitchFamily="2" charset="2"/>
              <a:buChar char="Ø"/>
            </a:pPr>
            <a:r>
              <a:rPr lang="en-US" sz="2400" b="1" u="sng" dirty="0" smtClean="0">
                <a:solidFill>
                  <a:schemeClr val="bg2">
                    <a:lumMod val="75000"/>
                  </a:schemeClr>
                </a:solidFill>
              </a:rPr>
              <a:t>Irreversible decision</a:t>
            </a:r>
            <a:r>
              <a:rPr lang="en-US" dirty="0" smtClean="0">
                <a:solidFill>
                  <a:schemeClr val="bg2">
                    <a:lumMod val="75000"/>
                  </a:schemeClr>
                </a:solidFill>
              </a:rPr>
              <a:t>:</a:t>
            </a:r>
            <a:r>
              <a:rPr lang="en-US" dirty="0" smtClean="0"/>
              <a:t> </a:t>
            </a:r>
            <a:r>
              <a:rPr lang="en-US" sz="2400" dirty="0" smtClean="0">
                <a:solidFill>
                  <a:schemeClr val="bg2">
                    <a:lumMod val="75000"/>
                  </a:schemeClr>
                </a:solidFill>
              </a:rPr>
              <a:t>Capital budgeting Decisions once made cannot be reversed easily. It is not possible to abandon the project once the funds have been invested in it.</a:t>
            </a:r>
          </a:p>
          <a:p>
            <a:pPr marL="457200" indent="-457200">
              <a:lnSpc>
                <a:spcPct val="150000"/>
              </a:lnSpc>
              <a:buFont typeface="Wingdings" pitchFamily="2" charset="2"/>
              <a:buChar char="Ø"/>
            </a:pPr>
            <a:endParaRPr lang="en-US" sz="2400" dirty="0" smtClean="0">
              <a:solidFill>
                <a:schemeClr val="bg2">
                  <a:lumMod val="75000"/>
                </a:schemeClr>
              </a:solidFill>
            </a:endParaRPr>
          </a:p>
          <a:p>
            <a:pPr marL="457200" indent="-457200">
              <a:buFont typeface="Wingdings" pitchFamily="2" charset="2"/>
              <a:buChar char="Ø"/>
            </a:pPr>
            <a:r>
              <a:rPr lang="en-US" sz="2400" b="1" u="sng" dirty="0" smtClean="0">
                <a:solidFill>
                  <a:schemeClr val="bg2">
                    <a:lumMod val="75000"/>
                  </a:schemeClr>
                </a:solidFill>
              </a:rPr>
              <a:t>Risk</a:t>
            </a:r>
            <a:r>
              <a:rPr lang="en-US" sz="2400" dirty="0" smtClean="0">
                <a:solidFill>
                  <a:schemeClr val="bg2">
                    <a:lumMod val="75000"/>
                  </a:schemeClr>
                </a:solidFill>
              </a:rPr>
              <a:t>: Long term commitment of funds involve greater risk and uncertainty. The longer is the period of project, the greater may be the risk and uncertainty</a:t>
            </a:r>
          </a:p>
          <a:p>
            <a:pPr marL="457200" indent="-457200">
              <a:buFont typeface="Wingdings" pitchFamily="2" charset="2"/>
              <a:buChar char="Ø"/>
            </a:pPr>
            <a:endParaRPr lang="en-US" sz="2400" dirty="0" smtClean="0">
              <a:solidFill>
                <a:schemeClr val="bg2">
                  <a:lumMod val="75000"/>
                </a:schemeClr>
              </a:solidFill>
            </a:endParaRPr>
          </a:p>
          <a:p>
            <a:pPr marL="457200" indent="-457200">
              <a:lnSpc>
                <a:spcPct val="150000"/>
              </a:lnSpc>
              <a:buFont typeface="Wingdings" pitchFamily="2" charset="2"/>
              <a:buChar char="Ø"/>
            </a:pPr>
            <a:r>
              <a:rPr lang="en-US" sz="2400" b="1" u="sng" dirty="0" smtClean="0">
                <a:solidFill>
                  <a:schemeClr val="bg2">
                    <a:lumMod val="75000"/>
                  </a:schemeClr>
                </a:solidFill>
              </a:rPr>
              <a:t>Growth:</a:t>
            </a:r>
            <a:r>
              <a:rPr lang="en-US" sz="2400" b="1" u="sng" dirty="0" smtClean="0"/>
              <a:t> </a:t>
            </a:r>
            <a:r>
              <a:rPr lang="en-US" sz="2400" dirty="0" smtClean="0">
                <a:solidFill>
                  <a:schemeClr val="bg2">
                    <a:lumMod val="75000"/>
                  </a:schemeClr>
                </a:solidFill>
              </a:rPr>
              <a:t> The Capital budgeting Decisions affect the rate and direction of growth of a firm.</a:t>
            </a:r>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smtClean="0">
                <a:solidFill>
                  <a:schemeClr val="bg2">
                    <a:lumMod val="75000"/>
                  </a:schemeClr>
                </a:solidFill>
              </a:rPr>
              <a:t>Role  of Capital  Budgeting</a:t>
            </a:r>
            <a:endParaRPr lang="en-US" dirty="0">
              <a:solidFill>
                <a:schemeClr val="bg2">
                  <a:lumMod val="75000"/>
                </a:schemeClr>
              </a:solidFill>
            </a:endParaRPr>
          </a:p>
        </p:txBody>
      </p:sp>
      <p:sp>
        <p:nvSpPr>
          <p:cNvPr id="3" name="TextBox 2"/>
          <p:cNvSpPr txBox="1"/>
          <p:nvPr/>
        </p:nvSpPr>
        <p:spPr>
          <a:xfrm>
            <a:off x="1066800" y="2743200"/>
            <a:ext cx="184731" cy="369332"/>
          </a:xfrm>
          <a:prstGeom prst="rect">
            <a:avLst/>
          </a:prstGeom>
          <a:noFill/>
        </p:spPr>
        <p:txBody>
          <a:bodyPr wrap="none" rtlCol="0">
            <a:spAutoFit/>
          </a:bodyPr>
          <a:lstStyle/>
          <a:p>
            <a:endParaRPr lang="en-US" dirty="0"/>
          </a:p>
        </p:txBody>
      </p:sp>
      <p:sp>
        <p:nvSpPr>
          <p:cNvPr id="5" name="Rectangle 4"/>
          <p:cNvSpPr/>
          <p:nvPr/>
        </p:nvSpPr>
        <p:spPr>
          <a:xfrm>
            <a:off x="228600" y="1752600"/>
            <a:ext cx="8915400" cy="5078313"/>
          </a:xfrm>
          <a:prstGeom prst="rect">
            <a:avLst/>
          </a:prstGeom>
        </p:spPr>
        <p:txBody>
          <a:bodyPr wrap="square">
            <a:spAutoFit/>
          </a:bodyPr>
          <a:lstStyle/>
          <a:p>
            <a:pPr marL="457200" indent="-457200">
              <a:lnSpc>
                <a:spcPct val="150000"/>
              </a:lnSpc>
              <a:buFont typeface="Wingdings" pitchFamily="2" charset="2"/>
              <a:buChar char="Ø"/>
            </a:pPr>
            <a:r>
              <a:rPr lang="en-US" sz="2400" b="1" u="sng" dirty="0" smtClean="0">
                <a:solidFill>
                  <a:schemeClr val="bg2">
                    <a:lumMod val="75000"/>
                  </a:schemeClr>
                </a:solidFill>
              </a:rPr>
              <a:t>Impact on firm’s competitive strength</a:t>
            </a:r>
            <a:r>
              <a:rPr lang="en-US" dirty="0" smtClean="0">
                <a:solidFill>
                  <a:schemeClr val="bg2">
                    <a:lumMod val="75000"/>
                  </a:schemeClr>
                </a:solidFill>
              </a:rPr>
              <a:t>:</a:t>
            </a:r>
            <a:r>
              <a:rPr lang="en-US" dirty="0" smtClean="0"/>
              <a:t> </a:t>
            </a:r>
            <a:r>
              <a:rPr lang="en-US" sz="2400" dirty="0" smtClean="0">
                <a:solidFill>
                  <a:schemeClr val="bg2">
                    <a:lumMod val="75000"/>
                  </a:schemeClr>
                </a:solidFill>
              </a:rPr>
              <a:t>The Capital budgeting Decisions affect the  capacity and strength of a firm to face competition. It is so because the capital investment decisions Affect the future profits and costs of the firm.</a:t>
            </a:r>
          </a:p>
          <a:p>
            <a:pPr marL="457200" indent="-457200">
              <a:lnSpc>
                <a:spcPct val="150000"/>
              </a:lnSpc>
              <a:buFont typeface="Wingdings" pitchFamily="2" charset="2"/>
              <a:buChar char="Ø"/>
            </a:pPr>
            <a:endParaRPr lang="en-US" sz="2400" dirty="0" smtClean="0">
              <a:solidFill>
                <a:schemeClr val="bg2">
                  <a:lumMod val="75000"/>
                </a:schemeClr>
              </a:solidFill>
            </a:endParaRPr>
          </a:p>
          <a:p>
            <a:pPr marL="457200" indent="-457200">
              <a:lnSpc>
                <a:spcPct val="150000"/>
              </a:lnSpc>
              <a:buFont typeface="Wingdings" pitchFamily="2" charset="2"/>
              <a:buChar char="Ø"/>
            </a:pPr>
            <a:r>
              <a:rPr lang="en-US" sz="2400" b="1" u="sng" dirty="0" smtClean="0">
                <a:solidFill>
                  <a:schemeClr val="bg2">
                    <a:lumMod val="75000"/>
                  </a:schemeClr>
                </a:solidFill>
              </a:rPr>
              <a:t>Most difficult decision</a:t>
            </a:r>
            <a:r>
              <a:rPr lang="en-US" dirty="0" smtClean="0">
                <a:solidFill>
                  <a:schemeClr val="bg2">
                    <a:lumMod val="75000"/>
                  </a:schemeClr>
                </a:solidFill>
              </a:rPr>
              <a:t>:</a:t>
            </a:r>
            <a:r>
              <a:rPr lang="en-US" dirty="0" smtClean="0"/>
              <a:t> </a:t>
            </a:r>
            <a:r>
              <a:rPr lang="en-US" sz="2400" dirty="0" smtClean="0">
                <a:solidFill>
                  <a:schemeClr val="bg2">
                    <a:lumMod val="75000"/>
                  </a:schemeClr>
                </a:solidFill>
              </a:rPr>
              <a:t>The Capital budgeting Decisions are very difficult to make. These decisions involve forecasting of future conditions for estimating the future cash flows.</a:t>
            </a:r>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smtClean="0">
                <a:solidFill>
                  <a:schemeClr val="bg2">
                    <a:lumMod val="75000"/>
                  </a:schemeClr>
                </a:solidFill>
              </a:rPr>
              <a:t>Role  of Capital  Budgeting</a:t>
            </a:r>
            <a:endParaRPr lang="en-US" dirty="0">
              <a:solidFill>
                <a:schemeClr val="bg2">
                  <a:lumMod val="75000"/>
                </a:schemeClr>
              </a:solidFill>
            </a:endParaRPr>
          </a:p>
        </p:txBody>
      </p:sp>
      <p:sp>
        <p:nvSpPr>
          <p:cNvPr id="3" name="TextBox 2"/>
          <p:cNvSpPr txBox="1"/>
          <p:nvPr/>
        </p:nvSpPr>
        <p:spPr>
          <a:xfrm>
            <a:off x="1066800" y="2743200"/>
            <a:ext cx="184731" cy="369332"/>
          </a:xfrm>
          <a:prstGeom prst="rect">
            <a:avLst/>
          </a:prstGeom>
          <a:noFill/>
        </p:spPr>
        <p:txBody>
          <a:bodyPr wrap="none" rtlCol="0">
            <a:spAutoFit/>
          </a:bodyPr>
          <a:lstStyle/>
          <a:p>
            <a:endParaRPr lang="en-US" dirty="0"/>
          </a:p>
        </p:txBody>
      </p:sp>
      <p:sp>
        <p:nvSpPr>
          <p:cNvPr id="5" name="Rectangle 4"/>
          <p:cNvSpPr/>
          <p:nvPr/>
        </p:nvSpPr>
        <p:spPr>
          <a:xfrm>
            <a:off x="228600" y="1752600"/>
            <a:ext cx="8915400" cy="4616648"/>
          </a:xfrm>
          <a:prstGeom prst="rect">
            <a:avLst/>
          </a:prstGeom>
        </p:spPr>
        <p:txBody>
          <a:bodyPr wrap="square">
            <a:spAutoFit/>
          </a:bodyPr>
          <a:lstStyle/>
          <a:p>
            <a:pPr marL="457200" indent="-457200">
              <a:lnSpc>
                <a:spcPct val="150000"/>
              </a:lnSpc>
              <a:buFont typeface="Wingdings" pitchFamily="2" charset="2"/>
              <a:buChar char="Ø"/>
            </a:pPr>
            <a:r>
              <a:rPr lang="en-US" sz="2400" b="1" u="sng" dirty="0" smtClean="0">
                <a:solidFill>
                  <a:schemeClr val="bg2">
                    <a:lumMod val="75000"/>
                  </a:schemeClr>
                </a:solidFill>
              </a:rPr>
              <a:t>Cost control</a:t>
            </a:r>
            <a:r>
              <a:rPr lang="en-US" sz="2400" dirty="0" smtClean="0">
                <a:solidFill>
                  <a:schemeClr val="bg2">
                    <a:lumMod val="75000"/>
                  </a:schemeClr>
                </a:solidFill>
              </a:rPr>
              <a:t>: In capital budgeting there is a regular comparison of budgeted and actual expenditures. Thus cost control is facilitated through capital budgeting.</a:t>
            </a:r>
          </a:p>
          <a:p>
            <a:pPr marL="457200" indent="-457200">
              <a:buFont typeface="Wingdings" pitchFamily="2" charset="2"/>
              <a:buChar char="Ø"/>
            </a:pPr>
            <a:endParaRPr lang="en-US" dirty="0" smtClean="0">
              <a:solidFill>
                <a:schemeClr val="bg2">
                  <a:lumMod val="75000"/>
                </a:schemeClr>
              </a:solidFill>
            </a:endParaRPr>
          </a:p>
          <a:p>
            <a:pPr marL="457200" indent="-457200">
              <a:lnSpc>
                <a:spcPct val="150000"/>
              </a:lnSpc>
              <a:buFont typeface="Wingdings" pitchFamily="2" charset="2"/>
              <a:buChar char="Ø"/>
            </a:pPr>
            <a:r>
              <a:rPr lang="en-US" sz="2400" b="1" u="sng" dirty="0" smtClean="0">
                <a:solidFill>
                  <a:schemeClr val="bg2">
                    <a:lumMod val="75000"/>
                  </a:schemeClr>
                </a:solidFill>
              </a:rPr>
              <a:t>Wealth maximisation: </a:t>
            </a:r>
            <a:r>
              <a:rPr lang="en-US" sz="2400" dirty="0" smtClean="0">
                <a:solidFill>
                  <a:schemeClr val="bg2">
                    <a:lumMod val="75000"/>
                  </a:schemeClr>
                </a:solidFill>
              </a:rPr>
              <a:t>The basic objective of financial management is to maximise the wealth of the shareholders. Capital budgeting  helps to achieve this basic objective.</a:t>
            </a:r>
          </a:p>
          <a:p>
            <a:pPr marL="342900" indent="-342900">
              <a:buAutoNum type="arabicPeriod"/>
            </a:pPr>
            <a:endParaRPr lang="en-US" sz="2400" dirty="0" smtClean="0"/>
          </a:p>
          <a:p>
            <a:pPr marL="457200" indent="-457200">
              <a:lnSpc>
                <a:spcPct val="150000"/>
              </a:lnSpc>
              <a:buFont typeface="Wingdings" pitchFamily="2" charset="2"/>
              <a:buChar char="Ø"/>
            </a:pPr>
            <a:endParaRPr lang="en-US" sz="2400" dirty="0" smtClean="0">
              <a:solidFill>
                <a:schemeClr val="bg2">
                  <a:lumMod val="75000"/>
                </a:schemeClr>
              </a:solidFill>
            </a:endParaRP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smtClean="0">
                <a:solidFill>
                  <a:schemeClr val="bg2">
                    <a:lumMod val="75000"/>
                  </a:schemeClr>
                </a:solidFill>
              </a:rPr>
              <a:t>Role  of Capital  Budgeting</a:t>
            </a:r>
            <a:endParaRPr lang="en-US" dirty="0">
              <a:solidFill>
                <a:schemeClr val="bg2">
                  <a:lumMod val="75000"/>
                </a:schemeClr>
              </a:solidFill>
            </a:endParaRPr>
          </a:p>
        </p:txBody>
      </p:sp>
      <p:sp>
        <p:nvSpPr>
          <p:cNvPr id="3" name="TextBox 2"/>
          <p:cNvSpPr txBox="1"/>
          <p:nvPr/>
        </p:nvSpPr>
        <p:spPr>
          <a:xfrm>
            <a:off x="1066800" y="2743200"/>
            <a:ext cx="184731" cy="369332"/>
          </a:xfrm>
          <a:prstGeom prst="rect">
            <a:avLst/>
          </a:prstGeom>
          <a:noFill/>
        </p:spPr>
        <p:txBody>
          <a:bodyPr wrap="none" rtlCol="0">
            <a:spAutoFit/>
          </a:bodyPr>
          <a:lstStyle/>
          <a:p>
            <a:endParaRPr lang="en-US" dirty="0"/>
          </a:p>
        </p:txBody>
      </p:sp>
      <p:sp>
        <p:nvSpPr>
          <p:cNvPr id="5" name="Rectangle 4"/>
          <p:cNvSpPr/>
          <p:nvPr/>
        </p:nvSpPr>
        <p:spPr>
          <a:xfrm>
            <a:off x="228600" y="1752600"/>
            <a:ext cx="8915400" cy="3231654"/>
          </a:xfrm>
          <a:prstGeom prst="rect">
            <a:avLst/>
          </a:prstGeom>
        </p:spPr>
        <p:txBody>
          <a:bodyPr wrap="square">
            <a:spAutoFit/>
          </a:bodyPr>
          <a:lstStyle/>
          <a:p>
            <a:pPr marL="457200" indent="-457200">
              <a:lnSpc>
                <a:spcPct val="150000"/>
              </a:lnSpc>
            </a:pPr>
            <a:endParaRPr lang="en-US" sz="2400" dirty="0" smtClean="0">
              <a:solidFill>
                <a:schemeClr val="bg2">
                  <a:lumMod val="75000"/>
                </a:schemeClr>
              </a:solidFill>
            </a:endParaRPr>
          </a:p>
          <a:p>
            <a:pPr marL="457200" indent="-457200">
              <a:lnSpc>
                <a:spcPct val="150000"/>
              </a:lnSpc>
              <a:buFont typeface="Wingdings" pitchFamily="2" charset="2"/>
              <a:buChar char="Ø"/>
            </a:pPr>
            <a:r>
              <a:rPr lang="en-US" sz="2400" b="1" u="sng" dirty="0" smtClean="0">
                <a:solidFill>
                  <a:schemeClr val="bg2">
                    <a:lumMod val="75000"/>
                  </a:schemeClr>
                </a:solidFill>
              </a:rPr>
              <a:t>Economic and social consequences because of large size</a:t>
            </a:r>
            <a:r>
              <a:rPr lang="en-US" sz="2400" dirty="0" smtClean="0">
                <a:solidFill>
                  <a:schemeClr val="bg2">
                    <a:lumMod val="75000"/>
                  </a:schemeClr>
                </a:solidFill>
              </a:rPr>
              <a:t>: There is an ever increasing trend towards the creation of larger business units by amalgamation and globalization.</a:t>
            </a:r>
          </a:p>
          <a:p>
            <a:pPr marL="342900" indent="-342900">
              <a:buAutoNum type="arabicPeriod"/>
            </a:pPr>
            <a:endParaRPr lang="en-US" sz="2400" dirty="0" smtClean="0"/>
          </a:p>
          <a:p>
            <a:pPr marL="457200" indent="-457200">
              <a:lnSpc>
                <a:spcPct val="150000"/>
              </a:lnSpc>
              <a:buFont typeface="Wingdings" pitchFamily="2" charset="2"/>
              <a:buChar char="Ø"/>
            </a:pPr>
            <a:endParaRPr lang="en-US" sz="2400" dirty="0" smtClean="0">
              <a:solidFill>
                <a:schemeClr val="bg2">
                  <a:lumMod val="75000"/>
                </a:schemeClr>
              </a:solidFill>
            </a:endParaRPr>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b="1" u="sng" dirty="0" smtClean="0">
                <a:solidFill>
                  <a:srgbClr val="FEFAC9">
                    <a:lumMod val="75000"/>
                  </a:srgbClr>
                </a:solidFill>
              </a:rPr>
              <a:t>Capital budgeting process</a:t>
            </a:r>
            <a:endParaRPr lang="en-US" sz="2400" dirty="0">
              <a:solidFill>
                <a:schemeClr val="bg2">
                  <a:lumMod val="75000"/>
                </a:schemeClr>
              </a:solidFill>
            </a:endParaRPr>
          </a:p>
        </p:txBody>
      </p:sp>
      <p:sp>
        <p:nvSpPr>
          <p:cNvPr id="3" name="Rectangle 2"/>
          <p:cNvSpPr txBox="1">
            <a:spLocks noChangeArrowheads="1"/>
          </p:cNvSpPr>
          <p:nvPr/>
        </p:nvSpPr>
        <p:spPr>
          <a:xfrm>
            <a:off x="301752" y="457200"/>
            <a:ext cx="8686800" cy="841248"/>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 name="Text Box 3"/>
          <p:cNvSpPr txBox="1">
            <a:spLocks noChangeArrowheads="1"/>
          </p:cNvSpPr>
          <p:nvPr/>
        </p:nvSpPr>
        <p:spPr bwMode="auto">
          <a:xfrm>
            <a:off x="912813" y="2209800"/>
            <a:ext cx="7313612" cy="990600"/>
          </a:xfrm>
          <a:prstGeom prst="rect">
            <a:avLst/>
          </a:prstGeom>
          <a:gradFill rotWithShape="0">
            <a:gsLst>
              <a:gs pos="0">
                <a:srgbClr val="33CC33"/>
              </a:gs>
              <a:gs pos="100000">
                <a:srgbClr val="33CC33">
                  <a:gamma/>
                  <a:shade val="46275"/>
                  <a:invGamma/>
                </a:srgbClr>
              </a:gs>
            </a:gsLst>
            <a:path path="shape">
              <a:fillToRect l="50000" t="50000" r="50000" b="50000"/>
            </a:path>
          </a:gradFill>
          <a:ln w="12700">
            <a:solidFill>
              <a:srgbClr val="FFFF00"/>
            </a:solidFill>
            <a:miter lim="800000"/>
            <a:headEnd/>
            <a:tailEnd/>
          </a:ln>
          <a:effectLst/>
        </p:spPr>
        <p:txBody>
          <a:bodyPr wrap="none"/>
          <a:lstStyle/>
          <a:p>
            <a:pPr algn="ctr">
              <a:buClr>
                <a:srgbClr val="FFFF00"/>
              </a:buClr>
              <a:buSzPct val="75000"/>
              <a:buFont typeface="Monotype Sorts" pitchFamily="2" charset="2"/>
              <a:buNone/>
            </a:pPr>
            <a:endParaRPr lang="en-US" sz="2400" dirty="0" smtClean="0"/>
          </a:p>
          <a:p>
            <a:pPr algn="ctr">
              <a:buClr>
                <a:srgbClr val="FFFF00"/>
              </a:buClr>
              <a:buSzPct val="75000"/>
              <a:buFont typeface="Monotype Sorts" pitchFamily="2" charset="2"/>
              <a:buNone/>
            </a:pPr>
            <a:r>
              <a:rPr lang="en-US" sz="2400" dirty="0" smtClean="0"/>
              <a:t>Capital </a:t>
            </a:r>
            <a:r>
              <a:rPr lang="en-US" sz="2400" dirty="0"/>
              <a:t>budgeting is a six-stage process:</a:t>
            </a:r>
          </a:p>
        </p:txBody>
      </p:sp>
      <p:sp>
        <p:nvSpPr>
          <p:cNvPr id="5" name="Text Box 4"/>
          <p:cNvSpPr txBox="1">
            <a:spLocks noChangeArrowheads="1"/>
          </p:cNvSpPr>
          <p:nvPr/>
        </p:nvSpPr>
        <p:spPr bwMode="auto">
          <a:xfrm>
            <a:off x="912813" y="3016250"/>
            <a:ext cx="4113212" cy="793750"/>
          </a:xfrm>
          <a:prstGeom prst="rect">
            <a:avLst/>
          </a:prstGeom>
          <a:gradFill rotWithShape="0">
            <a:gsLst>
              <a:gs pos="0">
                <a:srgbClr val="CC3300"/>
              </a:gs>
              <a:gs pos="100000">
                <a:srgbClr val="CC3300">
                  <a:gamma/>
                  <a:shade val="46275"/>
                  <a:invGamma/>
                </a:srgbClr>
              </a:gs>
            </a:gsLst>
            <a:path path="shape">
              <a:fillToRect l="50000" t="50000" r="50000" b="50000"/>
            </a:path>
          </a:gradFill>
          <a:ln w="12700">
            <a:solidFill>
              <a:srgbClr val="FFFF00"/>
            </a:solidFill>
            <a:miter lim="800000"/>
            <a:headEnd/>
            <a:tailEnd/>
          </a:ln>
          <a:effectLst/>
        </p:spPr>
        <p:txBody>
          <a:bodyPr wrap="none"/>
          <a:lstStyle/>
          <a:p>
            <a:pPr algn="ctr">
              <a:buClr>
                <a:srgbClr val="FFFF00"/>
              </a:buClr>
              <a:buSzPct val="75000"/>
            </a:pPr>
            <a:endParaRPr lang="en-US" sz="2400" i="1" dirty="0" smtClean="0"/>
          </a:p>
          <a:p>
            <a:pPr algn="ctr">
              <a:buClr>
                <a:srgbClr val="FFFF00"/>
              </a:buClr>
              <a:buSzPct val="75000"/>
            </a:pPr>
            <a:r>
              <a:rPr lang="en-US" sz="2400" i="1" dirty="0" smtClean="0"/>
              <a:t>1</a:t>
            </a:r>
            <a:r>
              <a:rPr lang="en-US" sz="2400" i="1" dirty="0"/>
              <a:t>. Identification stage</a:t>
            </a:r>
          </a:p>
        </p:txBody>
      </p:sp>
      <p:sp>
        <p:nvSpPr>
          <p:cNvPr id="6" name="Text Box 5"/>
          <p:cNvSpPr txBox="1">
            <a:spLocks noChangeArrowheads="1"/>
          </p:cNvSpPr>
          <p:nvPr/>
        </p:nvSpPr>
        <p:spPr bwMode="auto">
          <a:xfrm>
            <a:off x="5027613" y="3016250"/>
            <a:ext cx="3198812" cy="793750"/>
          </a:xfrm>
          <a:prstGeom prst="rect">
            <a:avLst/>
          </a:prstGeom>
          <a:gradFill rotWithShape="0">
            <a:gsLst>
              <a:gs pos="0">
                <a:srgbClr val="CC3300"/>
              </a:gs>
              <a:gs pos="100000">
                <a:srgbClr val="CC3300">
                  <a:gamma/>
                  <a:shade val="46275"/>
                  <a:invGamma/>
                </a:srgbClr>
              </a:gs>
            </a:gsLst>
            <a:path path="shape">
              <a:fillToRect l="50000" t="50000" r="50000" b="50000"/>
            </a:path>
          </a:gradFill>
          <a:ln w="12700">
            <a:solidFill>
              <a:srgbClr val="FFFF00"/>
            </a:solidFill>
            <a:miter lim="800000"/>
            <a:headEnd/>
            <a:tailEnd/>
          </a:ln>
          <a:effectLst/>
        </p:spPr>
        <p:txBody>
          <a:bodyPr wrap="none"/>
          <a:lstStyle/>
          <a:p>
            <a:pPr algn="ctr">
              <a:buClr>
                <a:srgbClr val="FFFF00"/>
              </a:buClr>
              <a:buSzPct val="75000"/>
            </a:pPr>
            <a:endParaRPr lang="en-US" sz="2400" i="1" dirty="0" smtClean="0"/>
          </a:p>
          <a:p>
            <a:pPr algn="ctr">
              <a:buClr>
                <a:srgbClr val="FFFF00"/>
              </a:buClr>
              <a:buSzPct val="75000"/>
            </a:pPr>
            <a:r>
              <a:rPr lang="en-US" sz="2400" i="1" dirty="0" smtClean="0"/>
              <a:t>2</a:t>
            </a:r>
            <a:r>
              <a:rPr lang="en-US" sz="2400" i="1" dirty="0"/>
              <a:t>. Search stage</a:t>
            </a:r>
          </a:p>
        </p:txBody>
      </p:sp>
      <p:sp>
        <p:nvSpPr>
          <p:cNvPr id="7" name="Text Box 6"/>
          <p:cNvSpPr txBox="1">
            <a:spLocks noChangeArrowheads="1"/>
          </p:cNvSpPr>
          <p:nvPr/>
        </p:nvSpPr>
        <p:spPr bwMode="auto">
          <a:xfrm>
            <a:off x="914400" y="3810000"/>
            <a:ext cx="7313613" cy="838200"/>
          </a:xfrm>
          <a:prstGeom prst="rect">
            <a:avLst/>
          </a:prstGeom>
          <a:gradFill rotWithShape="0">
            <a:gsLst>
              <a:gs pos="0">
                <a:srgbClr val="0066FF"/>
              </a:gs>
              <a:gs pos="100000">
                <a:srgbClr val="0066FF">
                  <a:gamma/>
                  <a:shade val="46275"/>
                  <a:invGamma/>
                </a:srgbClr>
              </a:gs>
            </a:gsLst>
            <a:path path="shape">
              <a:fillToRect l="50000" t="50000" r="50000" b="50000"/>
            </a:path>
          </a:gradFill>
          <a:ln w="12700">
            <a:solidFill>
              <a:srgbClr val="FFFF00"/>
            </a:solidFill>
            <a:miter lim="800000"/>
            <a:headEnd/>
            <a:tailEnd/>
          </a:ln>
          <a:effectLst/>
        </p:spPr>
        <p:txBody>
          <a:bodyPr wrap="none"/>
          <a:lstStyle/>
          <a:p>
            <a:pPr algn="ctr">
              <a:buClr>
                <a:srgbClr val="FFFF00"/>
              </a:buClr>
              <a:buSzPct val="75000"/>
            </a:pPr>
            <a:endParaRPr lang="en-US" sz="2400" i="1" dirty="0" smtClean="0"/>
          </a:p>
          <a:p>
            <a:pPr algn="ctr">
              <a:buClr>
                <a:srgbClr val="FFFF00"/>
              </a:buClr>
              <a:buSzPct val="75000"/>
            </a:pPr>
            <a:r>
              <a:rPr lang="en-US" sz="2400" i="1" dirty="0" smtClean="0"/>
              <a:t>3</a:t>
            </a:r>
            <a:r>
              <a:rPr lang="en-US" sz="2400" i="1" dirty="0"/>
              <a:t>. Information-acquisition stage</a:t>
            </a:r>
          </a:p>
        </p:txBody>
      </p:sp>
      <p:sp>
        <p:nvSpPr>
          <p:cNvPr id="8" name="Text Box 7"/>
          <p:cNvSpPr txBox="1">
            <a:spLocks noChangeArrowheads="1"/>
          </p:cNvSpPr>
          <p:nvPr/>
        </p:nvSpPr>
        <p:spPr bwMode="auto">
          <a:xfrm>
            <a:off x="914400" y="4648200"/>
            <a:ext cx="3656013" cy="639763"/>
          </a:xfrm>
          <a:prstGeom prst="rect">
            <a:avLst/>
          </a:prstGeom>
          <a:gradFill rotWithShape="0">
            <a:gsLst>
              <a:gs pos="0">
                <a:srgbClr val="CC3300"/>
              </a:gs>
              <a:gs pos="100000">
                <a:srgbClr val="CC3300">
                  <a:gamma/>
                  <a:shade val="46275"/>
                  <a:invGamma/>
                </a:srgbClr>
              </a:gs>
            </a:gsLst>
            <a:path path="shape">
              <a:fillToRect l="50000" t="50000" r="50000" b="50000"/>
            </a:path>
          </a:gradFill>
          <a:ln w="12700">
            <a:solidFill>
              <a:srgbClr val="FFFF00"/>
            </a:solidFill>
            <a:miter lim="800000"/>
            <a:headEnd/>
            <a:tailEnd/>
          </a:ln>
          <a:effectLst/>
        </p:spPr>
        <p:txBody>
          <a:bodyPr wrap="none"/>
          <a:lstStyle/>
          <a:p>
            <a:pPr algn="ctr">
              <a:buClr>
                <a:srgbClr val="FFFF00"/>
              </a:buClr>
              <a:buSzPct val="75000"/>
            </a:pPr>
            <a:r>
              <a:rPr lang="en-US" sz="2400" i="1" dirty="0" smtClean="0"/>
              <a:t>4</a:t>
            </a:r>
            <a:r>
              <a:rPr lang="en-US" sz="2400" i="1" dirty="0"/>
              <a:t>. Selection stage</a:t>
            </a:r>
          </a:p>
        </p:txBody>
      </p:sp>
      <p:sp>
        <p:nvSpPr>
          <p:cNvPr id="9" name="Text Box 8"/>
          <p:cNvSpPr txBox="1">
            <a:spLocks noChangeArrowheads="1"/>
          </p:cNvSpPr>
          <p:nvPr/>
        </p:nvSpPr>
        <p:spPr bwMode="auto">
          <a:xfrm>
            <a:off x="4572000" y="4648200"/>
            <a:ext cx="3656012" cy="639763"/>
          </a:xfrm>
          <a:prstGeom prst="rect">
            <a:avLst/>
          </a:prstGeom>
          <a:gradFill rotWithShape="0">
            <a:gsLst>
              <a:gs pos="0">
                <a:srgbClr val="CC3300"/>
              </a:gs>
              <a:gs pos="100000">
                <a:srgbClr val="CC3300">
                  <a:gamma/>
                  <a:shade val="46275"/>
                  <a:invGamma/>
                </a:srgbClr>
              </a:gs>
            </a:gsLst>
            <a:path path="shape">
              <a:fillToRect l="50000" t="50000" r="50000" b="50000"/>
            </a:path>
          </a:gradFill>
          <a:ln w="12700">
            <a:solidFill>
              <a:srgbClr val="FFFF00"/>
            </a:solidFill>
            <a:miter lim="800000"/>
            <a:headEnd/>
            <a:tailEnd/>
          </a:ln>
          <a:effectLst/>
        </p:spPr>
        <p:txBody>
          <a:bodyPr wrap="none"/>
          <a:lstStyle/>
          <a:p>
            <a:pPr algn="ctr">
              <a:buClr>
                <a:srgbClr val="FFFF00"/>
              </a:buClr>
              <a:buSzPct val="75000"/>
            </a:pPr>
            <a:r>
              <a:rPr lang="en-US" sz="2400" i="1" dirty="0" smtClean="0"/>
              <a:t>5</a:t>
            </a:r>
            <a:r>
              <a:rPr lang="en-US" sz="2400" i="1" dirty="0"/>
              <a:t>. Financing stage</a:t>
            </a:r>
          </a:p>
        </p:txBody>
      </p:sp>
      <p:sp>
        <p:nvSpPr>
          <p:cNvPr id="10" name="Text Box 9"/>
          <p:cNvSpPr txBox="1">
            <a:spLocks noChangeArrowheads="1"/>
          </p:cNvSpPr>
          <p:nvPr/>
        </p:nvSpPr>
        <p:spPr bwMode="auto">
          <a:xfrm>
            <a:off x="914400" y="5257800"/>
            <a:ext cx="7313613" cy="838200"/>
          </a:xfrm>
          <a:prstGeom prst="rect">
            <a:avLst/>
          </a:prstGeom>
          <a:gradFill rotWithShape="0">
            <a:gsLst>
              <a:gs pos="0">
                <a:srgbClr val="33CC33"/>
              </a:gs>
              <a:gs pos="100000">
                <a:srgbClr val="33CC33">
                  <a:gamma/>
                  <a:shade val="46275"/>
                  <a:invGamma/>
                </a:srgbClr>
              </a:gs>
            </a:gsLst>
            <a:path path="shape">
              <a:fillToRect l="50000" t="50000" r="50000" b="50000"/>
            </a:path>
          </a:gradFill>
          <a:ln w="12700">
            <a:solidFill>
              <a:srgbClr val="FFFF00"/>
            </a:solidFill>
            <a:miter lim="800000"/>
            <a:headEnd/>
            <a:tailEnd/>
          </a:ln>
          <a:effectLst/>
        </p:spPr>
        <p:txBody>
          <a:bodyPr wrap="none"/>
          <a:lstStyle/>
          <a:p>
            <a:pPr algn="ctr">
              <a:buClr>
                <a:srgbClr val="FFFF00"/>
              </a:buClr>
              <a:buSzPct val="75000"/>
            </a:pPr>
            <a:r>
              <a:rPr lang="en-US" sz="2400" i="1" dirty="0" smtClean="0"/>
              <a:t>6</a:t>
            </a:r>
            <a:r>
              <a:rPr lang="en-US" sz="2400" i="1" dirty="0"/>
              <a:t>. Implementation and control stage</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b="1" u="sng" dirty="0" smtClean="0">
                <a:solidFill>
                  <a:schemeClr val="bg2">
                    <a:lumMod val="75000"/>
                  </a:schemeClr>
                </a:solidFill>
              </a:rPr>
              <a:t>Capital budgeting process</a:t>
            </a:r>
            <a:endParaRPr lang="en-US" dirty="0">
              <a:solidFill>
                <a:schemeClr val="bg2">
                  <a:lumMod val="75000"/>
                </a:schemeClr>
              </a:solidFill>
            </a:endParaRPr>
          </a:p>
        </p:txBody>
      </p:sp>
      <p:sp>
        <p:nvSpPr>
          <p:cNvPr id="3" name="Rectangle 2"/>
          <p:cNvSpPr/>
          <p:nvPr/>
        </p:nvSpPr>
        <p:spPr>
          <a:xfrm>
            <a:off x="0" y="1676400"/>
            <a:ext cx="9144000" cy="4524315"/>
          </a:xfrm>
          <a:prstGeom prst="rect">
            <a:avLst/>
          </a:prstGeom>
        </p:spPr>
        <p:txBody>
          <a:bodyPr wrap="square">
            <a:spAutoFit/>
          </a:bodyPr>
          <a:lstStyle/>
          <a:p>
            <a:pPr marL="457200" indent="-457200" algn="just">
              <a:buFont typeface="Wingdings" pitchFamily="2" charset="2"/>
              <a:buAutoNum type="arabicPeriod"/>
            </a:pPr>
            <a:r>
              <a:rPr lang="en-US" sz="2400" b="1" u="sng" dirty="0" smtClean="0">
                <a:solidFill>
                  <a:schemeClr val="bg2">
                    <a:lumMod val="75000"/>
                  </a:schemeClr>
                </a:solidFill>
              </a:rPr>
              <a:t>Project generation</a:t>
            </a:r>
            <a:r>
              <a:rPr lang="en-US" sz="2400" dirty="0" smtClean="0">
                <a:solidFill>
                  <a:schemeClr val="bg2">
                    <a:lumMod val="75000"/>
                  </a:schemeClr>
                </a:solidFill>
              </a:rPr>
              <a:t>:</a:t>
            </a:r>
          </a:p>
          <a:p>
            <a:pPr marL="914400" lvl="1" indent="-457200" algn="just"/>
            <a:endParaRPr lang="en-US" sz="2400" dirty="0" smtClean="0">
              <a:solidFill>
                <a:schemeClr val="bg2">
                  <a:lumMod val="75000"/>
                </a:schemeClr>
              </a:solidFill>
            </a:endParaRPr>
          </a:p>
          <a:p>
            <a:pPr lvl="1" algn="just">
              <a:buFont typeface="Wingdings" pitchFamily="2" charset="2"/>
              <a:buNone/>
            </a:pPr>
            <a:r>
              <a:rPr lang="en-US" sz="2400" dirty="0" smtClean="0">
                <a:solidFill>
                  <a:schemeClr val="bg2">
                    <a:lumMod val="75000"/>
                  </a:schemeClr>
                </a:solidFill>
              </a:rPr>
              <a:t>The investment proposal may fall into one of the following categories:  </a:t>
            </a:r>
          </a:p>
          <a:p>
            <a:pPr lvl="1" algn="just"/>
            <a:r>
              <a:rPr lang="en-US" sz="2400" dirty="0" smtClean="0">
                <a:solidFill>
                  <a:schemeClr val="bg2">
                    <a:lumMod val="75000"/>
                  </a:schemeClr>
                </a:solidFill>
              </a:rPr>
              <a:t>Proposals to add new product to the product line,</a:t>
            </a:r>
          </a:p>
          <a:p>
            <a:pPr lvl="1" algn="just"/>
            <a:r>
              <a:rPr lang="en-US" sz="2400" dirty="0" smtClean="0">
                <a:solidFill>
                  <a:schemeClr val="bg2">
                    <a:lumMod val="75000"/>
                  </a:schemeClr>
                </a:solidFill>
              </a:rPr>
              <a:t>proposals to expand production capacity in existing lines</a:t>
            </a:r>
          </a:p>
          <a:p>
            <a:pPr lvl="1" algn="just"/>
            <a:r>
              <a:rPr lang="en-US" sz="2400" dirty="0" smtClean="0">
                <a:solidFill>
                  <a:schemeClr val="bg2">
                    <a:lumMod val="75000"/>
                  </a:schemeClr>
                </a:solidFill>
              </a:rPr>
              <a:t>proposals to reduce the costs of the output of the existing products without altering the scale of operation.  </a:t>
            </a:r>
          </a:p>
          <a:p>
            <a:pPr lvl="1" algn="just"/>
            <a:r>
              <a:rPr lang="en-US" sz="2400" dirty="0" smtClean="0">
                <a:solidFill>
                  <a:schemeClr val="bg2">
                    <a:lumMod val="75000"/>
                  </a:schemeClr>
                </a:solidFill>
              </a:rPr>
              <a:t>Sales </a:t>
            </a:r>
            <a:r>
              <a:rPr lang="en-US" sz="2400" dirty="0" err="1" smtClean="0">
                <a:solidFill>
                  <a:schemeClr val="bg2">
                    <a:lumMod val="75000"/>
                  </a:schemeClr>
                </a:solidFill>
              </a:rPr>
              <a:t>campaining</a:t>
            </a:r>
            <a:r>
              <a:rPr lang="en-US" sz="2400" dirty="0" smtClean="0">
                <a:solidFill>
                  <a:schemeClr val="bg2">
                    <a:lumMod val="75000"/>
                  </a:schemeClr>
                </a:solidFill>
              </a:rPr>
              <a:t>, trade fairs people in the industry, R and D institutes, conferences and seminars will offer wide variety of innovations on capital assets for investment. </a:t>
            </a:r>
          </a:p>
          <a:p>
            <a:pPr algn="just">
              <a:buFont typeface="Wingdings" pitchFamily="2" charset="2"/>
              <a:buNone/>
            </a:pPr>
            <a:endParaRPr lang="en-US" sz="2400" dirty="0">
              <a:solidFill>
                <a:schemeClr val="bg2">
                  <a:lumMod val="75000"/>
                </a:schemeClr>
              </a:solidFill>
            </a:endParaRPr>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a:solidFill>
                  <a:schemeClr val="bg2">
                    <a:lumMod val="75000"/>
                  </a:schemeClr>
                </a:solidFill>
              </a:rPr>
              <a:t>Capital </a:t>
            </a:r>
            <a:r>
              <a:rPr lang="en-US" dirty="0" smtClean="0">
                <a:solidFill>
                  <a:schemeClr val="bg2">
                    <a:lumMod val="75000"/>
                  </a:schemeClr>
                </a:solidFill>
              </a:rPr>
              <a:t> Budgeting</a:t>
            </a:r>
            <a:endParaRPr lang="en-US" dirty="0">
              <a:solidFill>
                <a:schemeClr val="bg2">
                  <a:lumMod val="75000"/>
                </a:schemeClr>
              </a:solidFill>
            </a:endParaRPr>
          </a:p>
        </p:txBody>
      </p:sp>
      <p:sp>
        <p:nvSpPr>
          <p:cNvPr id="3" name="TextBox 2"/>
          <p:cNvSpPr txBox="1"/>
          <p:nvPr/>
        </p:nvSpPr>
        <p:spPr>
          <a:xfrm>
            <a:off x="0" y="1981200"/>
            <a:ext cx="9144000" cy="2308324"/>
          </a:xfrm>
          <a:prstGeom prst="rect">
            <a:avLst/>
          </a:prstGeom>
          <a:noFill/>
        </p:spPr>
        <p:txBody>
          <a:bodyPr wrap="square" rtlCol="0">
            <a:spAutoFit/>
          </a:bodyPr>
          <a:lstStyle/>
          <a:p>
            <a:pPr>
              <a:lnSpc>
                <a:spcPct val="150000"/>
              </a:lnSpc>
            </a:pPr>
            <a:r>
              <a:rPr lang="en-US" sz="2400" b="1" u="sng" dirty="0" smtClean="0">
                <a:solidFill>
                  <a:schemeClr val="bg2">
                    <a:lumMod val="75000"/>
                  </a:schemeClr>
                </a:solidFill>
              </a:rPr>
              <a:t>2.Project Screening</a:t>
            </a:r>
            <a:r>
              <a:rPr lang="en-US" sz="2400" dirty="0" smtClean="0">
                <a:solidFill>
                  <a:schemeClr val="bg2">
                    <a:lumMod val="75000"/>
                  </a:schemeClr>
                </a:solidFill>
              </a:rPr>
              <a:t>: each proposal is subjecting to a preliminery screening process in order to assess whether it is technically feasible, resources required are available, and expected return are adequate to compensate for the risks involved.</a:t>
            </a:r>
            <a:endParaRPr lang="en-US" sz="2400" dirty="0">
              <a:solidFill>
                <a:schemeClr val="bg2">
                  <a:lumMod val="75000"/>
                </a:schemeClr>
              </a:solidFill>
            </a:endParaRPr>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a:solidFill>
                  <a:schemeClr val="bg2">
                    <a:lumMod val="75000"/>
                  </a:schemeClr>
                </a:solidFill>
              </a:rPr>
              <a:t>Capital </a:t>
            </a:r>
            <a:r>
              <a:rPr lang="en-US" dirty="0" smtClean="0">
                <a:solidFill>
                  <a:schemeClr val="bg2">
                    <a:lumMod val="75000"/>
                  </a:schemeClr>
                </a:solidFill>
              </a:rPr>
              <a:t> Budgeting </a:t>
            </a:r>
            <a:r>
              <a:rPr lang="en-US" u="sng" dirty="0" smtClean="0">
                <a:solidFill>
                  <a:schemeClr val="bg2">
                    <a:lumMod val="75000"/>
                  </a:schemeClr>
                </a:solidFill>
              </a:rPr>
              <a:t>process</a:t>
            </a:r>
            <a:endParaRPr lang="en-US" dirty="0">
              <a:solidFill>
                <a:schemeClr val="bg2">
                  <a:lumMod val="75000"/>
                </a:schemeClr>
              </a:solidFill>
            </a:endParaRPr>
          </a:p>
        </p:txBody>
      </p:sp>
      <p:sp>
        <p:nvSpPr>
          <p:cNvPr id="3" name="Rectangle 2"/>
          <p:cNvSpPr/>
          <p:nvPr/>
        </p:nvSpPr>
        <p:spPr>
          <a:xfrm>
            <a:off x="0" y="1371600"/>
            <a:ext cx="9144000" cy="5262979"/>
          </a:xfrm>
          <a:prstGeom prst="rect">
            <a:avLst/>
          </a:prstGeom>
        </p:spPr>
        <p:txBody>
          <a:bodyPr wrap="square">
            <a:spAutoFit/>
          </a:bodyPr>
          <a:lstStyle/>
          <a:p>
            <a:pPr marL="609600" indent="-609600"/>
            <a:r>
              <a:rPr lang="en-US" sz="2400" b="1" dirty="0" smtClean="0">
                <a:solidFill>
                  <a:schemeClr val="bg2">
                    <a:lumMod val="75000"/>
                  </a:schemeClr>
                </a:solidFill>
              </a:rPr>
              <a:t>3</a:t>
            </a:r>
            <a:r>
              <a:rPr lang="en-US" sz="2400" b="1" u="sng" dirty="0" smtClean="0">
                <a:solidFill>
                  <a:schemeClr val="bg2">
                    <a:lumMod val="75000"/>
                  </a:schemeClr>
                </a:solidFill>
              </a:rPr>
              <a:t>. Project Evaluation</a:t>
            </a:r>
            <a:r>
              <a:rPr lang="en-US" sz="2400" dirty="0" smtClean="0">
                <a:solidFill>
                  <a:schemeClr val="bg2">
                    <a:lumMod val="75000"/>
                  </a:schemeClr>
                </a:solidFill>
              </a:rPr>
              <a:t>:  it involves two steps</a:t>
            </a:r>
          </a:p>
          <a:p>
            <a:pPr marL="609600" indent="-609600"/>
            <a:endParaRPr lang="en-US" sz="2400" dirty="0" smtClean="0">
              <a:solidFill>
                <a:schemeClr val="bg2">
                  <a:lumMod val="75000"/>
                </a:schemeClr>
              </a:solidFill>
            </a:endParaRPr>
          </a:p>
          <a:p>
            <a:pPr marL="609600" indent="-609600"/>
            <a:r>
              <a:rPr lang="en-US" sz="2400" u="sng" dirty="0" smtClean="0">
                <a:solidFill>
                  <a:schemeClr val="bg2">
                    <a:lumMod val="75000"/>
                  </a:schemeClr>
                </a:solidFill>
              </a:rPr>
              <a:t>Estimation of benefits and costs</a:t>
            </a:r>
            <a:r>
              <a:rPr lang="en-US" sz="2400" dirty="0" smtClean="0">
                <a:solidFill>
                  <a:schemeClr val="bg2">
                    <a:lumMod val="75000"/>
                  </a:schemeClr>
                </a:solidFill>
              </a:rPr>
              <a:t>:  the benefits and costs are measured in terms of cash flows.  The estimation of the cash inflows and cash outflows mainly depends on future uncertainities</a:t>
            </a:r>
            <a:r>
              <a:rPr lang="en-US" sz="2400" dirty="0">
                <a:solidFill>
                  <a:schemeClr val="bg2">
                    <a:lumMod val="75000"/>
                  </a:schemeClr>
                </a:solidFill>
              </a:rPr>
              <a:t>.</a:t>
            </a:r>
            <a:r>
              <a:rPr lang="en-US" sz="2400" dirty="0" smtClean="0">
                <a:solidFill>
                  <a:schemeClr val="bg2">
                    <a:lumMod val="75000"/>
                  </a:schemeClr>
                </a:solidFill>
              </a:rPr>
              <a:t>  The risk associated with each project must be carefully analysed, and sufficient provision must be made for covering the different types of risks.  </a:t>
            </a:r>
          </a:p>
          <a:p>
            <a:pPr marL="609600" indent="-609600"/>
            <a:endParaRPr lang="en-US" sz="2400" dirty="0" smtClean="0">
              <a:solidFill>
                <a:schemeClr val="bg2">
                  <a:lumMod val="75000"/>
                </a:schemeClr>
              </a:solidFill>
            </a:endParaRPr>
          </a:p>
          <a:p>
            <a:pPr marL="609600" indent="-609600"/>
            <a:r>
              <a:rPr lang="en-US" sz="2400" u="sng" dirty="0" smtClean="0">
                <a:solidFill>
                  <a:schemeClr val="bg2">
                    <a:lumMod val="75000"/>
                  </a:schemeClr>
                </a:solidFill>
              </a:rPr>
              <a:t>Selection of an appropriate criteria to judge the desirability of the project</a:t>
            </a:r>
            <a:r>
              <a:rPr lang="en-US" sz="2400" dirty="0" smtClean="0">
                <a:solidFill>
                  <a:schemeClr val="bg2">
                    <a:lumMod val="75000"/>
                  </a:schemeClr>
                </a:solidFill>
              </a:rPr>
              <a:t>:  It must be consistent with the firm’s objective of maximising its market value.  The technique of time value of money may come as a handy tool in evaluation such proposals.</a:t>
            </a:r>
            <a:endParaRPr lang="en-US" sz="2400" dirty="0">
              <a:solidFill>
                <a:schemeClr val="bg2">
                  <a:lumMod val="75000"/>
                </a:schemeClr>
              </a:solidFill>
            </a:endParaRPr>
          </a:p>
        </p:txBody>
      </p: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a:solidFill>
                  <a:schemeClr val="bg2">
                    <a:lumMod val="75000"/>
                  </a:schemeClr>
                </a:solidFill>
              </a:rPr>
              <a:t>Capital </a:t>
            </a:r>
            <a:r>
              <a:rPr lang="en-US" dirty="0" smtClean="0">
                <a:solidFill>
                  <a:schemeClr val="bg2">
                    <a:lumMod val="75000"/>
                  </a:schemeClr>
                </a:solidFill>
              </a:rPr>
              <a:t> Budgeting </a:t>
            </a:r>
            <a:r>
              <a:rPr lang="en-US" u="sng" dirty="0" smtClean="0">
                <a:solidFill>
                  <a:schemeClr val="bg2">
                    <a:lumMod val="75000"/>
                  </a:schemeClr>
                </a:solidFill>
              </a:rPr>
              <a:t>process</a:t>
            </a:r>
            <a:endParaRPr lang="en-US" dirty="0">
              <a:solidFill>
                <a:schemeClr val="bg2">
                  <a:lumMod val="75000"/>
                </a:schemeClr>
              </a:solidFill>
            </a:endParaRPr>
          </a:p>
        </p:txBody>
      </p:sp>
      <p:sp>
        <p:nvSpPr>
          <p:cNvPr id="3" name="Rectangle 2"/>
          <p:cNvSpPr/>
          <p:nvPr/>
        </p:nvSpPr>
        <p:spPr>
          <a:xfrm>
            <a:off x="0" y="1447800"/>
            <a:ext cx="9144000" cy="4635115"/>
          </a:xfrm>
          <a:prstGeom prst="rect">
            <a:avLst/>
          </a:prstGeom>
        </p:spPr>
        <p:txBody>
          <a:bodyPr wrap="square">
            <a:spAutoFit/>
          </a:bodyPr>
          <a:lstStyle/>
          <a:p>
            <a:pPr marL="609600" indent="-609600" algn="just">
              <a:lnSpc>
                <a:spcPct val="90000"/>
              </a:lnSpc>
              <a:buAutoNum type="arabicPeriod" startAt="4"/>
            </a:pPr>
            <a:endParaRPr lang="en-US" sz="2400" b="1" u="sng" dirty="0" smtClean="0">
              <a:solidFill>
                <a:schemeClr val="bg2">
                  <a:lumMod val="75000"/>
                </a:schemeClr>
              </a:solidFill>
            </a:endParaRPr>
          </a:p>
          <a:p>
            <a:pPr marL="609600" indent="-609600" algn="just">
              <a:lnSpc>
                <a:spcPct val="150000"/>
              </a:lnSpc>
              <a:buAutoNum type="arabicPeriod" startAt="4"/>
            </a:pPr>
            <a:r>
              <a:rPr lang="en-US" sz="2400" b="1" u="sng" dirty="0" smtClean="0">
                <a:solidFill>
                  <a:schemeClr val="bg2">
                    <a:lumMod val="75000"/>
                  </a:schemeClr>
                </a:solidFill>
              </a:rPr>
              <a:t>Project Selection</a:t>
            </a:r>
            <a:r>
              <a:rPr lang="en-US" sz="2400" dirty="0" smtClean="0">
                <a:solidFill>
                  <a:schemeClr val="bg2">
                    <a:lumMod val="75000"/>
                  </a:schemeClr>
                </a:solidFill>
              </a:rPr>
              <a:t>: The screening and selection procedures are different from firm to firm.</a:t>
            </a:r>
          </a:p>
          <a:p>
            <a:pPr marL="609600" indent="-609600" algn="just">
              <a:lnSpc>
                <a:spcPct val="90000"/>
              </a:lnSpc>
              <a:buAutoNum type="arabicPeriod" startAt="4"/>
            </a:pPr>
            <a:endParaRPr lang="en-US" sz="2400" dirty="0" smtClean="0">
              <a:solidFill>
                <a:schemeClr val="bg2">
                  <a:lumMod val="75000"/>
                </a:schemeClr>
              </a:solidFill>
            </a:endParaRPr>
          </a:p>
          <a:p>
            <a:pPr marL="609600" indent="-609600" algn="just">
              <a:lnSpc>
                <a:spcPct val="150000"/>
              </a:lnSpc>
              <a:buAutoNum type="arabicPeriod" startAt="4"/>
            </a:pPr>
            <a:r>
              <a:rPr lang="en-US" sz="2400" b="1" u="sng" dirty="0" smtClean="0">
                <a:solidFill>
                  <a:schemeClr val="bg2">
                    <a:lumMod val="75000"/>
                  </a:schemeClr>
                </a:solidFill>
              </a:rPr>
              <a:t>Project Evaluation and implementation</a:t>
            </a:r>
            <a:r>
              <a:rPr lang="en-US" sz="2400" dirty="0" smtClean="0">
                <a:solidFill>
                  <a:schemeClr val="bg2">
                    <a:lumMod val="75000"/>
                  </a:schemeClr>
                </a:solidFill>
              </a:rPr>
              <a:t>: The finance manager has to prepare periodical reports and must seek prior permission from the top management.  Systematic procedure should be developed to review the performance of projects during their lifetime and after completion.  </a:t>
            </a:r>
            <a:endParaRPr lang="en-US" sz="2400" dirty="0">
              <a:solidFill>
                <a:schemeClr val="bg2">
                  <a:lumMod val="75000"/>
                </a:schemeClr>
              </a:solidFill>
            </a:endParaRPr>
          </a:p>
        </p:txBody>
      </p:sp>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smtClean="0">
                <a:solidFill>
                  <a:schemeClr val="bg2">
                    <a:lumMod val="75000"/>
                  </a:schemeClr>
                </a:solidFill>
              </a:rPr>
              <a:t>Capital  Budgeting </a:t>
            </a:r>
            <a:r>
              <a:rPr lang="en-US" u="sng" dirty="0" smtClean="0">
                <a:solidFill>
                  <a:schemeClr val="bg2">
                    <a:lumMod val="75000"/>
                  </a:schemeClr>
                </a:solidFill>
              </a:rPr>
              <a:t>process</a:t>
            </a:r>
            <a:endParaRPr lang="en-US" dirty="0">
              <a:solidFill>
                <a:schemeClr val="bg2">
                  <a:lumMod val="75000"/>
                </a:schemeClr>
              </a:solidFill>
            </a:endParaRPr>
          </a:p>
        </p:txBody>
      </p:sp>
      <p:sp>
        <p:nvSpPr>
          <p:cNvPr id="3" name="Rectangle 2"/>
          <p:cNvSpPr/>
          <p:nvPr/>
        </p:nvSpPr>
        <p:spPr>
          <a:xfrm>
            <a:off x="0" y="1524000"/>
            <a:ext cx="9144000" cy="2239844"/>
          </a:xfrm>
          <a:prstGeom prst="rect">
            <a:avLst/>
          </a:prstGeom>
        </p:spPr>
        <p:txBody>
          <a:bodyPr wrap="square">
            <a:spAutoFit/>
          </a:bodyPr>
          <a:lstStyle/>
          <a:p>
            <a:pPr marL="609600" indent="-609600" algn="just">
              <a:lnSpc>
                <a:spcPct val="150000"/>
              </a:lnSpc>
              <a:buFont typeface="Wingdings" pitchFamily="2" charset="2"/>
              <a:buNone/>
            </a:pPr>
            <a:r>
              <a:rPr lang="en-US" sz="2400" b="1" dirty="0" smtClean="0">
                <a:solidFill>
                  <a:schemeClr val="bg2">
                    <a:lumMod val="75000"/>
                  </a:schemeClr>
                </a:solidFill>
              </a:rPr>
              <a:t>6.   </a:t>
            </a:r>
            <a:r>
              <a:rPr lang="en-US" sz="2400" b="1" u="sng" dirty="0" smtClean="0">
                <a:solidFill>
                  <a:schemeClr val="bg2">
                    <a:lumMod val="75000"/>
                  </a:schemeClr>
                </a:solidFill>
              </a:rPr>
              <a:t>Performance Review </a:t>
            </a:r>
            <a:r>
              <a:rPr lang="en-US" sz="2400" dirty="0" smtClean="0">
                <a:solidFill>
                  <a:schemeClr val="bg2">
                    <a:lumMod val="75000"/>
                  </a:schemeClr>
                </a:solidFill>
              </a:rPr>
              <a:t>: The follow up, comparison of actual performance with original estimates not only ensures better forecasting but also helps in sharpening the techniques for improving future forecasts.  </a:t>
            </a:r>
            <a:endParaRPr lang="en-US" sz="2400" dirty="0">
              <a:solidFill>
                <a:schemeClr val="bg2">
                  <a:lumMod val="75000"/>
                </a:schemeClr>
              </a:solidFill>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pic>
        <p:nvPicPr>
          <p:cNvPr id="4" name="Picture 3" descr="is.jpg"/>
          <p:cNvPicPr>
            <a:picLocks noChangeAspect="1"/>
          </p:cNvPicPr>
          <p:nvPr/>
        </p:nvPicPr>
        <p:blipFill>
          <a:blip r:embed="rId3" cstate="print"/>
          <a:stretch>
            <a:fillRect/>
          </a:stretch>
        </p:blipFill>
        <p:spPr>
          <a:xfrm>
            <a:off x="0" y="533400"/>
            <a:ext cx="9144000" cy="6324600"/>
          </a:xfrm>
          <a:prstGeom prst="rect">
            <a:avLst/>
          </a:prstGeom>
        </p:spPr>
      </p:pic>
      <p:sp>
        <p:nvSpPr>
          <p:cNvPr id="3" name="Rectangle 2"/>
          <p:cNvSpPr/>
          <p:nvPr/>
        </p:nvSpPr>
        <p:spPr>
          <a:xfrm>
            <a:off x="914400" y="1676400"/>
            <a:ext cx="6984014" cy="830997"/>
          </a:xfrm>
          <a:prstGeom prst="rect">
            <a:avLst/>
          </a:prstGeom>
        </p:spPr>
        <p:txBody>
          <a:bodyPr wrap="square">
            <a:spAutoFit/>
          </a:bodyPr>
          <a:lstStyle/>
          <a:p>
            <a:r>
              <a:rPr lang="en-US" sz="4800" b="1" i="1" dirty="0" smtClean="0">
                <a:blipFill>
                  <a:blip r:embed="rId4"/>
                  <a:stretch>
                    <a:fillRect/>
                  </a:stretch>
                </a:blipFill>
              </a:rPr>
              <a:t>CAPITAL  BUDGETING</a:t>
            </a:r>
            <a:endParaRPr lang="en-US" sz="4800" b="1" i="1" dirty="0">
              <a:blipFill>
                <a:blip r:embed="rId4"/>
                <a:stretch>
                  <a:fillRect/>
                </a:stretch>
              </a:blipFill>
            </a:endParaRPr>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a:xfrm>
            <a:off x="457200" y="533400"/>
            <a:ext cx="8686800" cy="841248"/>
          </a:xfrm>
        </p:spPr>
        <p:txBody>
          <a:bodyPr>
            <a:normAutofit fontScale="90000"/>
          </a:bodyPr>
          <a:lstStyle/>
          <a:p>
            <a:r>
              <a:rPr lang="en-US" b="1" u="sng" dirty="0" smtClean="0">
                <a:solidFill>
                  <a:schemeClr val="bg2">
                    <a:lumMod val="75000"/>
                  </a:schemeClr>
                </a:solidFill>
              </a:rPr>
              <a:t>Factors influencing capital budgeting </a:t>
            </a:r>
            <a:br>
              <a:rPr lang="en-US" b="1" u="sng" dirty="0" smtClean="0">
                <a:solidFill>
                  <a:schemeClr val="bg2">
                    <a:lumMod val="75000"/>
                  </a:schemeClr>
                </a:solidFill>
              </a:rPr>
            </a:br>
            <a:endParaRPr lang="en-US" dirty="0">
              <a:solidFill>
                <a:schemeClr val="bg2">
                  <a:lumMod val="75000"/>
                </a:schemeClr>
              </a:solidFill>
            </a:endParaRPr>
          </a:p>
        </p:txBody>
      </p:sp>
      <p:sp>
        <p:nvSpPr>
          <p:cNvPr id="3" name="Rectangle 2"/>
          <p:cNvSpPr/>
          <p:nvPr/>
        </p:nvSpPr>
        <p:spPr>
          <a:xfrm>
            <a:off x="533400" y="1752600"/>
            <a:ext cx="7543800" cy="3970318"/>
          </a:xfrm>
          <a:prstGeom prst="rect">
            <a:avLst/>
          </a:prstGeom>
        </p:spPr>
        <p:txBody>
          <a:bodyPr wrap="square">
            <a:spAutoFit/>
          </a:bodyPr>
          <a:lstStyle/>
          <a:p>
            <a:pPr marL="457200" indent="-457200">
              <a:lnSpc>
                <a:spcPct val="150000"/>
              </a:lnSpc>
              <a:buFont typeface="+mj-lt"/>
              <a:buAutoNum type="arabicPeriod"/>
            </a:pPr>
            <a:r>
              <a:rPr lang="en-US" sz="2400" dirty="0" smtClean="0">
                <a:solidFill>
                  <a:schemeClr val="bg2">
                    <a:lumMod val="75000"/>
                  </a:schemeClr>
                </a:solidFill>
              </a:rPr>
              <a:t>Availability of funds</a:t>
            </a:r>
          </a:p>
          <a:p>
            <a:pPr marL="457200" indent="-457200">
              <a:lnSpc>
                <a:spcPct val="150000"/>
              </a:lnSpc>
              <a:buFont typeface="+mj-lt"/>
              <a:buAutoNum type="arabicPeriod"/>
            </a:pPr>
            <a:r>
              <a:rPr lang="en-US" sz="2400" dirty="0" smtClean="0">
                <a:solidFill>
                  <a:schemeClr val="bg2">
                    <a:lumMod val="75000"/>
                  </a:schemeClr>
                </a:solidFill>
              </a:rPr>
              <a:t>Utilisation of funds</a:t>
            </a:r>
          </a:p>
          <a:p>
            <a:pPr marL="457200" indent="-457200">
              <a:lnSpc>
                <a:spcPct val="150000"/>
              </a:lnSpc>
              <a:buFont typeface="+mj-lt"/>
              <a:buAutoNum type="arabicPeriod"/>
            </a:pPr>
            <a:r>
              <a:rPr lang="en-US" sz="2400" dirty="0" smtClean="0">
                <a:solidFill>
                  <a:schemeClr val="bg2">
                    <a:lumMod val="75000"/>
                  </a:schemeClr>
                </a:solidFill>
              </a:rPr>
              <a:t>Urgency of projects</a:t>
            </a:r>
          </a:p>
          <a:p>
            <a:pPr marL="457200" indent="-457200">
              <a:lnSpc>
                <a:spcPct val="150000"/>
              </a:lnSpc>
              <a:buFont typeface="+mj-lt"/>
              <a:buAutoNum type="arabicPeriod"/>
            </a:pPr>
            <a:r>
              <a:rPr lang="en-US" sz="2400" dirty="0" smtClean="0">
                <a:solidFill>
                  <a:schemeClr val="bg2">
                    <a:lumMod val="75000"/>
                  </a:schemeClr>
                </a:solidFill>
              </a:rPr>
              <a:t>Expectation of future earnings</a:t>
            </a:r>
          </a:p>
          <a:p>
            <a:pPr marL="457200" indent="-457200">
              <a:lnSpc>
                <a:spcPct val="150000"/>
              </a:lnSpc>
              <a:buFont typeface="+mj-lt"/>
              <a:buAutoNum type="arabicPeriod"/>
            </a:pPr>
            <a:r>
              <a:rPr lang="en-US" sz="2400" dirty="0" smtClean="0">
                <a:solidFill>
                  <a:schemeClr val="bg2">
                    <a:lumMod val="75000"/>
                  </a:schemeClr>
                </a:solidFill>
              </a:rPr>
              <a:t>Intangible factors</a:t>
            </a:r>
          </a:p>
          <a:p>
            <a:pPr marL="457200" indent="-457200">
              <a:lnSpc>
                <a:spcPct val="150000"/>
              </a:lnSpc>
              <a:buFont typeface="+mj-lt"/>
              <a:buAutoNum type="arabicPeriod"/>
            </a:pPr>
            <a:r>
              <a:rPr lang="en-US" sz="2400" dirty="0" smtClean="0">
                <a:solidFill>
                  <a:schemeClr val="bg2">
                    <a:lumMod val="75000"/>
                  </a:schemeClr>
                </a:solidFill>
              </a:rPr>
              <a:t>Risk and uncertainities</a:t>
            </a:r>
          </a:p>
          <a:p>
            <a:pPr marL="457200" indent="-457200">
              <a:lnSpc>
                <a:spcPct val="150000"/>
              </a:lnSpc>
              <a:buFont typeface="+mj-lt"/>
              <a:buAutoNum type="arabicPeriod"/>
            </a:pPr>
            <a:r>
              <a:rPr lang="en-US" sz="2400" dirty="0" smtClean="0">
                <a:solidFill>
                  <a:schemeClr val="bg2">
                    <a:lumMod val="75000"/>
                  </a:schemeClr>
                </a:solidFill>
              </a:rPr>
              <a:t>Minimum rate of return on investment</a:t>
            </a:r>
          </a:p>
        </p:txBody>
      </p:sp>
      <p:sp>
        <p:nvSpPr>
          <p:cNvPr id="4" name="Rectangle 3"/>
          <p:cNvSpPr/>
          <p:nvPr/>
        </p:nvSpPr>
        <p:spPr>
          <a:xfrm>
            <a:off x="533400" y="5657671"/>
            <a:ext cx="4572000" cy="1200329"/>
          </a:xfrm>
          <a:prstGeom prst="rect">
            <a:avLst/>
          </a:prstGeom>
        </p:spPr>
        <p:txBody>
          <a:bodyPr>
            <a:spAutoFit/>
          </a:bodyPr>
          <a:lstStyle/>
          <a:p>
            <a:pPr marL="457200" indent="-457200">
              <a:lnSpc>
                <a:spcPct val="150000"/>
              </a:lnSpc>
              <a:buFont typeface="+mj-lt"/>
              <a:buAutoNum type="arabicPeriod" startAt="8"/>
            </a:pPr>
            <a:r>
              <a:rPr lang="en-US" sz="2400" dirty="0" smtClean="0">
                <a:solidFill>
                  <a:schemeClr val="bg2">
                    <a:lumMod val="75000"/>
                  </a:schemeClr>
                </a:solidFill>
              </a:rPr>
              <a:t>Structure of capital</a:t>
            </a:r>
          </a:p>
          <a:p>
            <a:pPr marL="457200" indent="-457200">
              <a:lnSpc>
                <a:spcPct val="150000"/>
              </a:lnSpc>
              <a:buFont typeface="+mj-lt"/>
              <a:buAutoNum type="arabicPeriod" startAt="8"/>
            </a:pPr>
            <a:r>
              <a:rPr lang="en-US" sz="2400" dirty="0" smtClean="0">
                <a:solidFill>
                  <a:schemeClr val="bg2">
                    <a:lumMod val="75000"/>
                  </a:schemeClr>
                </a:solidFill>
              </a:rPr>
              <a:t>Government policy </a:t>
            </a:r>
          </a:p>
        </p:txBody>
      </p:sp>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1000" y="1752600"/>
            <a:ext cx="8763000" cy="4455835"/>
          </a:xfrm>
          <a:prstGeom prst="rect">
            <a:avLst/>
          </a:prstGeom>
        </p:spPr>
        <p:txBody>
          <a:bodyPr wrap="square">
            <a:spAutoFit/>
          </a:bodyPr>
          <a:lstStyle/>
          <a:p>
            <a:pPr marL="457200" indent="-457200">
              <a:lnSpc>
                <a:spcPct val="150000"/>
              </a:lnSpc>
              <a:buFont typeface="+mj-lt"/>
              <a:buAutoNum type="arabicPeriod" startAt="10"/>
            </a:pPr>
            <a:r>
              <a:rPr lang="en-US" sz="2400" dirty="0" smtClean="0">
                <a:solidFill>
                  <a:schemeClr val="bg2">
                    <a:lumMod val="75000"/>
                  </a:schemeClr>
                </a:solidFill>
              </a:rPr>
              <a:t>Lending policies of financial institutions</a:t>
            </a:r>
          </a:p>
          <a:p>
            <a:pPr marL="457200" indent="-457200">
              <a:lnSpc>
                <a:spcPct val="150000"/>
              </a:lnSpc>
              <a:buFont typeface="+mj-lt"/>
              <a:buAutoNum type="arabicPeriod" startAt="10"/>
            </a:pPr>
            <a:r>
              <a:rPr lang="en-US" sz="2400" dirty="0" smtClean="0">
                <a:solidFill>
                  <a:schemeClr val="bg2">
                    <a:lumMod val="75000"/>
                  </a:schemeClr>
                </a:solidFill>
              </a:rPr>
              <a:t>Earnings</a:t>
            </a:r>
          </a:p>
          <a:p>
            <a:pPr marL="457200" indent="-457200">
              <a:lnSpc>
                <a:spcPct val="150000"/>
              </a:lnSpc>
              <a:buFont typeface="+mj-lt"/>
              <a:buAutoNum type="arabicPeriod" startAt="10"/>
            </a:pPr>
            <a:r>
              <a:rPr lang="en-US" sz="2400" dirty="0" smtClean="0">
                <a:solidFill>
                  <a:schemeClr val="bg2">
                    <a:lumMod val="75000"/>
                  </a:schemeClr>
                </a:solidFill>
              </a:rPr>
              <a:t>Capital return</a:t>
            </a:r>
          </a:p>
          <a:p>
            <a:pPr marL="457200" indent="-457200">
              <a:lnSpc>
                <a:spcPct val="150000"/>
              </a:lnSpc>
              <a:buFont typeface="+mj-lt"/>
              <a:buAutoNum type="arabicPeriod" startAt="10"/>
            </a:pPr>
            <a:r>
              <a:rPr lang="en-US" sz="2400" dirty="0" smtClean="0">
                <a:solidFill>
                  <a:schemeClr val="bg2">
                    <a:lumMod val="75000"/>
                  </a:schemeClr>
                </a:solidFill>
              </a:rPr>
              <a:t>Economical value of the project</a:t>
            </a:r>
          </a:p>
          <a:p>
            <a:pPr marL="457200" indent="-457200">
              <a:lnSpc>
                <a:spcPct val="150000"/>
              </a:lnSpc>
              <a:buFont typeface="+mj-lt"/>
              <a:buAutoNum type="arabicPeriod" startAt="10"/>
            </a:pPr>
            <a:r>
              <a:rPr lang="en-US" sz="2400" dirty="0" smtClean="0">
                <a:solidFill>
                  <a:schemeClr val="bg2">
                    <a:lumMod val="75000"/>
                  </a:schemeClr>
                </a:solidFill>
              </a:rPr>
              <a:t>Working capital </a:t>
            </a:r>
          </a:p>
          <a:p>
            <a:pPr marL="457200" indent="-457200">
              <a:lnSpc>
                <a:spcPct val="150000"/>
              </a:lnSpc>
              <a:buFont typeface="+mj-lt"/>
              <a:buAutoNum type="arabicPeriod" startAt="10"/>
            </a:pPr>
            <a:r>
              <a:rPr lang="en-US" sz="2400" dirty="0" smtClean="0">
                <a:solidFill>
                  <a:schemeClr val="bg2">
                    <a:lumMod val="75000"/>
                  </a:schemeClr>
                </a:solidFill>
              </a:rPr>
              <a:t>Accounting practice</a:t>
            </a:r>
          </a:p>
          <a:p>
            <a:pPr marL="457200" indent="-457200">
              <a:lnSpc>
                <a:spcPct val="150000"/>
              </a:lnSpc>
              <a:buFont typeface="+mj-lt"/>
              <a:buAutoNum type="arabicPeriod" startAt="10"/>
            </a:pPr>
            <a:r>
              <a:rPr lang="en-US" sz="2400" dirty="0" smtClean="0">
                <a:solidFill>
                  <a:schemeClr val="bg2">
                    <a:lumMod val="75000"/>
                  </a:schemeClr>
                </a:solidFill>
              </a:rPr>
              <a:t>Trend of earnings</a:t>
            </a:r>
          </a:p>
          <a:p>
            <a:pPr marL="457200" indent="-457200">
              <a:lnSpc>
                <a:spcPct val="150000"/>
              </a:lnSpc>
              <a:buFont typeface="+mj-lt"/>
              <a:buAutoNum type="arabicPeriod" startAt="10"/>
            </a:pPr>
            <a:r>
              <a:rPr lang="en-US" sz="2400" dirty="0" smtClean="0">
                <a:solidFill>
                  <a:schemeClr val="bg2">
                    <a:lumMod val="75000"/>
                  </a:schemeClr>
                </a:solidFill>
              </a:rPr>
              <a:t>Taxation policy</a:t>
            </a:r>
          </a:p>
        </p:txBody>
      </p:sp>
      <p:sp>
        <p:nvSpPr>
          <p:cNvPr id="4" name="Rectangle 2"/>
          <p:cNvSpPr txBox="1">
            <a:spLocks noChangeArrowheads="1"/>
          </p:cNvSpPr>
          <p:nvPr/>
        </p:nvSpPr>
        <p:spPr>
          <a:xfrm>
            <a:off x="2514600" y="1447800"/>
            <a:ext cx="6629400" cy="1222248"/>
          </a:xfrm>
          <a:prstGeom prst="rect">
            <a:avLst/>
          </a:prstGeom>
        </p:spPr>
        <p:txBody>
          <a:bodyPr vert="horz" anchor="ctr">
            <a:normAutofit fontScale="975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all" spc="0" normalizeH="0" baseline="0" noProof="0" dirty="0" smtClean="0">
                <a:ln>
                  <a:noFill/>
                </a:ln>
                <a:solidFill>
                  <a:schemeClr val="bg2">
                    <a:lumMod val="75000"/>
                  </a:schemeClr>
                </a:solidFill>
                <a:effectLst>
                  <a:reflection blurRad="12700" stA="48000" endA="300" endPos="55000" dir="5400000" sy="-90000" algn="bl" rotWithShape="0"/>
                </a:effectLst>
                <a:uLnTx/>
                <a:uFillTx/>
                <a:latin typeface="+mj-lt"/>
                <a:ea typeface="+mj-ea"/>
                <a:cs typeface="+mj-cs"/>
              </a:rPr>
              <a:t/>
            </a:r>
            <a:br>
              <a:rPr kumimoji="0" lang="en-US" sz="3600" b="1" i="0" u="sng" strike="noStrike" kern="1200" cap="all" spc="0" normalizeH="0" baseline="0" noProof="0" dirty="0" smtClean="0">
                <a:ln>
                  <a:noFill/>
                </a:ln>
                <a:solidFill>
                  <a:schemeClr val="bg2">
                    <a:lumMod val="75000"/>
                  </a:schemeClr>
                </a:solidFill>
                <a:effectLst>
                  <a:reflection blurRad="12700" stA="48000" endA="300" endPos="55000" dir="5400000" sy="-90000" algn="bl" rotWithShape="0"/>
                </a:effectLst>
                <a:uLnTx/>
                <a:uFillTx/>
                <a:latin typeface="+mj-lt"/>
                <a:ea typeface="+mj-ea"/>
                <a:cs typeface="+mj-cs"/>
              </a:rPr>
            </a:br>
            <a:endParaRPr kumimoji="0" lang="en-US" sz="3600" b="0" i="0" u="none" strike="noStrike" kern="1200" cap="all" spc="0" normalizeH="0" baseline="0" noProof="0" dirty="0">
              <a:ln>
                <a:noFill/>
              </a:ln>
              <a:solidFill>
                <a:schemeClr val="bg2">
                  <a:lumMod val="75000"/>
                </a:schemeClr>
              </a:solidFill>
              <a:effectLst>
                <a:reflection blurRad="12700" stA="48000" endA="300" endPos="55000" dir="5400000" sy="-90000" algn="bl" rotWithShape="0"/>
              </a:effectLst>
              <a:uLnTx/>
              <a:uFillTx/>
              <a:latin typeface="+mj-lt"/>
              <a:ea typeface="+mj-ea"/>
              <a:cs typeface="+mj-cs"/>
            </a:endParaRPr>
          </a:p>
        </p:txBody>
      </p:sp>
      <p:sp>
        <p:nvSpPr>
          <p:cNvPr id="5" name="Rectangle 2"/>
          <p:cNvSpPr>
            <a:spLocks noGrp="1" noChangeArrowheads="1"/>
          </p:cNvSpPr>
          <p:nvPr>
            <p:ph type="title"/>
          </p:nvPr>
        </p:nvSpPr>
        <p:spPr/>
        <p:txBody>
          <a:bodyPr>
            <a:normAutofit fontScale="90000"/>
          </a:bodyPr>
          <a:lstStyle/>
          <a:p>
            <a:r>
              <a:rPr lang="en-US" b="1" u="sng" dirty="0" smtClean="0">
                <a:solidFill>
                  <a:schemeClr val="bg2">
                    <a:lumMod val="75000"/>
                  </a:schemeClr>
                </a:solidFill>
              </a:rPr>
              <a:t>Factors influencing capital budgeting </a:t>
            </a:r>
            <a:br>
              <a:rPr lang="en-US" b="1" u="sng" dirty="0" smtClean="0">
                <a:solidFill>
                  <a:schemeClr val="bg2">
                    <a:lumMod val="75000"/>
                  </a:schemeClr>
                </a:solidFill>
              </a:rPr>
            </a:br>
            <a:endParaRPr lang="en-US" dirty="0">
              <a:solidFill>
                <a:schemeClr val="bg2">
                  <a:lumMod val="75000"/>
                </a:schemeClr>
              </a:solidFill>
            </a:endParaRPr>
          </a:p>
        </p:txBody>
      </p:sp>
    </p:spTree>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2514600" y="1447800"/>
            <a:ext cx="6629400" cy="1222248"/>
          </a:xfrm>
          <a:prstGeom prst="rect">
            <a:avLst/>
          </a:prstGeom>
        </p:spPr>
        <p:txBody>
          <a:bodyPr vert="horz" anchor="ctr">
            <a:normAutofit fontScale="975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all" spc="0" normalizeH="0" baseline="0" noProof="0" dirty="0" smtClean="0">
                <a:ln>
                  <a:noFill/>
                </a:ln>
                <a:solidFill>
                  <a:schemeClr val="bg2">
                    <a:lumMod val="75000"/>
                  </a:schemeClr>
                </a:solidFill>
                <a:effectLst>
                  <a:reflection blurRad="12700" stA="48000" endA="300" endPos="55000" dir="5400000" sy="-90000" algn="bl" rotWithShape="0"/>
                </a:effectLst>
                <a:uLnTx/>
                <a:uFillTx/>
                <a:latin typeface="+mj-lt"/>
                <a:ea typeface="+mj-ea"/>
                <a:cs typeface="+mj-cs"/>
              </a:rPr>
              <a:t/>
            </a:r>
            <a:br>
              <a:rPr kumimoji="0" lang="en-US" sz="3600" b="1" i="0" u="sng" strike="noStrike" kern="1200" cap="all" spc="0" normalizeH="0" baseline="0" noProof="0" dirty="0" smtClean="0">
                <a:ln>
                  <a:noFill/>
                </a:ln>
                <a:solidFill>
                  <a:schemeClr val="bg2">
                    <a:lumMod val="75000"/>
                  </a:schemeClr>
                </a:solidFill>
                <a:effectLst>
                  <a:reflection blurRad="12700" stA="48000" endA="300" endPos="55000" dir="5400000" sy="-90000" algn="bl" rotWithShape="0"/>
                </a:effectLst>
                <a:uLnTx/>
                <a:uFillTx/>
                <a:latin typeface="+mj-lt"/>
                <a:ea typeface="+mj-ea"/>
                <a:cs typeface="+mj-cs"/>
              </a:rPr>
            </a:br>
            <a:endParaRPr kumimoji="0" lang="en-US" sz="3600" b="0" i="0" u="none" strike="noStrike" kern="1200" cap="all" spc="0" normalizeH="0" baseline="0" noProof="0" dirty="0">
              <a:ln>
                <a:noFill/>
              </a:ln>
              <a:solidFill>
                <a:schemeClr val="bg2">
                  <a:lumMod val="75000"/>
                </a:schemeClr>
              </a:solidFill>
              <a:effectLst>
                <a:reflection blurRad="12700" stA="48000" endA="300" endPos="55000" dir="5400000" sy="-90000" algn="bl" rotWithShape="0"/>
              </a:effectLst>
              <a:uLnTx/>
              <a:uFillTx/>
              <a:latin typeface="+mj-lt"/>
              <a:ea typeface="+mj-ea"/>
              <a:cs typeface="+mj-cs"/>
            </a:endParaRPr>
          </a:p>
        </p:txBody>
      </p:sp>
      <p:sp>
        <p:nvSpPr>
          <p:cNvPr id="5" name="Rectangle 2"/>
          <p:cNvSpPr>
            <a:spLocks noGrp="1" noChangeArrowheads="1"/>
          </p:cNvSpPr>
          <p:nvPr>
            <p:ph type="title"/>
          </p:nvPr>
        </p:nvSpPr>
        <p:spPr/>
        <p:txBody>
          <a:bodyPr>
            <a:normAutofit fontScale="90000"/>
          </a:bodyPr>
          <a:lstStyle/>
          <a:p>
            <a:r>
              <a:rPr lang="en-US" b="1" u="sng" dirty="0" smtClean="0">
                <a:solidFill>
                  <a:schemeClr val="bg2">
                    <a:lumMod val="75000"/>
                  </a:schemeClr>
                </a:solidFill>
              </a:rPr>
              <a:t>OBJECTIVES OF capital budgeting </a:t>
            </a:r>
            <a:br>
              <a:rPr lang="en-US" b="1" u="sng" dirty="0" smtClean="0">
                <a:solidFill>
                  <a:schemeClr val="bg2">
                    <a:lumMod val="75000"/>
                  </a:schemeClr>
                </a:solidFill>
              </a:rPr>
            </a:br>
            <a:endParaRPr lang="en-US" dirty="0">
              <a:solidFill>
                <a:schemeClr val="bg2">
                  <a:lumMod val="75000"/>
                </a:schemeClr>
              </a:solidFill>
            </a:endParaRPr>
          </a:p>
        </p:txBody>
      </p:sp>
      <p:sp>
        <p:nvSpPr>
          <p:cNvPr id="6" name="TextBox 5"/>
          <p:cNvSpPr txBox="1"/>
          <p:nvPr/>
        </p:nvSpPr>
        <p:spPr>
          <a:xfrm>
            <a:off x="0" y="1600200"/>
            <a:ext cx="9144000" cy="3970318"/>
          </a:xfrm>
          <a:prstGeom prst="rect">
            <a:avLst/>
          </a:prstGeom>
          <a:noFill/>
        </p:spPr>
        <p:txBody>
          <a:bodyPr wrap="square" rtlCol="0">
            <a:spAutoFit/>
          </a:bodyPr>
          <a:lstStyle/>
          <a:p>
            <a:pPr marL="457200" indent="-457200">
              <a:lnSpc>
                <a:spcPct val="150000"/>
              </a:lnSpc>
              <a:buBlip>
                <a:blip r:embed="rId3"/>
              </a:buBlip>
            </a:pPr>
            <a:r>
              <a:rPr lang="en-US" sz="2400" dirty="0" smtClean="0">
                <a:solidFill>
                  <a:schemeClr val="bg2">
                    <a:lumMod val="90000"/>
                  </a:schemeClr>
                </a:solidFill>
              </a:rPr>
              <a:t>To ensure the selection of the possible profitable capital projects.</a:t>
            </a:r>
          </a:p>
          <a:p>
            <a:pPr marL="457200" indent="-457200">
              <a:lnSpc>
                <a:spcPct val="150000"/>
              </a:lnSpc>
              <a:buBlip>
                <a:blip r:embed="rId3"/>
              </a:buBlip>
            </a:pPr>
            <a:r>
              <a:rPr lang="en-US" sz="2400" dirty="0" smtClean="0">
                <a:solidFill>
                  <a:schemeClr val="bg2">
                    <a:lumMod val="90000"/>
                  </a:schemeClr>
                </a:solidFill>
              </a:rPr>
              <a:t>To ensure the effective control of capital expenditure, achieved by forecasting the long term financial requirements.</a:t>
            </a:r>
          </a:p>
          <a:p>
            <a:pPr marL="457200" indent="-457200">
              <a:lnSpc>
                <a:spcPct val="150000"/>
              </a:lnSpc>
              <a:buBlip>
                <a:blip r:embed="rId3"/>
              </a:buBlip>
            </a:pPr>
            <a:r>
              <a:rPr lang="en-US" sz="2400" dirty="0" smtClean="0">
                <a:solidFill>
                  <a:schemeClr val="bg2">
                    <a:lumMod val="90000"/>
                  </a:schemeClr>
                </a:solidFill>
              </a:rPr>
              <a:t>To make an estimation of capital expenditure during the budget period and to see that the benefits and costs are measured in terms of cash flow.</a:t>
            </a:r>
          </a:p>
        </p:txBody>
      </p:sp>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2514600" y="1447800"/>
            <a:ext cx="6629400" cy="1222248"/>
          </a:xfrm>
          <a:prstGeom prst="rect">
            <a:avLst/>
          </a:prstGeom>
        </p:spPr>
        <p:txBody>
          <a:bodyPr vert="horz" anchor="ctr">
            <a:normAutofit fontScale="975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all" spc="0" normalizeH="0" baseline="0" noProof="0" dirty="0" smtClean="0">
                <a:ln>
                  <a:noFill/>
                </a:ln>
                <a:solidFill>
                  <a:schemeClr val="bg2">
                    <a:lumMod val="75000"/>
                  </a:schemeClr>
                </a:solidFill>
                <a:effectLst>
                  <a:reflection blurRad="12700" stA="48000" endA="300" endPos="55000" dir="5400000" sy="-90000" algn="bl" rotWithShape="0"/>
                </a:effectLst>
                <a:uLnTx/>
                <a:uFillTx/>
                <a:latin typeface="+mj-lt"/>
                <a:ea typeface="+mj-ea"/>
                <a:cs typeface="+mj-cs"/>
              </a:rPr>
              <a:t/>
            </a:r>
            <a:br>
              <a:rPr kumimoji="0" lang="en-US" sz="3600" b="1" i="0" u="sng" strike="noStrike" kern="1200" cap="all" spc="0" normalizeH="0" baseline="0" noProof="0" dirty="0" smtClean="0">
                <a:ln>
                  <a:noFill/>
                </a:ln>
                <a:solidFill>
                  <a:schemeClr val="bg2">
                    <a:lumMod val="75000"/>
                  </a:schemeClr>
                </a:solidFill>
                <a:effectLst>
                  <a:reflection blurRad="12700" stA="48000" endA="300" endPos="55000" dir="5400000" sy="-90000" algn="bl" rotWithShape="0"/>
                </a:effectLst>
                <a:uLnTx/>
                <a:uFillTx/>
                <a:latin typeface="+mj-lt"/>
                <a:ea typeface="+mj-ea"/>
                <a:cs typeface="+mj-cs"/>
              </a:rPr>
            </a:br>
            <a:endParaRPr kumimoji="0" lang="en-US" sz="3600" b="0" i="0" u="none" strike="noStrike" kern="1200" cap="all" spc="0" normalizeH="0" baseline="0" noProof="0" dirty="0">
              <a:ln>
                <a:noFill/>
              </a:ln>
              <a:solidFill>
                <a:schemeClr val="bg2">
                  <a:lumMod val="75000"/>
                </a:schemeClr>
              </a:solidFill>
              <a:effectLst>
                <a:reflection blurRad="12700" stA="48000" endA="300" endPos="55000" dir="5400000" sy="-90000" algn="bl" rotWithShape="0"/>
              </a:effectLst>
              <a:uLnTx/>
              <a:uFillTx/>
              <a:latin typeface="+mj-lt"/>
              <a:ea typeface="+mj-ea"/>
              <a:cs typeface="+mj-cs"/>
            </a:endParaRPr>
          </a:p>
        </p:txBody>
      </p:sp>
      <p:sp>
        <p:nvSpPr>
          <p:cNvPr id="5" name="Rectangle 2"/>
          <p:cNvSpPr>
            <a:spLocks noGrp="1" noChangeArrowheads="1"/>
          </p:cNvSpPr>
          <p:nvPr>
            <p:ph type="title"/>
          </p:nvPr>
        </p:nvSpPr>
        <p:spPr/>
        <p:txBody>
          <a:bodyPr>
            <a:normAutofit fontScale="90000"/>
          </a:bodyPr>
          <a:lstStyle/>
          <a:p>
            <a:r>
              <a:rPr lang="en-US" b="1" u="sng" dirty="0" smtClean="0">
                <a:solidFill>
                  <a:schemeClr val="bg2">
                    <a:lumMod val="75000"/>
                  </a:schemeClr>
                </a:solidFill>
              </a:rPr>
              <a:t>OBJECTIVES OF capital budgeting </a:t>
            </a:r>
            <a:br>
              <a:rPr lang="en-US" b="1" u="sng" dirty="0" smtClean="0">
                <a:solidFill>
                  <a:schemeClr val="bg2">
                    <a:lumMod val="75000"/>
                  </a:schemeClr>
                </a:solidFill>
              </a:rPr>
            </a:br>
            <a:endParaRPr lang="en-US" dirty="0">
              <a:solidFill>
                <a:schemeClr val="bg2">
                  <a:lumMod val="75000"/>
                </a:schemeClr>
              </a:solidFill>
            </a:endParaRPr>
          </a:p>
        </p:txBody>
      </p:sp>
      <p:sp>
        <p:nvSpPr>
          <p:cNvPr id="6" name="TextBox 5"/>
          <p:cNvSpPr txBox="1"/>
          <p:nvPr/>
        </p:nvSpPr>
        <p:spPr>
          <a:xfrm>
            <a:off x="0" y="1447800"/>
            <a:ext cx="9144000" cy="4524315"/>
          </a:xfrm>
          <a:prstGeom prst="rect">
            <a:avLst/>
          </a:prstGeom>
          <a:noFill/>
        </p:spPr>
        <p:txBody>
          <a:bodyPr wrap="square" rtlCol="0">
            <a:spAutoFit/>
          </a:bodyPr>
          <a:lstStyle/>
          <a:p>
            <a:pPr marL="457200" indent="-457200">
              <a:lnSpc>
                <a:spcPct val="150000"/>
              </a:lnSpc>
            </a:pPr>
            <a:endParaRPr lang="en-US" sz="2400" dirty="0" smtClean="0">
              <a:solidFill>
                <a:schemeClr val="bg2">
                  <a:lumMod val="90000"/>
                </a:schemeClr>
              </a:solidFill>
            </a:endParaRPr>
          </a:p>
          <a:p>
            <a:pPr marL="457200" indent="-457200">
              <a:lnSpc>
                <a:spcPct val="150000"/>
              </a:lnSpc>
              <a:buBlip>
                <a:blip r:embed="rId3"/>
              </a:buBlip>
            </a:pPr>
            <a:r>
              <a:rPr lang="en-US" sz="2400" dirty="0" smtClean="0">
                <a:solidFill>
                  <a:schemeClr val="bg2">
                    <a:lumMod val="90000"/>
                  </a:schemeClr>
                </a:solidFill>
              </a:rPr>
              <a:t>To determine that the required quantum takes place as per authorisation and sanctions.</a:t>
            </a:r>
          </a:p>
          <a:p>
            <a:pPr marL="457200" indent="-457200">
              <a:lnSpc>
                <a:spcPct val="150000"/>
              </a:lnSpc>
              <a:buBlip>
                <a:blip r:embed="rId3"/>
              </a:buBlip>
            </a:pPr>
            <a:r>
              <a:rPr lang="en-US" sz="2400" dirty="0" smtClean="0">
                <a:solidFill>
                  <a:schemeClr val="bg2">
                    <a:lumMod val="90000"/>
                  </a:schemeClr>
                </a:solidFill>
              </a:rPr>
              <a:t>To facilitate coordination of inter-departmental project funds among the competing capital projects.</a:t>
            </a:r>
          </a:p>
          <a:p>
            <a:pPr marL="457200" indent="-457200">
              <a:lnSpc>
                <a:spcPct val="150000"/>
              </a:lnSpc>
              <a:buBlip>
                <a:blip r:embed="rId3"/>
              </a:buBlip>
            </a:pPr>
            <a:r>
              <a:rPr lang="en-US" sz="2400" dirty="0" smtClean="0">
                <a:solidFill>
                  <a:schemeClr val="bg2">
                    <a:lumMod val="90000"/>
                  </a:schemeClr>
                </a:solidFill>
              </a:rPr>
              <a:t>To ensure the maximisation of the profit by allocating the available investment.</a:t>
            </a:r>
          </a:p>
          <a:p>
            <a:pPr>
              <a:lnSpc>
                <a:spcPct val="150000"/>
              </a:lnSpc>
            </a:pPr>
            <a:endParaRPr lang="en-US" sz="2400" dirty="0">
              <a:solidFill>
                <a:schemeClr val="bg2">
                  <a:lumMod val="90000"/>
                </a:schemeClr>
              </a:solidFill>
            </a:endParaRPr>
          </a:p>
        </p:txBody>
      </p:sp>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smtClean="0">
                <a:solidFill>
                  <a:schemeClr val="bg2">
                    <a:lumMod val="75000"/>
                  </a:schemeClr>
                </a:solidFill>
              </a:rPr>
              <a:t>APPROACHES TO Capital  Budgeting</a:t>
            </a:r>
            <a:endParaRPr lang="en-US" dirty="0">
              <a:solidFill>
                <a:schemeClr val="bg2">
                  <a:lumMod val="75000"/>
                </a:schemeClr>
              </a:solidFill>
            </a:endParaRPr>
          </a:p>
        </p:txBody>
      </p:sp>
      <p:graphicFrame>
        <p:nvGraphicFramePr>
          <p:cNvPr id="7" name="Diagram 6"/>
          <p:cNvGraphicFramePr/>
          <p:nvPr/>
        </p:nvGraphicFramePr>
        <p:xfrm>
          <a:off x="762000" y="1371600"/>
          <a:ext cx="7467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smtClean="0">
                <a:solidFill>
                  <a:schemeClr val="bg2">
                    <a:lumMod val="75000"/>
                  </a:schemeClr>
                </a:solidFill>
              </a:rPr>
              <a:t> LIMITATIONS OF Capital  Budgeting</a:t>
            </a:r>
            <a:endParaRPr lang="en-US" dirty="0">
              <a:solidFill>
                <a:schemeClr val="bg2">
                  <a:lumMod val="75000"/>
                </a:schemeClr>
              </a:solidFill>
            </a:endParaRPr>
          </a:p>
        </p:txBody>
      </p:sp>
      <p:sp>
        <p:nvSpPr>
          <p:cNvPr id="4" name="TextBox 3"/>
          <p:cNvSpPr txBox="1"/>
          <p:nvPr/>
        </p:nvSpPr>
        <p:spPr>
          <a:xfrm>
            <a:off x="0" y="1600200"/>
            <a:ext cx="9144000" cy="4455835"/>
          </a:xfrm>
          <a:prstGeom prst="rect">
            <a:avLst/>
          </a:prstGeom>
          <a:noFill/>
        </p:spPr>
        <p:txBody>
          <a:bodyPr wrap="square" rtlCol="0">
            <a:spAutoFit/>
          </a:bodyPr>
          <a:lstStyle/>
          <a:p>
            <a:pPr marL="457200" indent="-457200">
              <a:lnSpc>
                <a:spcPct val="150000"/>
              </a:lnSpc>
              <a:buAutoNum type="arabicPeriod"/>
            </a:pPr>
            <a:r>
              <a:rPr lang="en-US" sz="2400" dirty="0" smtClean="0">
                <a:solidFill>
                  <a:schemeClr val="bg2">
                    <a:lumMod val="75000"/>
                  </a:schemeClr>
                </a:solidFill>
              </a:rPr>
              <a:t>The benefits from investments are received in future.</a:t>
            </a:r>
          </a:p>
          <a:p>
            <a:pPr marL="457200" indent="-457200">
              <a:lnSpc>
                <a:spcPct val="150000"/>
              </a:lnSpc>
              <a:buAutoNum type="arabicPeriod"/>
            </a:pPr>
            <a:r>
              <a:rPr lang="en-US" sz="2400" dirty="0" smtClean="0">
                <a:solidFill>
                  <a:schemeClr val="bg2">
                    <a:lumMod val="75000"/>
                  </a:schemeClr>
                </a:solidFill>
              </a:rPr>
              <a:t>Some factors affecting investment proposals cannot be expressed in money value.</a:t>
            </a:r>
          </a:p>
          <a:p>
            <a:pPr marL="457200" indent="-457200">
              <a:lnSpc>
                <a:spcPct val="150000"/>
              </a:lnSpc>
              <a:buAutoNum type="arabicPeriod"/>
            </a:pPr>
            <a:r>
              <a:rPr lang="en-US" sz="2400" dirty="0" smtClean="0">
                <a:solidFill>
                  <a:schemeClr val="bg2">
                    <a:lumMod val="75000"/>
                  </a:schemeClr>
                </a:solidFill>
              </a:rPr>
              <a:t>It is difficult to estimate the period for which investment is to be made and income will generate.</a:t>
            </a:r>
          </a:p>
          <a:p>
            <a:pPr marL="457200" indent="-457200">
              <a:lnSpc>
                <a:spcPct val="150000"/>
              </a:lnSpc>
              <a:buAutoNum type="arabicPeriod"/>
            </a:pPr>
            <a:r>
              <a:rPr lang="en-US" sz="2400" dirty="0" smtClean="0">
                <a:solidFill>
                  <a:schemeClr val="bg2">
                    <a:lumMod val="75000"/>
                  </a:schemeClr>
                </a:solidFill>
              </a:rPr>
              <a:t>It is difficult to estimate the rate of return because future is uncertain.</a:t>
            </a:r>
          </a:p>
          <a:p>
            <a:pPr marL="457200" indent="-457200">
              <a:lnSpc>
                <a:spcPct val="150000"/>
              </a:lnSpc>
              <a:buAutoNum type="arabicPeriod"/>
            </a:pPr>
            <a:r>
              <a:rPr lang="en-US" sz="2400" dirty="0" smtClean="0">
                <a:solidFill>
                  <a:schemeClr val="bg2">
                    <a:lumMod val="75000"/>
                  </a:schemeClr>
                </a:solidFill>
              </a:rPr>
              <a:t>It is difficult to estimate the cost of capital</a:t>
            </a:r>
            <a:endParaRPr lang="en-US" sz="2400" dirty="0">
              <a:solidFill>
                <a:schemeClr val="bg2">
                  <a:lumMod val="75000"/>
                </a:schemeClr>
              </a:solidFill>
            </a:endParaRPr>
          </a:p>
        </p:txBody>
      </p:sp>
    </p:spTree>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a:solidFill>
                  <a:schemeClr val="bg2">
                    <a:lumMod val="75000"/>
                  </a:schemeClr>
                </a:solidFill>
              </a:rPr>
              <a:t>Capital </a:t>
            </a:r>
            <a:r>
              <a:rPr lang="en-US" dirty="0" smtClean="0">
                <a:solidFill>
                  <a:schemeClr val="bg2">
                    <a:lumMod val="75000"/>
                  </a:schemeClr>
                </a:solidFill>
              </a:rPr>
              <a:t> Budgeting</a:t>
            </a:r>
            <a:endParaRPr lang="en-US" dirty="0">
              <a:solidFill>
                <a:schemeClr val="bg2">
                  <a:lumMod val="75000"/>
                </a:schemeClr>
              </a:solidFill>
            </a:endParaRPr>
          </a:p>
        </p:txBody>
      </p:sp>
      <p:sp>
        <p:nvSpPr>
          <p:cNvPr id="3" name="TextBox 2"/>
          <p:cNvSpPr txBox="1"/>
          <p:nvPr/>
        </p:nvSpPr>
        <p:spPr>
          <a:xfrm>
            <a:off x="304800" y="1600200"/>
            <a:ext cx="8458200" cy="6555641"/>
          </a:xfrm>
          <a:prstGeom prst="rect">
            <a:avLst/>
          </a:prstGeom>
          <a:noFill/>
        </p:spPr>
        <p:txBody>
          <a:bodyPr wrap="square" rtlCol="0">
            <a:spAutoFit/>
          </a:bodyPr>
          <a:lstStyle/>
          <a:p>
            <a:r>
              <a:rPr lang="en-US" sz="2800" b="1" u="sng" dirty="0" smtClean="0">
                <a:solidFill>
                  <a:schemeClr val="bg2">
                    <a:lumMod val="75000"/>
                  </a:schemeClr>
                </a:solidFill>
              </a:rPr>
              <a:t>Information Required for Capital Budgeting</a:t>
            </a:r>
          </a:p>
          <a:p>
            <a:endParaRPr lang="en-US" sz="2800" b="1" u="sng" dirty="0">
              <a:solidFill>
                <a:schemeClr val="bg2">
                  <a:lumMod val="75000"/>
                </a:schemeClr>
              </a:solidFill>
            </a:endParaRPr>
          </a:p>
          <a:p>
            <a:r>
              <a:rPr lang="en-US" sz="2800" dirty="0" smtClean="0">
                <a:solidFill>
                  <a:schemeClr val="bg1"/>
                </a:solidFill>
              </a:rPr>
              <a:t>TYPES OF CASH FLOWS</a:t>
            </a:r>
          </a:p>
          <a:p>
            <a:endParaRPr lang="en-US" sz="2800" dirty="0" smtClean="0">
              <a:solidFill>
                <a:schemeClr val="bg1"/>
              </a:solidFill>
            </a:endParaRPr>
          </a:p>
          <a:p>
            <a:pPr marL="514350" indent="-514350">
              <a:buAutoNum type="arabicPeriod"/>
            </a:pPr>
            <a:r>
              <a:rPr lang="en-US" sz="2800" b="1" dirty="0" smtClean="0">
                <a:solidFill>
                  <a:srgbClr val="BF119E"/>
                </a:solidFill>
              </a:rPr>
              <a:t>Initial Cash flow</a:t>
            </a:r>
            <a:r>
              <a:rPr lang="en-US" sz="2800" dirty="0" smtClean="0">
                <a:solidFill>
                  <a:srgbClr val="BF119E"/>
                </a:solidFill>
              </a:rPr>
              <a:t>:</a:t>
            </a:r>
          </a:p>
          <a:p>
            <a:pPr marL="514350" indent="-514350"/>
            <a:r>
              <a:rPr lang="en-US" sz="2800" b="1" dirty="0">
                <a:solidFill>
                  <a:schemeClr val="bg2">
                    <a:lumMod val="75000"/>
                  </a:schemeClr>
                </a:solidFill>
              </a:rPr>
              <a:t> </a:t>
            </a:r>
            <a:r>
              <a:rPr lang="en-US" sz="2800" b="1" dirty="0" smtClean="0">
                <a:solidFill>
                  <a:schemeClr val="bg2">
                    <a:lumMod val="75000"/>
                  </a:schemeClr>
                </a:solidFill>
              </a:rPr>
              <a:t>(a) cost of new asset</a:t>
            </a:r>
          </a:p>
          <a:p>
            <a:pPr marL="514350" indent="-514350"/>
            <a:r>
              <a:rPr lang="en-US" sz="2800" b="1" dirty="0" smtClean="0">
                <a:solidFill>
                  <a:schemeClr val="bg2">
                    <a:lumMod val="75000"/>
                  </a:schemeClr>
                </a:solidFill>
              </a:rPr>
              <a:t> (b) oppurtunity cost of the assets</a:t>
            </a:r>
          </a:p>
          <a:p>
            <a:pPr marL="514350" indent="-514350"/>
            <a:r>
              <a:rPr lang="en-US" sz="2800" b="1" dirty="0">
                <a:solidFill>
                  <a:schemeClr val="bg2">
                    <a:lumMod val="75000"/>
                  </a:schemeClr>
                </a:solidFill>
              </a:rPr>
              <a:t> </a:t>
            </a:r>
            <a:r>
              <a:rPr lang="en-US" sz="2800" b="1" dirty="0" smtClean="0">
                <a:solidFill>
                  <a:schemeClr val="bg2">
                    <a:lumMod val="75000"/>
                  </a:schemeClr>
                </a:solidFill>
              </a:rPr>
              <a:t>(c) increase in in working capital or additional working capital</a:t>
            </a:r>
          </a:p>
          <a:p>
            <a:pPr marL="514350" indent="-514350">
              <a:buAutoNum type="arabicPeriod" startAt="2"/>
            </a:pPr>
            <a:r>
              <a:rPr lang="en-US" sz="2800" b="1" dirty="0" smtClean="0">
                <a:solidFill>
                  <a:srgbClr val="BF119E"/>
                </a:solidFill>
              </a:rPr>
              <a:t>Net annual cash inflows </a:t>
            </a:r>
          </a:p>
          <a:p>
            <a:pPr marL="514350" indent="-514350">
              <a:buAutoNum type="arabicPeriod" startAt="2"/>
            </a:pPr>
            <a:r>
              <a:rPr lang="en-US" sz="2800" b="1" dirty="0" smtClean="0">
                <a:solidFill>
                  <a:srgbClr val="BF119E"/>
                </a:solidFill>
              </a:rPr>
              <a:t>Terminal cash inflows</a:t>
            </a:r>
          </a:p>
          <a:p>
            <a:pPr marL="514350" indent="-514350"/>
            <a:endParaRPr lang="en-US" sz="2800" b="1" dirty="0" smtClean="0">
              <a:solidFill>
                <a:schemeClr val="bg2">
                  <a:lumMod val="75000"/>
                </a:schemeClr>
              </a:solidFill>
            </a:endParaRPr>
          </a:p>
          <a:p>
            <a:pPr marL="514350" indent="-514350"/>
            <a:r>
              <a:rPr lang="en-US" sz="2800" b="1" dirty="0">
                <a:solidFill>
                  <a:schemeClr val="bg2">
                    <a:lumMod val="75000"/>
                  </a:schemeClr>
                </a:solidFill>
              </a:rPr>
              <a:t> </a:t>
            </a:r>
            <a:endParaRPr lang="en-US" sz="2800" b="1" dirty="0" smtClean="0">
              <a:solidFill>
                <a:schemeClr val="bg2">
                  <a:lumMod val="75000"/>
                </a:schemeClr>
              </a:solidFill>
            </a:endParaRPr>
          </a:p>
          <a:p>
            <a:pPr marL="514350" indent="-514350"/>
            <a:endParaRPr lang="en-US" sz="2800" b="1" dirty="0" smtClean="0">
              <a:solidFill>
                <a:schemeClr val="bg2">
                  <a:lumMod val="75000"/>
                </a:schemeClr>
              </a:solidFill>
            </a:endParaRPr>
          </a:p>
          <a:p>
            <a:pPr marL="514350" indent="-514350"/>
            <a:endParaRPr lang="en-US" sz="2800" b="1" dirty="0">
              <a:solidFill>
                <a:schemeClr val="bg2">
                  <a:lumMod val="75000"/>
                </a:schemeClr>
              </a:solidFill>
            </a:endParaRPr>
          </a:p>
        </p:txBody>
      </p:sp>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a:xfrm rot="21070415">
            <a:off x="444095" y="2261676"/>
            <a:ext cx="8686800" cy="841248"/>
          </a:xfrm>
        </p:spPr>
        <p:txBody>
          <a:bodyPr>
            <a:normAutofit/>
          </a:bodyPr>
          <a:lstStyle/>
          <a:p>
            <a:r>
              <a:rPr lang="en-US" sz="4800" dirty="0" smtClean="0">
                <a:solidFill>
                  <a:schemeClr val="bg2">
                    <a:lumMod val="75000"/>
                  </a:schemeClr>
                </a:solidFill>
              </a:rPr>
              <a:t>Thank  you </a:t>
            </a:r>
            <a:endParaRPr lang="en-US" sz="4800" dirty="0">
              <a:solidFill>
                <a:schemeClr val="bg2">
                  <a:lumMod val="75000"/>
                </a:schemeClr>
              </a:solidFill>
            </a:endParaRPr>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a:solidFill>
                  <a:schemeClr val="bg2">
                    <a:lumMod val="75000"/>
                  </a:schemeClr>
                </a:solidFill>
              </a:rPr>
              <a:t>Capital </a:t>
            </a:r>
            <a:r>
              <a:rPr lang="en-US" dirty="0" smtClean="0">
                <a:solidFill>
                  <a:schemeClr val="bg2">
                    <a:lumMod val="75000"/>
                  </a:schemeClr>
                </a:solidFill>
              </a:rPr>
              <a:t> Budgeting</a:t>
            </a:r>
            <a:endParaRPr lang="en-US" dirty="0">
              <a:solidFill>
                <a:schemeClr val="bg2">
                  <a:lumMod val="75000"/>
                </a:schemeClr>
              </a:solidFill>
            </a:endParaRPr>
          </a:p>
        </p:txBody>
      </p:sp>
      <p:sp>
        <p:nvSpPr>
          <p:cNvPr id="3" name="Text Box 1027"/>
          <p:cNvSpPr txBox="1">
            <a:spLocks noChangeArrowheads="1"/>
          </p:cNvSpPr>
          <p:nvPr/>
        </p:nvSpPr>
        <p:spPr bwMode="auto">
          <a:xfrm>
            <a:off x="912813" y="2376488"/>
            <a:ext cx="7313612" cy="1554162"/>
          </a:xfrm>
          <a:prstGeom prst="rect">
            <a:avLst/>
          </a:prstGeom>
          <a:gradFill rotWithShape="0">
            <a:gsLst>
              <a:gs pos="0">
                <a:srgbClr val="33CC33"/>
              </a:gs>
              <a:gs pos="100000">
                <a:srgbClr val="33CC33">
                  <a:gamma/>
                  <a:shade val="46275"/>
                  <a:invGamma/>
                </a:srgbClr>
              </a:gs>
            </a:gsLst>
            <a:path path="shape">
              <a:fillToRect l="50000" t="50000" r="50000" b="50000"/>
            </a:path>
          </a:gradFill>
          <a:ln w="12700">
            <a:solidFill>
              <a:srgbClr val="FFFF00"/>
            </a:solidFill>
            <a:miter lim="800000"/>
            <a:headEnd/>
            <a:tailEnd/>
          </a:ln>
          <a:effectLst/>
        </p:spPr>
        <p:txBody>
          <a:bodyPr wrap="none"/>
          <a:lstStyle/>
          <a:p>
            <a:pPr algn="ctr">
              <a:buClr>
                <a:srgbClr val="FFFF00"/>
              </a:buClr>
              <a:buSzPct val="75000"/>
              <a:buFont typeface="Monotype Sorts" pitchFamily="2" charset="2"/>
              <a:buNone/>
            </a:pPr>
            <a:endParaRPr lang="en-US" sz="2000" dirty="0" smtClean="0"/>
          </a:p>
          <a:p>
            <a:pPr algn="ctr">
              <a:buClr>
                <a:srgbClr val="FFFF00"/>
              </a:buClr>
              <a:buSzPct val="75000"/>
              <a:buFont typeface="Monotype Sorts" pitchFamily="2" charset="2"/>
              <a:buNone/>
            </a:pPr>
            <a:r>
              <a:rPr lang="en-US" sz="2000" dirty="0" smtClean="0"/>
              <a:t>Capital </a:t>
            </a:r>
            <a:r>
              <a:rPr lang="en-US" sz="2000" dirty="0"/>
              <a:t>budgeting is the making of long-run</a:t>
            </a:r>
          </a:p>
          <a:p>
            <a:pPr algn="ctr">
              <a:buClr>
                <a:srgbClr val="FFFF00"/>
              </a:buClr>
              <a:buSzPct val="75000"/>
              <a:buFont typeface="Monotype Sorts" pitchFamily="2" charset="2"/>
              <a:buNone/>
            </a:pPr>
            <a:r>
              <a:rPr lang="en-US" sz="2000" dirty="0"/>
              <a:t>planning decisions for investments in</a:t>
            </a:r>
          </a:p>
          <a:p>
            <a:pPr algn="ctr">
              <a:buClr>
                <a:srgbClr val="FFFF00"/>
              </a:buClr>
              <a:buSzPct val="75000"/>
              <a:buFont typeface="Monotype Sorts" pitchFamily="2" charset="2"/>
              <a:buNone/>
            </a:pPr>
            <a:r>
              <a:rPr lang="en-US" sz="2000" dirty="0"/>
              <a:t>projects and programs.</a:t>
            </a:r>
          </a:p>
        </p:txBody>
      </p:sp>
      <p:sp>
        <p:nvSpPr>
          <p:cNvPr id="4" name="Text Box 1028"/>
          <p:cNvSpPr txBox="1">
            <a:spLocks noChangeArrowheads="1"/>
          </p:cNvSpPr>
          <p:nvPr/>
        </p:nvSpPr>
        <p:spPr bwMode="auto">
          <a:xfrm>
            <a:off x="912813" y="3932238"/>
            <a:ext cx="7313612" cy="1554162"/>
          </a:xfrm>
          <a:prstGeom prst="rect">
            <a:avLst/>
          </a:prstGeom>
          <a:gradFill rotWithShape="0">
            <a:gsLst>
              <a:gs pos="0">
                <a:srgbClr val="CC3300"/>
              </a:gs>
              <a:gs pos="100000">
                <a:srgbClr val="CC3300">
                  <a:gamma/>
                  <a:shade val="46275"/>
                  <a:invGamma/>
                </a:srgbClr>
              </a:gs>
            </a:gsLst>
            <a:path path="shape">
              <a:fillToRect l="50000" t="50000" r="50000" b="50000"/>
            </a:path>
          </a:gradFill>
          <a:ln w="12700">
            <a:solidFill>
              <a:srgbClr val="FFFF00"/>
            </a:solidFill>
            <a:miter lim="800000"/>
            <a:headEnd/>
            <a:tailEnd/>
          </a:ln>
          <a:effectLst/>
        </p:spPr>
        <p:txBody>
          <a:bodyPr wrap="none"/>
          <a:lstStyle/>
          <a:p>
            <a:pPr algn="ctr">
              <a:buClr>
                <a:srgbClr val="FFFF00"/>
              </a:buClr>
              <a:buSzPct val="75000"/>
              <a:buFont typeface="Monotype Sorts" pitchFamily="2" charset="2"/>
              <a:buNone/>
            </a:pPr>
            <a:endParaRPr lang="en-US" sz="2000" dirty="0" smtClean="0"/>
          </a:p>
          <a:p>
            <a:pPr algn="ctr">
              <a:buClr>
                <a:srgbClr val="FFFF00"/>
              </a:buClr>
              <a:buSzPct val="75000"/>
              <a:buFont typeface="Monotype Sorts" pitchFamily="2" charset="2"/>
              <a:buNone/>
            </a:pPr>
            <a:r>
              <a:rPr lang="en-US" sz="2000" dirty="0" smtClean="0"/>
              <a:t>It </a:t>
            </a:r>
            <a:r>
              <a:rPr lang="en-US" sz="2000" dirty="0"/>
              <a:t>is a decision-making and control tool that</a:t>
            </a:r>
          </a:p>
          <a:p>
            <a:pPr algn="ctr">
              <a:buClr>
                <a:srgbClr val="FFFF00"/>
              </a:buClr>
              <a:buSzPct val="75000"/>
              <a:buFont typeface="Monotype Sorts" pitchFamily="2" charset="2"/>
              <a:buNone/>
            </a:pPr>
            <a:r>
              <a:rPr lang="en-US" sz="2000" dirty="0"/>
              <a:t>focuses primarily on projects or programs</a:t>
            </a:r>
          </a:p>
          <a:p>
            <a:pPr algn="ctr">
              <a:buClr>
                <a:srgbClr val="FFFF00"/>
              </a:buClr>
              <a:buSzPct val="75000"/>
              <a:buFont typeface="Monotype Sorts" pitchFamily="2" charset="2"/>
              <a:buNone/>
            </a:pPr>
            <a:r>
              <a:rPr lang="en-US" sz="2000" dirty="0"/>
              <a:t>that span multiple years</a:t>
            </a:r>
            <a:r>
              <a:rPr lang="en-US" dirty="0"/>
              <a:t>.</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a:solidFill>
                  <a:schemeClr val="bg2">
                    <a:lumMod val="75000"/>
                  </a:schemeClr>
                </a:solidFill>
              </a:rPr>
              <a:t>Capital </a:t>
            </a:r>
            <a:r>
              <a:rPr lang="en-US" dirty="0" smtClean="0">
                <a:solidFill>
                  <a:schemeClr val="bg2">
                    <a:lumMod val="75000"/>
                  </a:schemeClr>
                </a:solidFill>
              </a:rPr>
              <a:t> Budgeting</a:t>
            </a:r>
            <a:endParaRPr lang="en-US" dirty="0">
              <a:solidFill>
                <a:schemeClr val="bg2">
                  <a:lumMod val="75000"/>
                </a:schemeClr>
              </a:solidFill>
            </a:endParaRPr>
          </a:p>
        </p:txBody>
      </p:sp>
      <p:sp>
        <p:nvSpPr>
          <p:cNvPr id="10" name="Rectangle 9"/>
          <p:cNvSpPr/>
          <p:nvPr/>
        </p:nvSpPr>
        <p:spPr>
          <a:xfrm>
            <a:off x="0" y="1371600"/>
            <a:ext cx="9144000" cy="6494085"/>
          </a:xfrm>
          <a:prstGeom prst="rect">
            <a:avLst/>
          </a:prstGeom>
        </p:spPr>
        <p:txBody>
          <a:bodyPr wrap="square">
            <a:spAutoFit/>
          </a:bodyPr>
          <a:lstStyle/>
          <a:p>
            <a:pPr algn="just"/>
            <a:endParaRPr lang="en-US" sz="2800" dirty="0" smtClean="0">
              <a:solidFill>
                <a:schemeClr val="bg2">
                  <a:lumMod val="75000"/>
                </a:schemeClr>
              </a:solidFill>
            </a:endParaRPr>
          </a:p>
          <a:p>
            <a:pPr algn="just"/>
            <a:endParaRPr lang="en-US" sz="2800" dirty="0" smtClean="0">
              <a:solidFill>
                <a:schemeClr val="bg2">
                  <a:lumMod val="75000"/>
                </a:schemeClr>
              </a:solidFill>
            </a:endParaRPr>
          </a:p>
          <a:p>
            <a:pPr algn="just">
              <a:buFont typeface="Wingdings" pitchFamily="2" charset="2"/>
              <a:buChar char="Ø"/>
            </a:pPr>
            <a:r>
              <a:rPr lang="en-US" sz="2400" dirty="0" smtClean="0">
                <a:solidFill>
                  <a:schemeClr val="bg2">
                    <a:lumMod val="75000"/>
                  </a:schemeClr>
                </a:solidFill>
              </a:rPr>
              <a:t>The process through which different projects are evaluated is known as capital budgeting.</a:t>
            </a:r>
          </a:p>
          <a:p>
            <a:pPr algn="just">
              <a:buFont typeface="Wingdings" pitchFamily="2" charset="2"/>
              <a:buChar char="Ø"/>
            </a:pPr>
            <a:endParaRPr lang="en-US" sz="3200" dirty="0" smtClean="0">
              <a:solidFill>
                <a:schemeClr val="bg2">
                  <a:lumMod val="75000"/>
                </a:schemeClr>
              </a:solidFill>
            </a:endParaRPr>
          </a:p>
          <a:p>
            <a:pPr algn="just">
              <a:lnSpc>
                <a:spcPct val="150000"/>
              </a:lnSpc>
              <a:buFont typeface="Wingdings" pitchFamily="2" charset="2"/>
              <a:buChar char="Ø"/>
            </a:pPr>
            <a:r>
              <a:rPr lang="en-US" sz="2400" dirty="0" smtClean="0">
                <a:solidFill>
                  <a:schemeClr val="bg2">
                    <a:lumMod val="75000"/>
                  </a:schemeClr>
                </a:solidFill>
              </a:rPr>
              <a:t>Capital budgeting is defined “as the firm’s formal process for the acquisition and investment of capital.  It involves firm’s decisions to invest its current funds for addition, disposition, modification and replacement of fixed assets”.</a:t>
            </a:r>
          </a:p>
          <a:p>
            <a:pPr algn="just">
              <a:buFont typeface="Wingdings" pitchFamily="2" charset="2"/>
              <a:buChar char="Ø"/>
            </a:pPr>
            <a:endParaRPr lang="en-US" sz="2400" dirty="0">
              <a:solidFill>
                <a:schemeClr val="bg2">
                  <a:lumMod val="75000"/>
                </a:schemeClr>
              </a:solidFill>
            </a:endParaRPr>
          </a:p>
          <a:p>
            <a:pPr algn="just">
              <a:buFont typeface="Wingdings" pitchFamily="2" charset="2"/>
              <a:buChar char="Ø"/>
            </a:pPr>
            <a:endParaRPr lang="en-US" sz="2400" dirty="0" smtClean="0">
              <a:solidFill>
                <a:schemeClr val="bg2">
                  <a:lumMod val="75000"/>
                </a:schemeClr>
              </a:solidFill>
            </a:endParaRPr>
          </a:p>
          <a:p>
            <a:pPr algn="just"/>
            <a:endParaRPr lang="en-US" sz="2400" dirty="0">
              <a:solidFill>
                <a:schemeClr val="bg2">
                  <a:lumMod val="75000"/>
                </a:schemeClr>
              </a:solidFill>
            </a:endParaRPr>
          </a:p>
          <a:p>
            <a:pPr algn="just"/>
            <a:endParaRPr lang="en-US" sz="2400" dirty="0" smtClean="0">
              <a:solidFill>
                <a:schemeClr val="bg2">
                  <a:lumMod val="75000"/>
                </a:schemeClr>
              </a:solidFill>
            </a:endParaRPr>
          </a:p>
          <a:p>
            <a:pPr algn="just"/>
            <a:endParaRPr lang="en-US" sz="2400" dirty="0">
              <a:solidFill>
                <a:schemeClr val="bg2">
                  <a:lumMod val="75000"/>
                </a:schemeClr>
              </a:solidFill>
            </a:endParaRPr>
          </a:p>
        </p:txBody>
      </p:sp>
      <p:sp>
        <p:nvSpPr>
          <p:cNvPr id="5" name="Rectangle 4"/>
          <p:cNvSpPr/>
          <p:nvPr/>
        </p:nvSpPr>
        <p:spPr>
          <a:xfrm>
            <a:off x="381000" y="1371600"/>
            <a:ext cx="2719014" cy="984885"/>
          </a:xfrm>
          <a:prstGeom prst="rect">
            <a:avLst/>
          </a:prstGeom>
        </p:spPr>
        <p:txBody>
          <a:bodyPr wrap="none">
            <a:spAutoFit/>
          </a:bodyPr>
          <a:lstStyle/>
          <a:p>
            <a:r>
              <a:rPr lang="en-US" sz="4000" b="1" kern="0" dirty="0" smtClean="0">
                <a:solidFill>
                  <a:srgbClr val="FFFFB7"/>
                </a:solidFill>
                <a:effectLst>
                  <a:outerShdw blurRad="38100" dist="38100" dir="2700000" algn="tl">
                    <a:srgbClr val="000000"/>
                  </a:outerShdw>
                </a:effectLst>
                <a:latin typeface="Arial Black"/>
                <a:ea typeface="+mj-ea"/>
                <a:cs typeface="+mj-cs"/>
              </a:rPr>
              <a:t>Meaning </a:t>
            </a:r>
          </a:p>
          <a:p>
            <a:endParaRPr lang="en-US" dirty="0"/>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a:solidFill>
                  <a:schemeClr val="bg2">
                    <a:lumMod val="75000"/>
                  </a:schemeClr>
                </a:solidFill>
              </a:rPr>
              <a:t>Capital </a:t>
            </a:r>
            <a:r>
              <a:rPr lang="en-US" dirty="0" smtClean="0">
                <a:solidFill>
                  <a:schemeClr val="bg2">
                    <a:lumMod val="75000"/>
                  </a:schemeClr>
                </a:solidFill>
              </a:rPr>
              <a:t> Budgeting</a:t>
            </a:r>
            <a:endParaRPr lang="en-US" dirty="0">
              <a:solidFill>
                <a:schemeClr val="bg2">
                  <a:lumMod val="75000"/>
                </a:schemeClr>
              </a:solidFill>
            </a:endParaRPr>
          </a:p>
        </p:txBody>
      </p:sp>
      <p:sp>
        <p:nvSpPr>
          <p:cNvPr id="3" name="Rectangle 2"/>
          <p:cNvSpPr/>
          <p:nvPr/>
        </p:nvSpPr>
        <p:spPr>
          <a:xfrm>
            <a:off x="76200" y="1828800"/>
            <a:ext cx="9067800" cy="1569660"/>
          </a:xfrm>
          <a:prstGeom prst="rect">
            <a:avLst/>
          </a:prstGeom>
        </p:spPr>
        <p:txBody>
          <a:bodyPr wrap="square">
            <a:spAutoFit/>
          </a:bodyPr>
          <a:lstStyle/>
          <a:p>
            <a:r>
              <a:rPr lang="en-US" sz="2400" dirty="0" smtClean="0">
                <a:solidFill>
                  <a:schemeClr val="bg2">
                    <a:lumMod val="75000"/>
                  </a:schemeClr>
                </a:solidFill>
              </a:rPr>
              <a:t>“Capital budgeting is long term planning for making and  financing proposed capital outlays”- Charles T </a:t>
            </a:r>
            <a:r>
              <a:rPr lang="en-US" sz="2400" dirty="0" err="1" smtClean="0">
                <a:solidFill>
                  <a:schemeClr val="bg2">
                    <a:lumMod val="75000"/>
                  </a:schemeClr>
                </a:solidFill>
              </a:rPr>
              <a:t>Horngreen</a:t>
            </a:r>
            <a:endParaRPr lang="en-US" sz="2400" dirty="0" smtClean="0">
              <a:solidFill>
                <a:schemeClr val="bg2">
                  <a:lumMod val="75000"/>
                </a:schemeClr>
              </a:solidFill>
            </a:endParaRPr>
          </a:p>
          <a:p>
            <a:endParaRPr lang="en-US" sz="2400" dirty="0" smtClean="0">
              <a:solidFill>
                <a:schemeClr val="bg2">
                  <a:lumMod val="75000"/>
                </a:schemeClr>
              </a:solidFill>
            </a:endParaRPr>
          </a:p>
          <a:p>
            <a:endParaRPr lang="en-US" sz="2400" dirty="0"/>
          </a:p>
        </p:txBody>
      </p:sp>
      <p:sp>
        <p:nvSpPr>
          <p:cNvPr id="4" name="Rectangle 3"/>
          <p:cNvSpPr/>
          <p:nvPr/>
        </p:nvSpPr>
        <p:spPr>
          <a:xfrm>
            <a:off x="0" y="2895600"/>
            <a:ext cx="9144000" cy="3046988"/>
          </a:xfrm>
          <a:prstGeom prst="rect">
            <a:avLst/>
          </a:prstGeom>
        </p:spPr>
        <p:txBody>
          <a:bodyPr wrap="square">
            <a:spAutoFit/>
          </a:bodyPr>
          <a:lstStyle/>
          <a:p>
            <a:r>
              <a:rPr lang="en-US" sz="2400" dirty="0" smtClean="0"/>
              <a:t>“</a:t>
            </a:r>
            <a:endParaRPr lang="en-US" sz="2400" dirty="0" smtClean="0">
              <a:solidFill>
                <a:schemeClr val="bg2">
                  <a:lumMod val="75000"/>
                </a:schemeClr>
              </a:solidFill>
            </a:endParaRPr>
          </a:p>
          <a:p>
            <a:endParaRPr lang="en-US" sz="2400" dirty="0" smtClean="0">
              <a:solidFill>
                <a:schemeClr val="bg2">
                  <a:lumMod val="75000"/>
                </a:schemeClr>
              </a:solidFill>
            </a:endParaRPr>
          </a:p>
          <a:p>
            <a:r>
              <a:rPr lang="en-US" sz="2400" dirty="0" smtClean="0">
                <a:solidFill>
                  <a:schemeClr val="bg2">
                    <a:lumMod val="75000"/>
                  </a:schemeClr>
                </a:solidFill>
              </a:rPr>
              <a:t>The main features of capital budgeting are, </a:t>
            </a:r>
          </a:p>
          <a:p>
            <a:pPr>
              <a:buFont typeface="Wingdings" pitchFamily="2" charset="2"/>
              <a:buNone/>
            </a:pPr>
            <a:r>
              <a:rPr lang="en-US" sz="2400" dirty="0" smtClean="0">
                <a:solidFill>
                  <a:schemeClr val="bg2">
                    <a:lumMod val="75000"/>
                  </a:schemeClr>
                </a:solidFill>
              </a:rPr>
              <a:t>	  a. potentially large anticipated benefits</a:t>
            </a:r>
          </a:p>
          <a:p>
            <a:pPr>
              <a:buFont typeface="Wingdings" pitchFamily="2" charset="2"/>
              <a:buNone/>
            </a:pPr>
            <a:r>
              <a:rPr lang="en-US" sz="2400" dirty="0" smtClean="0">
                <a:solidFill>
                  <a:schemeClr val="bg2">
                    <a:lumMod val="75000"/>
                  </a:schemeClr>
                </a:solidFill>
              </a:rPr>
              <a:t>    	  b. a relatively high degree of risk</a:t>
            </a:r>
          </a:p>
          <a:p>
            <a:pPr>
              <a:buFont typeface="Wingdings" pitchFamily="2" charset="2"/>
              <a:buNone/>
            </a:pPr>
            <a:r>
              <a:rPr lang="en-US" sz="2400" dirty="0" smtClean="0">
                <a:solidFill>
                  <a:schemeClr val="bg2">
                    <a:lumMod val="75000"/>
                  </a:schemeClr>
                </a:solidFill>
              </a:rPr>
              <a:t> 	  c. relatively long time period between the initial outlay and 	      the anticipated return. </a:t>
            </a:r>
          </a:p>
          <a:p>
            <a:pPr>
              <a:buFont typeface="Wingdings" pitchFamily="2" charset="2"/>
              <a:buNone/>
            </a:pPr>
            <a:r>
              <a:rPr lang="en-US" sz="2400" dirty="0" smtClean="0">
                <a:solidFill>
                  <a:schemeClr val="bg2">
                    <a:lumMod val="75000"/>
                  </a:schemeClr>
                </a:solidFill>
              </a:rPr>
              <a:t>                                    - </a:t>
            </a:r>
            <a:r>
              <a:rPr lang="en-US" sz="2400" dirty="0" err="1" smtClean="0">
                <a:solidFill>
                  <a:schemeClr val="bg2">
                    <a:lumMod val="75000"/>
                  </a:schemeClr>
                </a:solidFill>
              </a:rPr>
              <a:t>Oster</a:t>
            </a:r>
            <a:r>
              <a:rPr lang="en-US" sz="2400" dirty="0" smtClean="0">
                <a:solidFill>
                  <a:schemeClr val="bg2">
                    <a:lumMod val="75000"/>
                  </a:schemeClr>
                </a:solidFill>
              </a:rPr>
              <a:t> Young</a:t>
            </a:r>
            <a:endParaRPr lang="en-US" sz="2400" dirty="0">
              <a:solidFill>
                <a:schemeClr val="bg2">
                  <a:lumMod val="75000"/>
                </a:schemeClr>
              </a:solidFill>
            </a:endParaRPr>
          </a:p>
        </p:txBody>
      </p:sp>
    </p:spTree>
  </p:cSld>
  <p:clrMapOvr>
    <a:masterClrMapping/>
  </p:clrMapOvr>
  <p:transition spd="slow" advTm="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txBox="1">
            <a:spLocks noGrp="1"/>
          </p:cNvSpPr>
          <p:nvPr>
            <p:ph type="title"/>
          </p:nvPr>
        </p:nvSpPr>
        <p:spPr>
          <a:prstGeom prst="rect">
            <a:avLst/>
          </a:prstGeom>
          <a:noFill/>
        </p:spPr>
        <p:txBody>
          <a:bodyPr wrap="square" rtlCol="0">
            <a:spAutoFit/>
          </a:bodyPr>
          <a:lstStyle/>
          <a:p>
            <a:r>
              <a:rPr lang="en-US" sz="3200" dirty="0" smtClean="0">
                <a:solidFill>
                  <a:schemeClr val="bg2">
                    <a:lumMod val="75000"/>
                  </a:schemeClr>
                </a:solidFill>
              </a:rPr>
              <a:t>Nature of  capital budgeting</a:t>
            </a:r>
            <a:endParaRPr lang="en-US" sz="3200" dirty="0">
              <a:solidFill>
                <a:schemeClr val="bg2">
                  <a:lumMod val="75000"/>
                </a:schemeClr>
              </a:solidFill>
            </a:endParaRPr>
          </a:p>
        </p:txBody>
      </p:sp>
      <p:sp>
        <p:nvSpPr>
          <p:cNvPr id="7" name="TextBox 6"/>
          <p:cNvSpPr txBox="1"/>
          <p:nvPr/>
        </p:nvSpPr>
        <p:spPr>
          <a:xfrm>
            <a:off x="609600" y="1905000"/>
            <a:ext cx="7696200" cy="4893647"/>
          </a:xfrm>
          <a:prstGeom prst="rect">
            <a:avLst/>
          </a:prstGeom>
          <a:noFill/>
        </p:spPr>
        <p:txBody>
          <a:bodyPr wrap="square" rtlCol="0">
            <a:spAutoFit/>
          </a:bodyPr>
          <a:lstStyle/>
          <a:p>
            <a:pPr marL="342900" indent="-342900">
              <a:buAutoNum type="arabicPeriod"/>
            </a:pPr>
            <a:r>
              <a:rPr lang="en-US" sz="2400" dirty="0" smtClean="0">
                <a:solidFill>
                  <a:schemeClr val="bg2">
                    <a:lumMod val="50000"/>
                  </a:schemeClr>
                </a:solidFill>
              </a:rPr>
              <a:t>There is an investment of funds in long term activities.</a:t>
            </a:r>
          </a:p>
          <a:p>
            <a:pPr marL="342900" indent="-342900">
              <a:buAutoNum type="arabicPeriod"/>
            </a:pPr>
            <a:r>
              <a:rPr lang="en-US" sz="2400" dirty="0" smtClean="0">
                <a:solidFill>
                  <a:schemeClr val="bg2">
                    <a:lumMod val="50000"/>
                  </a:schemeClr>
                </a:solidFill>
              </a:rPr>
              <a:t>It involves large outlays.</a:t>
            </a:r>
          </a:p>
          <a:p>
            <a:pPr marL="342900" indent="-342900">
              <a:buAutoNum type="arabicPeriod"/>
            </a:pPr>
            <a:r>
              <a:rPr lang="en-US" sz="2400" dirty="0" smtClean="0">
                <a:solidFill>
                  <a:schemeClr val="bg2">
                    <a:lumMod val="50000"/>
                  </a:schemeClr>
                </a:solidFill>
              </a:rPr>
              <a:t>Current funds are exchanged for future benefits.</a:t>
            </a:r>
          </a:p>
          <a:p>
            <a:pPr marL="342900" indent="-342900">
              <a:buAutoNum type="arabicPeriod"/>
            </a:pPr>
            <a:r>
              <a:rPr lang="en-US" sz="2400" dirty="0" smtClean="0">
                <a:solidFill>
                  <a:schemeClr val="bg2">
                    <a:lumMod val="50000"/>
                  </a:schemeClr>
                </a:solidFill>
              </a:rPr>
              <a:t>The future benefits are expected over a number of years in future.</a:t>
            </a:r>
          </a:p>
          <a:p>
            <a:pPr marL="342900" indent="-342900">
              <a:buAutoNum type="arabicPeriod"/>
            </a:pPr>
            <a:r>
              <a:rPr lang="en-US" sz="2400" dirty="0" smtClean="0">
                <a:solidFill>
                  <a:schemeClr val="bg2">
                    <a:lumMod val="50000"/>
                  </a:schemeClr>
                </a:solidFill>
              </a:rPr>
              <a:t>It  involves  a high degree of risk </a:t>
            </a:r>
          </a:p>
          <a:p>
            <a:pPr marL="342900" indent="-342900">
              <a:buAutoNum type="arabicPeriod"/>
            </a:pPr>
            <a:r>
              <a:rPr lang="en-US" sz="2400" dirty="0">
                <a:solidFill>
                  <a:schemeClr val="bg2">
                    <a:lumMod val="50000"/>
                  </a:schemeClr>
                </a:solidFill>
              </a:rPr>
              <a:t> </a:t>
            </a:r>
            <a:r>
              <a:rPr lang="en-US" sz="2400" dirty="0" smtClean="0">
                <a:solidFill>
                  <a:schemeClr val="bg2">
                    <a:lumMod val="50000"/>
                  </a:schemeClr>
                </a:solidFill>
              </a:rPr>
              <a:t>capital budgeting decision is  irreversible. It requires careful consideration.</a:t>
            </a:r>
          </a:p>
          <a:p>
            <a:pPr marL="342900" indent="-342900">
              <a:buAutoNum type="arabicPeriod"/>
            </a:pPr>
            <a:r>
              <a:rPr lang="en-US" sz="2400" dirty="0" smtClean="0">
                <a:solidFill>
                  <a:schemeClr val="bg2">
                    <a:lumMod val="50000"/>
                  </a:schemeClr>
                </a:solidFill>
              </a:rPr>
              <a:t>Gestation period is long. Gestation period is the period between the initial outlay and anticipated return.</a:t>
            </a:r>
          </a:p>
          <a:p>
            <a:pPr marL="342900" indent="-342900">
              <a:buAutoNum type="arabicPeriod"/>
            </a:pPr>
            <a:endParaRPr lang="en-US" sz="2400" dirty="0">
              <a:solidFill>
                <a:schemeClr val="bg2">
                  <a:lumMod val="50000"/>
                </a:schemeClr>
              </a:solidFill>
            </a:endParaRPr>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normAutofit fontScale="90000"/>
          </a:bodyPr>
          <a:lstStyle/>
          <a:p>
            <a:r>
              <a:rPr lang="en-US" b="1" u="sng" dirty="0" smtClean="0">
                <a:solidFill>
                  <a:schemeClr val="bg2">
                    <a:lumMod val="75000"/>
                  </a:schemeClr>
                </a:solidFill>
              </a:rPr>
              <a:t>Significance of capital budgeting</a:t>
            </a:r>
            <a:br>
              <a:rPr lang="en-US" b="1" u="sng" dirty="0" smtClean="0">
                <a:solidFill>
                  <a:schemeClr val="bg2">
                    <a:lumMod val="75000"/>
                  </a:schemeClr>
                </a:solidFill>
              </a:rPr>
            </a:br>
            <a:endParaRPr lang="en-US" dirty="0">
              <a:solidFill>
                <a:schemeClr val="bg2">
                  <a:lumMod val="75000"/>
                </a:schemeClr>
              </a:solidFill>
            </a:endParaRPr>
          </a:p>
        </p:txBody>
      </p:sp>
      <p:sp>
        <p:nvSpPr>
          <p:cNvPr id="3" name="Rectangle 2"/>
          <p:cNvSpPr/>
          <p:nvPr/>
        </p:nvSpPr>
        <p:spPr>
          <a:xfrm>
            <a:off x="0" y="1828800"/>
            <a:ext cx="8610600" cy="4524315"/>
          </a:xfrm>
          <a:prstGeom prst="rect">
            <a:avLst/>
          </a:prstGeom>
        </p:spPr>
        <p:txBody>
          <a:bodyPr wrap="square">
            <a:spAutoFit/>
          </a:bodyPr>
          <a:lstStyle/>
          <a:p>
            <a:pPr marL="609600" indent="-609600" algn="just">
              <a:lnSpc>
                <a:spcPct val="150000"/>
              </a:lnSpc>
              <a:buFont typeface="Wingdings" pitchFamily="2" charset="2"/>
              <a:buChar char="ü"/>
            </a:pPr>
            <a:r>
              <a:rPr lang="en-US" sz="2400" dirty="0" smtClean="0">
                <a:solidFill>
                  <a:schemeClr val="bg2">
                    <a:lumMod val="75000"/>
                  </a:schemeClr>
                </a:solidFill>
              </a:rPr>
              <a:t>The success and failure of business mainly depends on how the available resources are being utilised.</a:t>
            </a:r>
          </a:p>
          <a:p>
            <a:pPr marL="609600" indent="-609600" algn="just">
              <a:lnSpc>
                <a:spcPct val="150000"/>
              </a:lnSpc>
            </a:pPr>
            <a:r>
              <a:rPr lang="en-US" sz="2400" dirty="0" smtClean="0">
                <a:solidFill>
                  <a:schemeClr val="bg2">
                    <a:lumMod val="75000"/>
                  </a:schemeClr>
                </a:solidFill>
              </a:rPr>
              <a:t>   </a:t>
            </a:r>
          </a:p>
          <a:p>
            <a:pPr marL="609600" indent="-609600" algn="just">
              <a:lnSpc>
                <a:spcPct val="150000"/>
              </a:lnSpc>
              <a:buFont typeface="Wingdings" pitchFamily="2" charset="2"/>
              <a:buChar char="ü"/>
            </a:pPr>
            <a:r>
              <a:rPr lang="en-US" sz="2400" dirty="0" smtClean="0">
                <a:solidFill>
                  <a:schemeClr val="bg2">
                    <a:lumMod val="75000"/>
                  </a:schemeClr>
                </a:solidFill>
              </a:rPr>
              <a:t>Main tool of financial management.</a:t>
            </a:r>
          </a:p>
          <a:p>
            <a:pPr marL="609600" indent="-609600" algn="just">
              <a:lnSpc>
                <a:spcPct val="150000"/>
              </a:lnSpc>
            </a:pPr>
            <a:endParaRPr lang="en-US" sz="2400" dirty="0" smtClean="0">
              <a:solidFill>
                <a:schemeClr val="bg2">
                  <a:lumMod val="75000"/>
                </a:schemeClr>
              </a:solidFill>
            </a:endParaRPr>
          </a:p>
          <a:p>
            <a:pPr marL="609600" indent="-609600" algn="just">
              <a:lnSpc>
                <a:spcPct val="150000"/>
              </a:lnSpc>
              <a:buFont typeface="Wingdings" pitchFamily="2" charset="2"/>
              <a:buChar char="ü"/>
            </a:pPr>
            <a:r>
              <a:rPr lang="en-US" sz="2400" dirty="0" smtClean="0">
                <a:solidFill>
                  <a:schemeClr val="bg2">
                    <a:lumMod val="75000"/>
                  </a:schemeClr>
                </a:solidFill>
              </a:rPr>
              <a:t>All types of capital budgeting decisions are exposed to risk and uncertainty.</a:t>
            </a:r>
          </a:p>
          <a:p>
            <a:pPr marL="609600" indent="-609600" algn="just">
              <a:lnSpc>
                <a:spcPct val="150000"/>
              </a:lnSpc>
            </a:pPr>
            <a:r>
              <a:rPr lang="en-US" sz="2400" dirty="0" smtClean="0">
                <a:solidFill>
                  <a:schemeClr val="bg2">
                    <a:lumMod val="75000"/>
                  </a:schemeClr>
                </a:solidFill>
              </a:rPr>
              <a:t>.</a:t>
            </a:r>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smtClean="0">
                <a:solidFill>
                  <a:schemeClr val="bg2">
                    <a:lumMod val="75000"/>
                  </a:schemeClr>
                </a:solidFill>
              </a:rPr>
              <a:t> Significance of Capital  Budgeting</a:t>
            </a:r>
            <a:endParaRPr lang="en-US" dirty="0">
              <a:solidFill>
                <a:schemeClr val="bg2">
                  <a:lumMod val="75000"/>
                </a:schemeClr>
              </a:solidFill>
            </a:endParaRPr>
          </a:p>
        </p:txBody>
      </p:sp>
      <p:sp>
        <p:nvSpPr>
          <p:cNvPr id="3" name="Rectangle 2"/>
          <p:cNvSpPr/>
          <p:nvPr/>
        </p:nvSpPr>
        <p:spPr>
          <a:xfrm>
            <a:off x="0" y="889844"/>
            <a:ext cx="9144000" cy="5493812"/>
          </a:xfrm>
          <a:prstGeom prst="rect">
            <a:avLst/>
          </a:prstGeom>
        </p:spPr>
        <p:txBody>
          <a:bodyPr wrap="square">
            <a:spAutoFit/>
          </a:bodyPr>
          <a:lstStyle/>
          <a:p>
            <a:pPr marL="609600" indent="-609600" algn="just">
              <a:lnSpc>
                <a:spcPct val="150000"/>
              </a:lnSpc>
            </a:pPr>
            <a:endParaRPr lang="en-US" dirty="0" smtClean="0">
              <a:solidFill>
                <a:schemeClr val="bg2">
                  <a:lumMod val="75000"/>
                </a:schemeClr>
              </a:solidFill>
            </a:endParaRPr>
          </a:p>
          <a:p>
            <a:pPr marL="609600" indent="-609600" algn="just">
              <a:lnSpc>
                <a:spcPct val="150000"/>
              </a:lnSpc>
              <a:buFont typeface="Wingdings" pitchFamily="2" charset="2"/>
              <a:buChar char="ü"/>
            </a:pPr>
            <a:r>
              <a:rPr lang="en-US" sz="2400" dirty="0" smtClean="0">
                <a:solidFill>
                  <a:schemeClr val="bg2">
                    <a:lumMod val="75000"/>
                  </a:schemeClr>
                </a:solidFill>
              </a:rPr>
              <a:t>Capital rationing gives sufficient scope for the financial manager to evaluate different proposals and only viable project must be taken up for investments.</a:t>
            </a:r>
          </a:p>
          <a:p>
            <a:pPr marL="609600" indent="-609600" algn="just">
              <a:lnSpc>
                <a:spcPct val="150000"/>
              </a:lnSpc>
            </a:pPr>
            <a:endParaRPr lang="en-US" sz="2400" dirty="0" smtClean="0">
              <a:solidFill>
                <a:schemeClr val="bg2">
                  <a:lumMod val="75000"/>
                </a:schemeClr>
              </a:solidFill>
            </a:endParaRPr>
          </a:p>
          <a:p>
            <a:pPr marL="609600" indent="-609600" algn="just">
              <a:lnSpc>
                <a:spcPct val="150000"/>
              </a:lnSpc>
              <a:buFont typeface="Wingdings" pitchFamily="2" charset="2"/>
              <a:buChar char="ü"/>
            </a:pPr>
            <a:r>
              <a:rPr lang="en-US" sz="2400" dirty="0" smtClean="0">
                <a:solidFill>
                  <a:schemeClr val="bg2">
                    <a:lumMod val="75000"/>
                  </a:schemeClr>
                </a:solidFill>
              </a:rPr>
              <a:t>Capital budgeting offers effective control on cost of capital expenditure projects.</a:t>
            </a:r>
          </a:p>
          <a:p>
            <a:pPr marL="609600" indent="-609600" algn="just">
              <a:lnSpc>
                <a:spcPct val="150000"/>
              </a:lnSpc>
            </a:pPr>
            <a:endParaRPr lang="en-US" sz="2400" dirty="0" smtClean="0">
              <a:solidFill>
                <a:schemeClr val="bg2">
                  <a:lumMod val="75000"/>
                </a:schemeClr>
              </a:solidFill>
            </a:endParaRPr>
          </a:p>
          <a:p>
            <a:pPr marL="609600" indent="-609600" algn="just">
              <a:lnSpc>
                <a:spcPct val="150000"/>
              </a:lnSpc>
              <a:buFont typeface="Wingdings" pitchFamily="2" charset="2"/>
              <a:buChar char="ü"/>
            </a:pPr>
            <a:r>
              <a:rPr lang="en-US" sz="2400" dirty="0" smtClean="0">
                <a:solidFill>
                  <a:schemeClr val="bg2">
                    <a:lumMod val="75000"/>
                  </a:schemeClr>
                </a:solidFill>
              </a:rPr>
              <a:t>It helps the management to avoid over investment and under investments. </a:t>
            </a:r>
            <a:endParaRPr lang="en-US" sz="2400" dirty="0">
              <a:solidFill>
                <a:schemeClr val="bg2">
                  <a:lumMod val="75000"/>
                </a:schemeClr>
              </a:solidFill>
            </a:endParaRP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r>
              <a:rPr lang="en-US" dirty="0" smtClean="0">
                <a:solidFill>
                  <a:schemeClr val="bg2">
                    <a:lumMod val="75000"/>
                  </a:schemeClr>
                </a:solidFill>
              </a:rPr>
              <a:t>Role  of Capital  Budgeting</a:t>
            </a:r>
            <a:endParaRPr lang="en-US" dirty="0">
              <a:solidFill>
                <a:schemeClr val="bg2">
                  <a:lumMod val="75000"/>
                </a:schemeClr>
              </a:solidFill>
            </a:endParaRPr>
          </a:p>
        </p:txBody>
      </p:sp>
      <p:sp>
        <p:nvSpPr>
          <p:cNvPr id="3" name="TextBox 2"/>
          <p:cNvSpPr txBox="1"/>
          <p:nvPr/>
        </p:nvSpPr>
        <p:spPr>
          <a:xfrm>
            <a:off x="1066800" y="2743200"/>
            <a:ext cx="184731" cy="369332"/>
          </a:xfrm>
          <a:prstGeom prst="rect">
            <a:avLst/>
          </a:prstGeom>
          <a:noFill/>
        </p:spPr>
        <p:txBody>
          <a:bodyPr wrap="none" rtlCol="0">
            <a:spAutoFit/>
          </a:bodyPr>
          <a:lstStyle/>
          <a:p>
            <a:endParaRPr lang="en-US" dirty="0"/>
          </a:p>
        </p:txBody>
      </p:sp>
      <p:sp>
        <p:nvSpPr>
          <p:cNvPr id="4" name="TextBox 3"/>
          <p:cNvSpPr txBox="1"/>
          <p:nvPr/>
        </p:nvSpPr>
        <p:spPr>
          <a:xfrm>
            <a:off x="0" y="1779687"/>
            <a:ext cx="9144000" cy="5262979"/>
          </a:xfrm>
          <a:prstGeom prst="rect">
            <a:avLst/>
          </a:prstGeom>
          <a:noFill/>
        </p:spPr>
        <p:txBody>
          <a:bodyPr wrap="square" rtlCol="0">
            <a:spAutoFit/>
          </a:bodyPr>
          <a:lstStyle/>
          <a:p>
            <a:pPr marL="457200" indent="-457200">
              <a:lnSpc>
                <a:spcPct val="150000"/>
              </a:lnSpc>
              <a:buFont typeface="Wingdings" pitchFamily="2" charset="2"/>
              <a:buChar char="Ø"/>
            </a:pPr>
            <a:r>
              <a:rPr lang="en-US" sz="2400" b="1" u="sng" dirty="0" smtClean="0">
                <a:solidFill>
                  <a:schemeClr val="bg2">
                    <a:lumMod val="75000"/>
                  </a:schemeClr>
                </a:solidFill>
              </a:rPr>
              <a:t>Huge Investment</a:t>
            </a:r>
            <a:r>
              <a:rPr lang="en-US" sz="2400" dirty="0" smtClean="0">
                <a:solidFill>
                  <a:schemeClr val="bg2">
                    <a:lumMod val="75000"/>
                  </a:schemeClr>
                </a:solidFill>
              </a:rPr>
              <a:t>:</a:t>
            </a:r>
            <a:r>
              <a:rPr lang="en-US" sz="2400" dirty="0" smtClean="0"/>
              <a:t> </a:t>
            </a:r>
            <a:r>
              <a:rPr lang="en-US" sz="2400" dirty="0" smtClean="0">
                <a:solidFill>
                  <a:schemeClr val="bg2">
                    <a:lumMod val="75000"/>
                  </a:schemeClr>
                </a:solidFill>
              </a:rPr>
              <a:t>Capital budgeting Decisions involve huge investment in permanent assets. Hence it requires careful Planning and appraisal.</a:t>
            </a:r>
          </a:p>
          <a:p>
            <a:pPr marL="457200" indent="-457200">
              <a:buFont typeface="Wingdings" pitchFamily="2" charset="2"/>
              <a:buChar char="Ø"/>
            </a:pPr>
            <a:endParaRPr lang="en-US" sz="2400" dirty="0" smtClean="0">
              <a:solidFill>
                <a:schemeClr val="bg2">
                  <a:lumMod val="75000"/>
                </a:schemeClr>
              </a:solidFill>
            </a:endParaRPr>
          </a:p>
          <a:p>
            <a:pPr marL="457200" indent="-457200">
              <a:lnSpc>
                <a:spcPct val="150000"/>
              </a:lnSpc>
              <a:buFont typeface="Wingdings" pitchFamily="2" charset="2"/>
              <a:buChar char="Ø"/>
            </a:pPr>
            <a:r>
              <a:rPr lang="en-US" sz="2400" b="1" u="sng" dirty="0" smtClean="0">
                <a:solidFill>
                  <a:schemeClr val="bg2">
                    <a:lumMod val="75000"/>
                  </a:schemeClr>
                </a:solidFill>
              </a:rPr>
              <a:t>Long term Implications</a:t>
            </a:r>
            <a:r>
              <a:rPr lang="en-US" sz="2400" dirty="0" smtClean="0">
                <a:solidFill>
                  <a:schemeClr val="bg2">
                    <a:lumMod val="75000"/>
                  </a:schemeClr>
                </a:solidFill>
              </a:rPr>
              <a:t>: Capital budgeting Decisions have long term effects on the future profitability and cost structure of the firm. A right decision may bring amazing returns, while a wrong decision may endanger the survival of the firm.</a:t>
            </a:r>
          </a:p>
          <a:p>
            <a:pPr marL="457200" indent="-457200">
              <a:buFont typeface="+mj-lt"/>
              <a:buAutoNum type="arabicPeriod"/>
            </a:pPr>
            <a:endParaRPr lang="en-US" sz="2000" dirty="0" smtClean="0">
              <a:solidFill>
                <a:schemeClr val="bg2">
                  <a:lumMod val="75000"/>
                </a:schemeClr>
              </a:solidFill>
            </a:endParaRPr>
          </a:p>
          <a:p>
            <a:pPr marL="457200" indent="-457200">
              <a:buFont typeface="+mj-lt"/>
              <a:buAutoNum type="arabicPeriod"/>
            </a:pPr>
            <a:endParaRPr lang="en-US" sz="2000" dirty="0" smtClean="0">
              <a:solidFill>
                <a:schemeClr val="bg2">
                  <a:lumMod val="75000"/>
                </a:schemeClr>
              </a:solidFill>
            </a:endParaRPr>
          </a:p>
          <a:p>
            <a:pPr marL="457200" indent="-457200">
              <a:buFont typeface="+mj-lt"/>
              <a:buAutoNum type="arabicPeriod"/>
            </a:pPr>
            <a:endParaRPr lang="en-US" sz="2000" dirty="0" smtClean="0">
              <a:solidFill>
                <a:schemeClr val="bg2">
                  <a:lumMod val="75000"/>
                </a:schemeClr>
              </a:solidFill>
            </a:endParaRPr>
          </a:p>
        </p:txBody>
      </p:sp>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1315</Words>
  <Application>Microsoft Office PowerPoint</Application>
  <PresentationFormat>On-screen Show (4:3)</PresentationFormat>
  <Paragraphs>171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Trek</vt:lpstr>
      <vt:lpstr>Slide 1</vt:lpstr>
      <vt:lpstr>Slide 2</vt:lpstr>
      <vt:lpstr>Capital  Budgeting</vt:lpstr>
      <vt:lpstr>Capital  Budgeting</vt:lpstr>
      <vt:lpstr>Capital  Budgeting</vt:lpstr>
      <vt:lpstr>Nature of  capital budgeting</vt:lpstr>
      <vt:lpstr>Significance of capital budgeting </vt:lpstr>
      <vt:lpstr> Significance of Capital  Budgeting</vt:lpstr>
      <vt:lpstr>Role  of Capital  Budgeting</vt:lpstr>
      <vt:lpstr>Role  of Capital  Budgeting</vt:lpstr>
      <vt:lpstr>Role  of Capital  Budgeting</vt:lpstr>
      <vt:lpstr>Role  of Capital  Budgeting</vt:lpstr>
      <vt:lpstr>Role  of Capital  Budgeting</vt:lpstr>
      <vt:lpstr>Capital budgeting process</vt:lpstr>
      <vt:lpstr>Capital budgeting process</vt:lpstr>
      <vt:lpstr>Capital  Budgeting</vt:lpstr>
      <vt:lpstr>Capital  Budgeting process</vt:lpstr>
      <vt:lpstr>Capital  Budgeting process</vt:lpstr>
      <vt:lpstr>Capital  Budgeting process</vt:lpstr>
      <vt:lpstr>Factors influencing capital budgeting  </vt:lpstr>
      <vt:lpstr>Factors influencing capital budgeting  </vt:lpstr>
      <vt:lpstr>OBJECTIVES OF capital budgeting  </vt:lpstr>
      <vt:lpstr>OBJECTIVES OF capital budgeting  </vt:lpstr>
      <vt:lpstr>APPROACHES TO Capital  Budgeting</vt:lpstr>
      <vt:lpstr> LIMITATIONS OF Capital  Budgeting</vt:lpstr>
      <vt:lpstr>Capital  Budgeting</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dc:creator>
  <cp:lastModifiedBy>Reshma</cp:lastModifiedBy>
  <cp:revision>42</cp:revision>
  <dcterms:created xsi:type="dcterms:W3CDTF">2015-02-22T23:48:11Z</dcterms:created>
  <dcterms:modified xsi:type="dcterms:W3CDTF">2015-02-27T02:36:41Z</dcterms:modified>
</cp:coreProperties>
</file>