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4" roundtripDataSignature="AMtx7mjZEG8SEkDrfEpdKnzpo9GSuhWV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10" Type="http://schemas.openxmlformats.org/officeDocument/2006/relationships/slide" Target="slides/slide6.xml"/><Relationship Id="rId54"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3076575" cy="512763"/>
          </a:xfrm>
          <a:prstGeom prst="rect">
            <a:avLst/>
          </a:prstGeom>
          <a:noFill/>
          <a:ln>
            <a:noFill/>
          </a:ln>
        </p:spPr>
        <p:txBody>
          <a:bodyPr anchorCtr="0" anchor="t"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139" y="1"/>
            <a:ext cx="3076575" cy="512763"/>
          </a:xfrm>
          <a:prstGeom prst="rect">
            <a:avLst/>
          </a:prstGeom>
          <a:noFill/>
          <a:ln>
            <a:noFill/>
          </a:ln>
        </p:spPr>
        <p:txBody>
          <a:bodyPr anchorCtr="0" anchor="t" bIns="45725" lIns="91475" spcFirstLastPara="1" rIns="91475" wrap="square" tIns="45725">
            <a:noAutofit/>
          </a:bodyPr>
          <a:lstStyle>
            <a:lvl1pPr lvl="0" marR="0" rtl="0" algn="r">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720264"/>
            <a:ext cx="3076575" cy="512762"/>
          </a:xfrm>
          <a:prstGeom prst="rect">
            <a:avLst/>
          </a:prstGeom>
          <a:noFill/>
          <a:ln>
            <a:noFill/>
          </a:ln>
        </p:spPr>
        <p:txBody>
          <a:bodyPr anchorCtr="0" anchor="b"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5" name="Google Shape;95;p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50" name="Google Shape;150;p1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57" name="Google Shape;157;p1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64" name="Google Shape;164;p1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71" name="Google Shape;171;p1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77" name="Google Shape;177;p1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84" name="Google Shape;184;p1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90" name="Google Shape;190;p1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96" name="Google Shape;196;p1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02" name="Google Shape;202;p1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09" name="Google Shape;209;p1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01" name="Google Shape;101;p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15" name="Google Shape;215;p2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20" name="Google Shape;220;p2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27" name="Google Shape;227;p2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33" name="Google Shape;233;p2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39" name="Google Shape;239;p2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44" name="Google Shape;244;p2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50" name="Google Shape;250;p2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56" name="Google Shape;256;p2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62" name="Google Shape;262;p2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68" name="Google Shape;268;p2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07" name="Google Shape;107;p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74" name="Google Shape;274;p3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81" name="Google Shape;281;p3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86" name="Google Shape;286;p3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92" name="Google Shape;292;p3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97" name="Google Shape;297;p3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03" name="Google Shape;303;p3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09" name="Google Shape;309;p3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15" name="Google Shape;315;p3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20" name="Google Shape;320;p3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25" name="Google Shape;325;p3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13" name="Google Shape;113;p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30" name="Google Shape;330;p4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37" name="Google Shape;337;p4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43" name="Google Shape;343;p4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49" name="Google Shape;349;p4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54" name="Google Shape;354;p4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59" name="Google Shape;359;p4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65" name="Google Shape;365;p4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71" name="Google Shape;371;p4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78" name="Google Shape;378;p4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383" name="Google Shape;383;p4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19" name="Google Shape;119;p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25" name="Google Shape;125;p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31" name="Google Shape;131;p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37" name="Google Shape;137;p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44" name="Google Shape;144;p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51"/>
          <p:cNvSpPr/>
          <p:nvPr/>
        </p:nvSpPr>
        <p:spPr>
          <a:xfrm>
            <a:off x="0" y="0"/>
            <a:ext cx="12192000" cy="4572001"/>
          </a:xfrm>
          <a:prstGeom prst="rect">
            <a:avLst/>
          </a:prstGeom>
          <a:solidFill>
            <a:srgbClr val="3F76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51"/>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51"/>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51"/>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1" name="Google Shape;21;p5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4" name="Google Shape;24;p51"/>
          <p:cNvCxnSpPr/>
          <p:nvPr/>
        </p:nvCxnSpPr>
        <p:spPr>
          <a:xfrm rot="10800000">
            <a:off x="8386843" y="5264106"/>
            <a:ext cx="0" cy="914400"/>
          </a:xfrm>
          <a:prstGeom prst="straightConnector1">
            <a:avLst/>
          </a:prstGeom>
          <a:noFill/>
          <a:ln cap="flat" cmpd="sng" w="19050">
            <a:solidFill>
              <a:srgbClr val="3F762A"/>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6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60"/>
          <p:cNvSpPr txBox="1"/>
          <p:nvPr>
            <p:ph idx="1" type="body"/>
          </p:nvPr>
        </p:nvSpPr>
        <p:spPr>
          <a:xfrm rot="5400000">
            <a:off x="3872484" y="-562356"/>
            <a:ext cx="4023360" cy="97200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60"/>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60"/>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0"/>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6" name="Shape 86"/>
        <p:cNvGrpSpPr/>
        <p:nvPr/>
      </p:nvGrpSpPr>
      <p:grpSpPr>
        <a:xfrm>
          <a:off x="0" y="0"/>
          <a:ext cx="0" cy="0"/>
          <a:chOff x="0" y="0"/>
          <a:chExt cx="0" cy="0"/>
        </a:xfrm>
      </p:grpSpPr>
      <p:sp>
        <p:nvSpPr>
          <p:cNvPr id="87" name="Google Shape;87;p61"/>
          <p:cNvSpPr txBox="1"/>
          <p:nvPr>
            <p:ph type="title"/>
          </p:nvPr>
        </p:nvSpPr>
        <p:spPr>
          <a:xfrm rot="5400000">
            <a:off x="7334251"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61"/>
          <p:cNvSpPr txBox="1"/>
          <p:nvPr>
            <p:ph idx="1" type="body"/>
          </p:nvPr>
        </p:nvSpPr>
        <p:spPr>
          <a:xfrm rot="5400000">
            <a:off x="2076451"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6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6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6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92" name="Google Shape;92;p61"/>
          <p:cNvCxnSpPr/>
          <p:nvPr/>
        </p:nvCxnSpPr>
        <p:spPr>
          <a:xfrm rot="10800000">
            <a:off x="10058400" y="59263"/>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2"/>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 name="Google Shape;28;p52"/>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2"/>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2"/>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1" name="Shape 31"/>
        <p:cNvGrpSpPr/>
        <p:nvPr/>
      </p:nvGrpSpPr>
      <p:grpSpPr>
        <a:xfrm>
          <a:off x="0" y="0"/>
          <a:ext cx="0" cy="0"/>
          <a:chOff x="0" y="0"/>
          <a:chExt cx="0" cy="0"/>
        </a:xfrm>
      </p:grpSpPr>
      <p:sp>
        <p:nvSpPr>
          <p:cNvPr id="32" name="Google Shape;32;p53"/>
          <p:cNvSpPr/>
          <p:nvPr/>
        </p:nvSpPr>
        <p:spPr>
          <a:xfrm>
            <a:off x="0" y="0"/>
            <a:ext cx="12192000" cy="4572001"/>
          </a:xfrm>
          <a:prstGeom prst="rect">
            <a:avLst/>
          </a:prstGeom>
          <a:solidFill>
            <a:srgbClr val="939F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3"/>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3"/>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3"/>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6" name="Google Shape;36;p53"/>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3"/>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3"/>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9" name="Google Shape;39;p53"/>
          <p:cNvCxnSpPr/>
          <p:nvPr/>
        </p:nvCxnSpPr>
        <p:spPr>
          <a:xfrm rot="10800000">
            <a:off x="8386843" y="5264106"/>
            <a:ext cx="0" cy="914400"/>
          </a:xfrm>
          <a:prstGeom prst="straightConnector1">
            <a:avLst/>
          </a:prstGeom>
          <a:noFill/>
          <a:ln cap="flat" cmpd="sng" w="19050">
            <a:solidFill>
              <a:srgbClr val="3F762A"/>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5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4"/>
          <p:cNvSpPr txBox="1"/>
          <p:nvPr>
            <p:ph idx="1" type="body"/>
          </p:nvPr>
        </p:nvSpPr>
        <p:spPr>
          <a:xfrm>
            <a:off x="1024127"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54"/>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54"/>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4"/>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4"/>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5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5"/>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55"/>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55"/>
          <p:cNvSpPr txBox="1"/>
          <p:nvPr>
            <p:ph idx="3" type="body"/>
          </p:nvPr>
        </p:nvSpPr>
        <p:spPr>
          <a:xfrm>
            <a:off x="599088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55"/>
          <p:cNvSpPr txBox="1"/>
          <p:nvPr>
            <p:ph idx="4" type="body"/>
          </p:nvPr>
        </p:nvSpPr>
        <p:spPr>
          <a:xfrm>
            <a:off x="599088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55"/>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5"/>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5"/>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5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56"/>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6"/>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6"/>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57"/>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7"/>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7"/>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58"/>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8"/>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8" name="Google Shape;68;p58"/>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9" name="Google Shape;69;p58"/>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8"/>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8"/>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2" name="Shape 72"/>
        <p:cNvGrpSpPr/>
        <p:nvPr/>
      </p:nvGrpSpPr>
      <p:grpSpPr>
        <a:xfrm>
          <a:off x="0" y="0"/>
          <a:ext cx="0" cy="0"/>
          <a:chOff x="0" y="0"/>
          <a:chExt cx="0" cy="0"/>
        </a:xfrm>
      </p:grpSpPr>
      <p:sp>
        <p:nvSpPr>
          <p:cNvPr id="73" name="Google Shape;73;p59"/>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9"/>
          <p:cNvSpPr/>
          <p:nvPr>
            <p:ph idx="2" type="pic"/>
          </p:nvPr>
        </p:nvSpPr>
        <p:spPr>
          <a:xfrm>
            <a:off x="0" y="-1"/>
            <a:ext cx="12188952" cy="4572000"/>
          </a:xfrm>
          <a:prstGeom prst="rect">
            <a:avLst/>
          </a:prstGeom>
          <a:solidFill>
            <a:srgbClr val="92CF7C"/>
          </a:solidFill>
          <a:ln>
            <a:noFill/>
          </a:ln>
        </p:spPr>
        <p:txBody>
          <a:bodyPr anchorCtr="0" anchor="t" bIns="45700" lIns="457200" spcFirstLastPara="1" rIns="45700" wrap="square" tIns="365750">
            <a:normAutofit/>
          </a:bodyPr>
          <a:lstStyle>
            <a:lvl1pPr lvl="0" marR="0" rtl="0" algn="l">
              <a:lnSpc>
                <a:spcPct val="90000"/>
              </a:lnSpc>
              <a:spcBef>
                <a:spcPts val="1200"/>
              </a:spcBef>
              <a:spcAft>
                <a:spcPts val="0"/>
              </a:spcAft>
              <a:buClr>
                <a:schemeClr val="accent1"/>
              </a:buClr>
              <a:buSzPts val="3200"/>
              <a:buFont typeface="Twentieth Century"/>
              <a:buNone/>
              <a:defRPr b="0" i="0" sz="3200" u="none" cap="none" strike="noStrike">
                <a:solidFill>
                  <a:schemeClr val="dk1"/>
                </a:solidFill>
                <a:latin typeface="Twentieth Century"/>
                <a:ea typeface="Twentieth Century"/>
                <a:cs typeface="Twentieth Century"/>
                <a:sym typeface="Twentieth Century"/>
              </a:defRPr>
            </a:lvl1pPr>
            <a:lvl2pPr lvl="1" marR="0" rtl="0" algn="l">
              <a:lnSpc>
                <a:spcPct val="90000"/>
              </a:lnSpc>
              <a:spcBef>
                <a:spcPts val="200"/>
              </a:spcBef>
              <a:spcAft>
                <a:spcPts val="0"/>
              </a:spcAft>
              <a:buClr>
                <a:schemeClr val="accent1"/>
              </a:buClr>
              <a:buSzPts val="2800"/>
              <a:buFont typeface="Noto Sans Symbols"/>
              <a:buNone/>
              <a:defRPr b="0" i="0" sz="2800" u="none" cap="none" strike="noStrike">
                <a:solidFill>
                  <a:schemeClr val="dk1"/>
                </a:solidFill>
                <a:latin typeface="Twentieth Century"/>
                <a:ea typeface="Twentieth Century"/>
                <a:cs typeface="Twentieth Century"/>
                <a:sym typeface="Twentieth Century"/>
              </a:defRPr>
            </a:lvl2pPr>
            <a:lvl3pPr lvl="2" marR="0" rtl="0" algn="l">
              <a:lnSpc>
                <a:spcPct val="90000"/>
              </a:lnSpc>
              <a:spcBef>
                <a:spcPts val="400"/>
              </a:spcBef>
              <a:spcAft>
                <a:spcPts val="0"/>
              </a:spcAft>
              <a:buClr>
                <a:schemeClr val="accent1"/>
              </a:buClr>
              <a:buSzPts val="2400"/>
              <a:buFont typeface="Noto Sans Symbols"/>
              <a:buNone/>
              <a:defRPr b="0" i="0" sz="2400" u="none" cap="none" strike="noStrike">
                <a:solidFill>
                  <a:schemeClr val="dk1"/>
                </a:solidFill>
                <a:latin typeface="Twentieth Century"/>
                <a:ea typeface="Twentieth Century"/>
                <a:cs typeface="Twentieth Century"/>
                <a:sym typeface="Twentieth Century"/>
              </a:defRPr>
            </a:lvl3pPr>
            <a:lvl4pPr lvl="3" marR="0" rtl="0" algn="l">
              <a:lnSpc>
                <a:spcPct val="90000"/>
              </a:lnSpc>
              <a:spcBef>
                <a:spcPts val="400"/>
              </a:spcBef>
              <a:spcAft>
                <a:spcPts val="0"/>
              </a:spcAft>
              <a:buClr>
                <a:schemeClr val="accent1"/>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4pPr>
            <a:lvl5pPr lvl="4" marR="0" rtl="0" algn="l">
              <a:lnSpc>
                <a:spcPct val="90000"/>
              </a:lnSpc>
              <a:spcBef>
                <a:spcPts val="400"/>
              </a:spcBef>
              <a:spcAft>
                <a:spcPts val="0"/>
              </a:spcAft>
              <a:buClr>
                <a:schemeClr val="accent1"/>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5pPr>
            <a:lvl6pPr lvl="5" marR="0" rtl="0" algn="l">
              <a:lnSpc>
                <a:spcPct val="90000"/>
              </a:lnSpc>
              <a:spcBef>
                <a:spcPts val="400"/>
              </a:spcBef>
              <a:spcAft>
                <a:spcPts val="0"/>
              </a:spcAft>
              <a:buClr>
                <a:schemeClr val="accent1"/>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90000"/>
              </a:lnSpc>
              <a:spcBef>
                <a:spcPts val="400"/>
              </a:spcBef>
              <a:spcAft>
                <a:spcPts val="0"/>
              </a:spcAft>
              <a:buClr>
                <a:schemeClr val="accent1"/>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90000"/>
              </a:lnSpc>
              <a:spcBef>
                <a:spcPts val="400"/>
              </a:spcBef>
              <a:spcAft>
                <a:spcPts val="0"/>
              </a:spcAft>
              <a:buClr>
                <a:schemeClr val="accent1"/>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90000"/>
              </a:lnSpc>
              <a:spcBef>
                <a:spcPts val="400"/>
              </a:spcBef>
              <a:spcAft>
                <a:spcPts val="400"/>
              </a:spcAft>
              <a:buClr>
                <a:schemeClr val="accent1"/>
              </a:buClr>
              <a:buSzPts val="2000"/>
              <a:buFont typeface="Noto Sans Symbols"/>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75" name="Google Shape;75;p59"/>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76" name="Google Shape;76;p59"/>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9"/>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9"/>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9" name="Google Shape;79;p59"/>
          <p:cNvCxnSpPr/>
          <p:nvPr/>
        </p:nvCxnSpPr>
        <p:spPr>
          <a:xfrm rot="10800000">
            <a:off x="8386843" y="5264106"/>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5000"/>
              <a:buFont typeface="Twentieth Century"/>
              <a:buNone/>
              <a:defRPr b="0" i="0" sz="5000" u="none" cap="none" strike="noStrik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0"/>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50"/>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50"/>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50"/>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50"/>
          <p:cNvCxnSpPr/>
          <p:nvPr/>
        </p:nvCxnSpPr>
        <p:spPr>
          <a:xfrm rot="10800000">
            <a:off x="762000" y="826324"/>
            <a:ext cx="0" cy="914400"/>
          </a:xfrm>
          <a:prstGeom prst="straightConnector1">
            <a:avLst/>
          </a:prstGeom>
          <a:noFill/>
          <a:ln cap="flat" cmpd="sng" w="19050">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en.wikipedia.org/wiki/Computer_display" TargetMode="External"/><Relationship Id="rId4" Type="http://schemas.openxmlformats.org/officeDocument/2006/relationships/hyperlink" Target="https://en.wikipedia.org/wiki/Computer_printer" TargetMode="External"/><Relationship Id="rId5" Type="http://schemas.openxmlformats.org/officeDocument/2006/relationships/hyperlink" Target="https://en.wikipedia.org/wiki/Image_scanner" TargetMode="External"/><Relationship Id="rId6" Type="http://schemas.openxmlformats.org/officeDocument/2006/relationships/hyperlink" Target="https://en.wikipedia.org/wiki/Pixel" TargetMode="External"/><Relationship Id="rId7" Type="http://schemas.openxmlformats.org/officeDocument/2006/relationships/hyperlink" Target="https://en.wikipedia.org/wiki/Millimeters" TargetMode="External"/><Relationship Id="rId8"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www.computerhope.com/jargon/v/vector-graphic.htm" TargetMode="External"/><Relationship Id="rId4" Type="http://schemas.openxmlformats.org/officeDocument/2006/relationships/hyperlink" Target="https://www.computerhope.com/jargon/t/toner.htm" TargetMode="External"/><Relationship Id="rId5" Type="http://schemas.openxmlformats.org/officeDocument/2006/relationships/hyperlink" Target="https://www.computerhope.com/jargon/c/cad.htm" TargetMode="External"/><Relationship Id="rId6" Type="http://schemas.openxmlformats.org/officeDocument/2006/relationships/hyperlink" Target="https://www.computerhope.com/jargon/h/hardcopy.htm" TargetMode="External"/><Relationship Id="rId7"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0C0C0C"/>
              </a:buClr>
              <a:buSzPts val="5000"/>
              <a:buFont typeface="Twentieth Century"/>
              <a:buNone/>
            </a:pPr>
            <a:r>
              <a:t/>
            </a:r>
            <a:endParaRPr>
              <a:latin typeface="Times New Roman"/>
              <a:ea typeface="Times New Roman"/>
              <a:cs typeface="Times New Roman"/>
              <a:sym typeface="Times New Roman"/>
            </a:endParaRPr>
          </a:p>
        </p:txBody>
      </p:sp>
      <p:sp>
        <p:nvSpPr>
          <p:cNvPr id="98" name="Google Shape;98;p1"/>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imes New Roman"/>
              <a:buNone/>
            </a:pPr>
            <a:r>
              <a:rPr b="1" lang="en-US">
                <a:latin typeface="Times New Roman"/>
                <a:ea typeface="Times New Roman"/>
                <a:cs typeface="Times New Roman"/>
                <a:sym typeface="Times New Roman"/>
              </a:rPr>
              <a:t>DIGITAL CAMERA</a:t>
            </a:r>
            <a:endParaRPr>
              <a:latin typeface="Times New Roman"/>
              <a:ea typeface="Times New Roman"/>
              <a:cs typeface="Times New Roman"/>
              <a:sym typeface="Times New Roman"/>
            </a:endParaRPr>
          </a:p>
        </p:txBody>
      </p:sp>
      <p:sp>
        <p:nvSpPr>
          <p:cNvPr id="153" name="Google Shape;153;p10"/>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latin typeface="Times New Roman"/>
                <a:ea typeface="Times New Roman"/>
                <a:cs typeface="Times New Roman"/>
                <a:sym typeface="Times New Roman"/>
              </a:rPr>
              <a:t>A </a:t>
            </a:r>
            <a:r>
              <a:rPr b="1" lang="en-US">
                <a:latin typeface="Times New Roman"/>
                <a:ea typeface="Times New Roman"/>
                <a:cs typeface="Times New Roman"/>
                <a:sym typeface="Times New Roman"/>
              </a:rPr>
              <a:t>digital camera</a:t>
            </a:r>
            <a:r>
              <a:rPr lang="en-US">
                <a:latin typeface="Times New Roman"/>
                <a:ea typeface="Times New Roman"/>
                <a:cs typeface="Times New Roman"/>
                <a:sym typeface="Times New Roman"/>
              </a:rPr>
              <a:t> is an </a:t>
            </a:r>
            <a:r>
              <a:rPr b="1" lang="en-US">
                <a:latin typeface="Times New Roman"/>
                <a:ea typeface="Times New Roman"/>
                <a:cs typeface="Times New Roman"/>
                <a:sym typeface="Times New Roman"/>
              </a:rPr>
              <a:t>input device</a:t>
            </a:r>
            <a:r>
              <a:rPr lang="en-US">
                <a:latin typeface="Times New Roman"/>
                <a:ea typeface="Times New Roman"/>
                <a:cs typeface="Times New Roman"/>
                <a:sym typeface="Times New Roman"/>
              </a:rPr>
              <a:t> that captures images (and sometimes video) digitally. </a:t>
            </a:r>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Digital cameras</a:t>
            </a:r>
            <a:r>
              <a:rPr lang="en-US">
                <a:latin typeface="Times New Roman"/>
                <a:ea typeface="Times New Roman"/>
                <a:cs typeface="Times New Roman"/>
                <a:sym typeface="Times New Roman"/>
              </a:rPr>
              <a:t> use an image sensor chip to capture the image, rather than the film used by a traditional </a:t>
            </a:r>
            <a:r>
              <a:rPr b="1" lang="en-US">
                <a:latin typeface="Times New Roman"/>
                <a:ea typeface="Times New Roman"/>
                <a:cs typeface="Times New Roman"/>
                <a:sym typeface="Times New Roman"/>
              </a:rPr>
              <a:t>camera</a:t>
            </a:r>
            <a:r>
              <a:rPr lang="en-US">
                <a:latin typeface="Times New Roman"/>
                <a:ea typeface="Times New Roman"/>
                <a:cs typeface="Times New Roman"/>
                <a:sym typeface="Times New Roman"/>
              </a:rPr>
              <a:t>.</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p:txBody>
      </p:sp>
      <p:pic>
        <p:nvPicPr>
          <p:cNvPr id="154" name="Google Shape;154;p10"/>
          <p:cNvPicPr preferRelativeResize="0"/>
          <p:nvPr/>
        </p:nvPicPr>
        <p:blipFill rotWithShape="1">
          <a:blip r:embed="rId3">
            <a:alphaModFix/>
          </a:blip>
          <a:srcRect b="0" l="0" r="0" t="0"/>
          <a:stretch/>
        </p:blipFill>
        <p:spPr>
          <a:xfrm>
            <a:off x="7469746" y="301237"/>
            <a:ext cx="2488909" cy="18841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ph type="title"/>
          </p:nvPr>
        </p:nvSpPr>
        <p:spPr>
          <a:xfrm>
            <a:off x="599125" y="881430"/>
            <a:ext cx="9720072" cy="149961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0C0C0C"/>
              </a:buClr>
              <a:buSzPct val="100000"/>
              <a:buFont typeface="Times New Roman"/>
              <a:buNone/>
            </a:pPr>
            <a:r>
              <a:rPr b="1" lang="en-US" sz="5400">
                <a:latin typeface="Times New Roman"/>
                <a:ea typeface="Times New Roman"/>
                <a:cs typeface="Times New Roman"/>
                <a:sym typeface="Times New Roman"/>
              </a:rPr>
              <a:t>MAGNETIC INK CARD READER (MICR)</a:t>
            </a:r>
            <a:br>
              <a:rPr b="1" lang="en-US" sz="5400">
                <a:latin typeface="Times New Roman"/>
                <a:ea typeface="Times New Roman"/>
                <a:cs typeface="Times New Roman"/>
                <a:sym typeface="Times New Roman"/>
              </a:rPr>
            </a:br>
            <a:endParaRPr/>
          </a:p>
        </p:txBody>
      </p:sp>
      <p:sp>
        <p:nvSpPr>
          <p:cNvPr id="160" name="Google Shape;160;p11"/>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Noto Sans Symbols"/>
              <a:buChar char="❑"/>
            </a:pPr>
            <a:r>
              <a:rPr lang="en-US">
                <a:latin typeface="Times New Roman"/>
                <a:ea typeface="Times New Roman"/>
                <a:cs typeface="Times New Roman"/>
                <a:sym typeface="Times New Roman"/>
              </a:rPr>
              <a:t>MICR input device is generally used in banks as there are large number of cheques to be processed every day. The bank's code number and cheque number are printed on the cheques with a special type of ink that contains particles of magnetic material that are machine readable.</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This reading process is called Magnetic Ink Character Recognition (MICR). The main advantages of MICR is that it is fast and less error prone.</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p:txBody>
      </p:sp>
      <p:pic>
        <p:nvPicPr>
          <p:cNvPr id="161" name="Google Shape;161;p11"/>
          <p:cNvPicPr preferRelativeResize="0"/>
          <p:nvPr/>
        </p:nvPicPr>
        <p:blipFill rotWithShape="1">
          <a:blip r:embed="rId3">
            <a:alphaModFix/>
          </a:blip>
          <a:srcRect b="0" l="0" r="0" t="0"/>
          <a:stretch/>
        </p:blipFill>
        <p:spPr>
          <a:xfrm>
            <a:off x="7842228" y="-54218"/>
            <a:ext cx="2901972" cy="27784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2"/>
          <p:cNvPicPr preferRelativeResize="0"/>
          <p:nvPr/>
        </p:nvPicPr>
        <p:blipFill rotWithShape="1">
          <a:blip r:embed="rId3">
            <a:alphaModFix/>
          </a:blip>
          <a:srcRect b="0" l="0" r="0" t="0"/>
          <a:stretch/>
        </p:blipFill>
        <p:spPr>
          <a:xfrm>
            <a:off x="7495504" y="798490"/>
            <a:ext cx="2990850" cy="2200275"/>
          </a:xfrm>
          <a:prstGeom prst="rect">
            <a:avLst/>
          </a:prstGeom>
          <a:noFill/>
          <a:ln>
            <a:noFill/>
          </a:ln>
        </p:spPr>
      </p:pic>
      <p:sp>
        <p:nvSpPr>
          <p:cNvPr id="167" name="Google Shape;167;p1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t/>
            </a:r>
            <a:endParaRPr/>
          </a:p>
        </p:txBody>
      </p:sp>
      <p:sp>
        <p:nvSpPr>
          <p:cNvPr id="168" name="Google Shape;168;p12"/>
          <p:cNvSpPr txBox="1"/>
          <p:nvPr>
            <p:ph idx="1" type="body"/>
          </p:nvPr>
        </p:nvSpPr>
        <p:spPr>
          <a:xfrm>
            <a:off x="1024128" y="2633730"/>
            <a:ext cx="9720073" cy="4023360"/>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
            </a:pPr>
            <a:r>
              <a:rPr b="1" lang="en-US" sz="2400">
                <a:latin typeface="Times New Roman"/>
                <a:ea typeface="Times New Roman"/>
                <a:cs typeface="Times New Roman"/>
                <a:sym typeface="Times New Roman"/>
              </a:rPr>
              <a:t>Optical Character Reader (OCR)</a:t>
            </a:r>
            <a:endParaRPr/>
          </a:p>
          <a:p>
            <a:pPr indent="0" lvl="0" marL="91440" rtl="0" algn="l">
              <a:lnSpc>
                <a:spcPct val="90000"/>
              </a:lnSpc>
              <a:spcBef>
                <a:spcPts val="1400"/>
              </a:spcBef>
              <a:spcAft>
                <a:spcPts val="0"/>
              </a:spcAft>
              <a:buSzPts val="2400"/>
              <a:buNone/>
            </a:pPr>
            <a:r>
              <a:t/>
            </a:r>
            <a:endParaRPr b="1" sz="2400">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OCR is an input device used to read a printed text.</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OCR scans the text optically, character by character, converts them into a machine readable code, and stores the text on the system memory.</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3"/>
          <p:cNvSpPr txBox="1"/>
          <p:nvPr>
            <p:ph idx="1" type="body"/>
          </p:nvPr>
        </p:nvSpPr>
        <p:spPr>
          <a:xfrm>
            <a:off x="1024128" y="850006"/>
            <a:ext cx="9720073" cy="5459354"/>
          </a:xfrm>
          <a:prstGeom prst="rect">
            <a:avLst/>
          </a:prstGeom>
          <a:no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b="1" lang="en-US" sz="2800">
                <a:latin typeface="Times New Roman"/>
                <a:ea typeface="Times New Roman"/>
                <a:cs typeface="Times New Roman"/>
                <a:sym typeface="Times New Roman"/>
              </a:rPr>
              <a:t>Optical Mark Reader (OMR)</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OMR is a special type of optical scanner used to recognize the type of mark made by pen or pencil. It is used where one out of a few alternatives is to be selected and marked.</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It is specially used for checking the answer sheets of examinations having multiple choice questions.</a:t>
            </a:r>
            <a:endParaRPr/>
          </a:p>
          <a:p>
            <a:pPr indent="0" lvl="0" marL="91440" rtl="0" algn="l">
              <a:lnSpc>
                <a:spcPct val="90000"/>
              </a:lnSpc>
              <a:spcBef>
                <a:spcPts val="1400"/>
              </a:spcBef>
              <a:spcAft>
                <a:spcPts val="0"/>
              </a:spcAft>
              <a:buSzPts val="2200"/>
              <a:buNone/>
            </a:pPr>
            <a:r>
              <a:t/>
            </a:r>
            <a:endParaRPr/>
          </a:p>
        </p:txBody>
      </p:sp>
      <p:pic>
        <p:nvPicPr>
          <p:cNvPr id="174" name="Google Shape;174;p13"/>
          <p:cNvPicPr preferRelativeResize="0"/>
          <p:nvPr/>
        </p:nvPicPr>
        <p:blipFill rotWithShape="1">
          <a:blip r:embed="rId3">
            <a:alphaModFix/>
          </a:blip>
          <a:srcRect b="0" l="0" r="0" t="0"/>
          <a:stretch/>
        </p:blipFill>
        <p:spPr>
          <a:xfrm>
            <a:off x="4507606" y="3567448"/>
            <a:ext cx="4227490" cy="22580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imes New Roman"/>
              <a:buNone/>
            </a:pPr>
            <a:r>
              <a:rPr lang="en-US">
                <a:latin typeface="Times New Roman"/>
                <a:ea typeface="Times New Roman"/>
                <a:cs typeface="Times New Roman"/>
                <a:sym typeface="Times New Roman"/>
              </a:rPr>
              <a:t>BAR CODE READERS</a:t>
            </a:r>
            <a:endParaRPr>
              <a:latin typeface="Times New Roman"/>
              <a:ea typeface="Times New Roman"/>
              <a:cs typeface="Times New Roman"/>
              <a:sym typeface="Times New Roman"/>
            </a:endParaRPr>
          </a:p>
        </p:txBody>
      </p:sp>
      <p:sp>
        <p:nvSpPr>
          <p:cNvPr id="180" name="Google Shape;180;p14"/>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latin typeface="Times New Roman"/>
                <a:ea typeface="Times New Roman"/>
                <a:cs typeface="Times New Roman"/>
                <a:sym typeface="Times New Roman"/>
              </a:rPr>
              <a:t>Bar Code Reader is a device used for reading bar coded data (data in the form of light and dark lines). Bar coded data is generally used in labelling goods, numbering the books, etc. It may be a handheld scanner or may be embedded in a stationary scanner.</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Bar Code Reader scans a bar code image, converts it into an alphanumeric value, which is then fed to the computer that the bar code reader is connected to.</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a:p>
            <a:pPr indent="0" lvl="0" marL="91440" rtl="0" algn="l">
              <a:lnSpc>
                <a:spcPct val="90000"/>
              </a:lnSpc>
              <a:spcBef>
                <a:spcPts val="1400"/>
              </a:spcBef>
              <a:spcAft>
                <a:spcPts val="0"/>
              </a:spcAft>
              <a:buSzPts val="2200"/>
              <a:buNone/>
            </a:pPr>
            <a:r>
              <a:t/>
            </a:r>
            <a:endParaRPr/>
          </a:p>
        </p:txBody>
      </p:sp>
      <p:pic>
        <p:nvPicPr>
          <p:cNvPr id="181" name="Google Shape;181;p14"/>
          <p:cNvPicPr preferRelativeResize="0"/>
          <p:nvPr/>
        </p:nvPicPr>
        <p:blipFill rotWithShape="1">
          <a:blip r:embed="rId3">
            <a:alphaModFix/>
          </a:blip>
          <a:srcRect b="0" l="0" r="0" t="0"/>
          <a:stretch/>
        </p:blipFill>
        <p:spPr>
          <a:xfrm>
            <a:off x="7177623" y="4406251"/>
            <a:ext cx="3400425" cy="2295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3600"/>
              <a:buFont typeface="Times New Roman"/>
              <a:buNone/>
            </a:pPr>
            <a:r>
              <a:rPr lang="en-US" sz="3600">
                <a:latin typeface="Times New Roman"/>
                <a:ea typeface="Times New Roman"/>
                <a:cs typeface="Times New Roman"/>
                <a:sym typeface="Times New Roman"/>
              </a:rPr>
              <a:t>VOICE RECOGNITION</a:t>
            </a:r>
            <a:endParaRPr sz="3600">
              <a:latin typeface="Times New Roman"/>
              <a:ea typeface="Times New Roman"/>
              <a:cs typeface="Times New Roman"/>
              <a:sym typeface="Times New Roman"/>
            </a:endParaRPr>
          </a:p>
        </p:txBody>
      </p:sp>
      <p:sp>
        <p:nvSpPr>
          <p:cNvPr id="187" name="Google Shape;187;p15"/>
          <p:cNvSpPr txBox="1"/>
          <p:nvPr>
            <p:ph idx="1" type="body"/>
          </p:nvPr>
        </p:nvSpPr>
        <p:spPr>
          <a:xfrm>
            <a:off x="1024128" y="1764405"/>
            <a:ext cx="9720073" cy="4971245"/>
          </a:xfrm>
          <a:prstGeom prst="rect">
            <a:avLst/>
          </a:prstGeom>
          <a:noFill/>
          <a:ln>
            <a:noFill/>
          </a:ln>
        </p:spPr>
        <p:txBody>
          <a:bodyPr anchorCtr="0" anchor="t" bIns="45700" lIns="45700" spcFirstLastPara="1" rIns="45700" wrap="square" tIns="45700">
            <a:normAutofit fontScale="86364" lnSpcReduction="10000"/>
          </a:bodyPr>
          <a:lstStyle/>
          <a:p>
            <a:pPr indent="-120650" lvl="0" marL="91440" rtl="0" algn="l">
              <a:lnSpc>
                <a:spcPct val="90000"/>
              </a:lnSpc>
              <a:spcBef>
                <a:spcPts val="0"/>
              </a:spcBef>
              <a:spcAft>
                <a:spcPts val="0"/>
              </a:spcAft>
              <a:buSzPct val="100000"/>
              <a:buChar char=" "/>
            </a:pPr>
            <a:r>
              <a:rPr lang="en-US">
                <a:latin typeface="Times New Roman"/>
                <a:ea typeface="Times New Roman"/>
                <a:cs typeface="Times New Roman"/>
                <a:sym typeface="Times New Roman"/>
              </a:rPr>
              <a:t>Voice recognition biometric modality is a combination of both physiological and behavioral modalities. Voice recognition is nothing but sound recognition. It relies on features influenced by −</a:t>
            </a:r>
            <a:endParaRPr/>
          </a:p>
          <a:p>
            <a:pPr indent="-120650" lvl="0" marL="91440" rtl="0" algn="l">
              <a:lnSpc>
                <a:spcPct val="90000"/>
              </a:lnSpc>
              <a:spcBef>
                <a:spcPts val="1400"/>
              </a:spcBef>
              <a:spcAft>
                <a:spcPts val="0"/>
              </a:spcAft>
              <a:buSzPct val="100000"/>
              <a:buChar char=" "/>
            </a:pPr>
            <a:r>
              <a:rPr b="1" lang="en-US">
                <a:latin typeface="Times New Roman"/>
                <a:ea typeface="Times New Roman"/>
                <a:cs typeface="Times New Roman"/>
                <a:sym typeface="Times New Roman"/>
              </a:rPr>
              <a:t>Physiological Component</a:t>
            </a:r>
            <a:r>
              <a:rPr lang="en-US">
                <a:latin typeface="Times New Roman"/>
                <a:ea typeface="Times New Roman"/>
                <a:cs typeface="Times New Roman"/>
                <a:sym typeface="Times New Roman"/>
              </a:rPr>
              <a:t> − Physical shape, size, and health of a person’s vocal cord, and lips, teeth, tongue, and mouth cavity.</a:t>
            </a:r>
            <a:endParaRPr/>
          </a:p>
          <a:p>
            <a:pPr indent="-120650" lvl="0" marL="91440" rtl="0" algn="l">
              <a:lnSpc>
                <a:spcPct val="90000"/>
              </a:lnSpc>
              <a:spcBef>
                <a:spcPts val="1400"/>
              </a:spcBef>
              <a:spcAft>
                <a:spcPts val="0"/>
              </a:spcAft>
              <a:buSzPct val="100000"/>
              <a:buChar char=" "/>
            </a:pPr>
            <a:r>
              <a:rPr b="1" lang="en-US">
                <a:latin typeface="Times New Roman"/>
                <a:ea typeface="Times New Roman"/>
                <a:cs typeface="Times New Roman"/>
                <a:sym typeface="Times New Roman"/>
              </a:rPr>
              <a:t>Behavioral Component</a:t>
            </a:r>
            <a:r>
              <a:rPr lang="en-US">
                <a:latin typeface="Times New Roman"/>
                <a:ea typeface="Times New Roman"/>
                <a:cs typeface="Times New Roman"/>
                <a:sym typeface="Times New Roman"/>
              </a:rPr>
              <a:t> − Emotional status of the person while speaking, accents, tone, pitch, pace of talking, mumbling, etc.</a:t>
            </a:r>
            <a:endParaRPr/>
          </a:p>
          <a:p>
            <a:pPr indent="-120650" lvl="0" marL="91440" rtl="0" algn="l">
              <a:lnSpc>
                <a:spcPct val="90000"/>
              </a:lnSpc>
              <a:spcBef>
                <a:spcPts val="1400"/>
              </a:spcBef>
              <a:spcAft>
                <a:spcPts val="0"/>
              </a:spcAft>
              <a:buSzPct val="100000"/>
              <a:buChar char=" "/>
            </a:pPr>
            <a:r>
              <a:rPr lang="en-US" u="sng">
                <a:latin typeface="Times New Roman"/>
                <a:ea typeface="Times New Roman"/>
                <a:cs typeface="Times New Roman"/>
                <a:sym typeface="Times New Roman"/>
              </a:rPr>
              <a:t>Voice Recognition System</a:t>
            </a:r>
            <a:endParaRPr/>
          </a:p>
          <a:p>
            <a:pPr indent="-120650" lvl="0" marL="91440" rtl="0" algn="l">
              <a:lnSpc>
                <a:spcPct val="90000"/>
              </a:lnSpc>
              <a:spcBef>
                <a:spcPts val="1400"/>
              </a:spcBef>
              <a:spcAft>
                <a:spcPts val="0"/>
              </a:spcAft>
              <a:buSzPct val="100000"/>
              <a:buChar char=" "/>
            </a:pPr>
            <a:r>
              <a:rPr lang="en-US">
                <a:latin typeface="Times New Roman"/>
                <a:ea typeface="Times New Roman"/>
                <a:cs typeface="Times New Roman"/>
                <a:sym typeface="Times New Roman"/>
              </a:rPr>
              <a:t>Voice Recognition is also called Speaker Recognition. At the time of enrollment, the user needs to speak a word or phrase into a microphone. This is necessary to acquire speech sample of a candidate.</a:t>
            </a:r>
            <a:endParaRPr/>
          </a:p>
          <a:p>
            <a:pPr indent="-120650" lvl="0" marL="91440" rtl="0" algn="l">
              <a:lnSpc>
                <a:spcPct val="90000"/>
              </a:lnSpc>
              <a:spcBef>
                <a:spcPts val="1400"/>
              </a:spcBef>
              <a:spcAft>
                <a:spcPts val="0"/>
              </a:spcAft>
              <a:buSzPct val="100000"/>
              <a:buChar char=" "/>
            </a:pPr>
            <a:r>
              <a:rPr lang="en-US">
                <a:latin typeface="Times New Roman"/>
                <a:ea typeface="Times New Roman"/>
                <a:cs typeface="Times New Roman"/>
                <a:sym typeface="Times New Roman"/>
              </a:rPr>
              <a:t>The electrical signal from the microphone is converted into digital signal by an Analog to Digital (ADC) converter. It is recorded into the computer memory as a digitized sample. The computer then compares and attempts to match the input voice of candidate with the stored digitized voice sample and identifies the candidate.</a:t>
            </a:r>
            <a:endParaRPr/>
          </a:p>
          <a:p>
            <a:pPr indent="0" lvl="0" marL="91440" rtl="0" algn="l">
              <a:lnSpc>
                <a:spcPct val="90000"/>
              </a:lnSpc>
              <a:spcBef>
                <a:spcPts val="1400"/>
              </a:spcBef>
              <a:spcAft>
                <a:spcPts val="0"/>
              </a:spcAft>
              <a:buSzPct val="10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t/>
            </a:r>
            <a:endParaRPr/>
          </a:p>
        </p:txBody>
      </p:sp>
      <p:pic>
        <p:nvPicPr>
          <p:cNvPr id="193" name="Google Shape;193;p16"/>
          <p:cNvPicPr preferRelativeResize="0"/>
          <p:nvPr>
            <p:ph idx="1" type="body"/>
          </p:nvPr>
        </p:nvPicPr>
        <p:blipFill rotWithShape="1">
          <a:blip r:embed="rId3">
            <a:alphaModFix/>
          </a:blip>
          <a:srcRect b="0" l="0" r="0" t="0"/>
          <a:stretch/>
        </p:blipFill>
        <p:spPr>
          <a:xfrm>
            <a:off x="1609858" y="1184856"/>
            <a:ext cx="8384147" cy="50098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t/>
            </a:r>
            <a:endParaRPr/>
          </a:p>
        </p:txBody>
      </p:sp>
      <p:sp>
        <p:nvSpPr>
          <p:cNvPr id="199" name="Google Shape;199;p17"/>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latin typeface="Times New Roman"/>
                <a:ea typeface="Times New Roman"/>
                <a:cs typeface="Times New Roman"/>
                <a:sym typeface="Times New Roman"/>
              </a:rPr>
              <a:t>Applications of Voice Recognition</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Performing telephone and internet transactions.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Working with Interactive Voice Response (IRV)-based banking and health systems.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Applying audio signatures for digital documents.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In entertainment and emergency services.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In online education systems.</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8"/>
          <p:cNvPicPr preferRelativeResize="0"/>
          <p:nvPr/>
        </p:nvPicPr>
        <p:blipFill rotWithShape="1">
          <a:blip r:embed="rId3">
            <a:alphaModFix/>
          </a:blip>
          <a:srcRect b="0" l="0" r="0" t="0"/>
          <a:stretch/>
        </p:blipFill>
        <p:spPr>
          <a:xfrm>
            <a:off x="6272012" y="486968"/>
            <a:ext cx="3348775" cy="2110572"/>
          </a:xfrm>
          <a:prstGeom prst="rect">
            <a:avLst/>
          </a:prstGeom>
          <a:noFill/>
          <a:ln>
            <a:noFill/>
          </a:ln>
        </p:spPr>
      </p:pic>
      <p:sp>
        <p:nvSpPr>
          <p:cNvPr id="205" name="Google Shape;205;p18"/>
          <p:cNvSpPr txBox="1"/>
          <p:nvPr>
            <p:ph type="title"/>
          </p:nvPr>
        </p:nvSpPr>
        <p:spPr>
          <a:xfrm>
            <a:off x="1024128" y="685800"/>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t/>
            </a:r>
            <a:endParaRPr/>
          </a:p>
        </p:txBody>
      </p:sp>
      <p:sp>
        <p:nvSpPr>
          <p:cNvPr id="206" name="Google Shape;206;p18"/>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b="1" lang="en-US" sz="2800">
                <a:latin typeface="Times New Roman"/>
                <a:ea typeface="Times New Roman"/>
                <a:cs typeface="Times New Roman"/>
                <a:sym typeface="Times New Roman"/>
              </a:rPr>
              <a:t>Light Pen</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Light pen is a pointing device similar to a pen. It is used to select a displayed menu item or draw pictures on the monitor screen. It consists of a photocell and an optical system placed in a small tube.</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When the tip of a light pen is moved over the monitor screen and the pen button is pressed, its photocell sensing element detects the screen location and sends the corresponding signal to the CPU.</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imes New Roman"/>
              <a:buNone/>
            </a:pPr>
            <a:r>
              <a:rPr b="1" lang="en-US">
                <a:latin typeface="Times New Roman"/>
                <a:ea typeface="Times New Roman"/>
                <a:cs typeface="Times New Roman"/>
                <a:sym typeface="Times New Roman"/>
              </a:rPr>
              <a:t>OUTPUT DEVICES</a:t>
            </a:r>
            <a:endParaRPr>
              <a:latin typeface="Times New Roman"/>
              <a:ea typeface="Times New Roman"/>
              <a:cs typeface="Times New Roman"/>
              <a:sym typeface="Times New Roman"/>
            </a:endParaRPr>
          </a:p>
        </p:txBody>
      </p:sp>
      <p:sp>
        <p:nvSpPr>
          <p:cNvPr id="212" name="Google Shape;212;p19"/>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latin typeface="Times New Roman"/>
                <a:ea typeface="Times New Roman"/>
                <a:cs typeface="Times New Roman"/>
                <a:sym typeface="Times New Roman"/>
              </a:rPr>
              <a:t>Following are some of the important output devices used in a computer.</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Monitors</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Graphic Plotter</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Printer</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805187" y="798490"/>
            <a:ext cx="9720072" cy="106894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2800"/>
              <a:buFont typeface="Times New Roman"/>
              <a:buNone/>
            </a:pPr>
            <a:r>
              <a:rPr b="1" lang="en-US" sz="2800">
                <a:latin typeface="Times New Roman"/>
                <a:ea typeface="Times New Roman"/>
                <a:cs typeface="Times New Roman"/>
                <a:sym typeface="Times New Roman"/>
              </a:rPr>
              <a:t>COMPUTER INPUT DEVICES</a:t>
            </a:r>
            <a:endParaRPr/>
          </a:p>
        </p:txBody>
      </p:sp>
      <p:sp>
        <p:nvSpPr>
          <p:cNvPr id="104" name="Google Shape;104;p2"/>
          <p:cNvSpPr txBox="1"/>
          <p:nvPr>
            <p:ph idx="1" type="body"/>
          </p:nvPr>
        </p:nvSpPr>
        <p:spPr>
          <a:xfrm>
            <a:off x="1024128" y="1596980"/>
            <a:ext cx="9720073" cy="5261020"/>
          </a:xfrm>
          <a:prstGeom prst="rect">
            <a:avLst/>
          </a:prstGeom>
          <a:noFill/>
          <a:ln>
            <a:noFill/>
          </a:ln>
        </p:spPr>
        <p:txBody>
          <a:bodyPr anchorCtr="0" anchor="t" bIns="45700" lIns="45700" spcFirstLastPara="1" rIns="45700" wrap="square" tIns="45700">
            <a:normAutofit fontScale="63635" lnSpcReduction="20000"/>
          </a:bodyPr>
          <a:lstStyle/>
          <a:p>
            <a:pPr indent="-137390" lvl="0" marL="91440" rtl="0" algn="l">
              <a:lnSpc>
                <a:spcPct val="90000"/>
              </a:lnSpc>
              <a:spcBef>
                <a:spcPts val="0"/>
              </a:spcBef>
              <a:spcAft>
                <a:spcPts val="0"/>
              </a:spcAft>
              <a:buSzPct val="100000"/>
              <a:buChar char=" "/>
            </a:pPr>
            <a:r>
              <a:rPr lang="en-US" sz="3400">
                <a:latin typeface="Times New Roman"/>
                <a:ea typeface="Times New Roman"/>
                <a:cs typeface="Times New Roman"/>
                <a:sym typeface="Times New Roman"/>
              </a:rPr>
              <a:t>Following are some of the important input devices which are used in a computer −</a:t>
            </a:r>
            <a:endParaRPr/>
          </a:p>
          <a:p>
            <a:pPr indent="-137390" lvl="0" marL="91440" rtl="0" algn="l">
              <a:lnSpc>
                <a:spcPct val="90000"/>
              </a:lnSpc>
              <a:spcBef>
                <a:spcPts val="1400"/>
              </a:spcBef>
              <a:spcAft>
                <a:spcPts val="0"/>
              </a:spcAft>
              <a:buSzPct val="100000"/>
              <a:buFont typeface="Courier New"/>
              <a:buChar char="o"/>
            </a:pPr>
            <a:r>
              <a:rPr lang="en-US" sz="3400">
                <a:latin typeface="Times New Roman"/>
                <a:ea typeface="Times New Roman"/>
                <a:cs typeface="Times New Roman"/>
                <a:sym typeface="Times New Roman"/>
              </a:rPr>
              <a:t>Keyboard </a:t>
            </a:r>
            <a:endParaRPr/>
          </a:p>
          <a:p>
            <a:pPr indent="-137390" lvl="0" marL="91440" rtl="0" algn="l">
              <a:lnSpc>
                <a:spcPct val="90000"/>
              </a:lnSpc>
              <a:spcBef>
                <a:spcPts val="1400"/>
              </a:spcBef>
              <a:spcAft>
                <a:spcPts val="0"/>
              </a:spcAft>
              <a:buSzPct val="100000"/>
              <a:buFont typeface="Courier New"/>
              <a:buChar char="o"/>
            </a:pPr>
            <a:r>
              <a:rPr lang="en-US" sz="3400">
                <a:latin typeface="Times New Roman"/>
                <a:ea typeface="Times New Roman"/>
                <a:cs typeface="Times New Roman"/>
                <a:sym typeface="Times New Roman"/>
              </a:rPr>
              <a:t>Mouse</a:t>
            </a:r>
            <a:endParaRPr sz="3400">
              <a:latin typeface="Times New Roman"/>
              <a:ea typeface="Times New Roman"/>
              <a:cs typeface="Times New Roman"/>
              <a:sym typeface="Times New Roman"/>
            </a:endParaRPr>
          </a:p>
          <a:p>
            <a:pPr indent="-137390" lvl="0" marL="91440" rtl="0" algn="l">
              <a:lnSpc>
                <a:spcPct val="90000"/>
              </a:lnSpc>
              <a:spcBef>
                <a:spcPts val="1400"/>
              </a:spcBef>
              <a:spcAft>
                <a:spcPts val="0"/>
              </a:spcAft>
              <a:buSzPct val="100000"/>
              <a:buFont typeface="Courier New"/>
              <a:buChar char="o"/>
            </a:pPr>
            <a:r>
              <a:rPr lang="en-US" sz="3400">
                <a:latin typeface="Times New Roman"/>
                <a:ea typeface="Times New Roman"/>
                <a:cs typeface="Times New Roman"/>
                <a:sym typeface="Times New Roman"/>
              </a:rPr>
              <a:t>Joy Stick </a:t>
            </a:r>
            <a:endParaRPr/>
          </a:p>
          <a:p>
            <a:pPr indent="-137390" lvl="0" marL="91440" rtl="0" algn="l">
              <a:lnSpc>
                <a:spcPct val="90000"/>
              </a:lnSpc>
              <a:spcBef>
                <a:spcPts val="1400"/>
              </a:spcBef>
              <a:spcAft>
                <a:spcPts val="0"/>
              </a:spcAft>
              <a:buSzPct val="100000"/>
              <a:buFont typeface="Courier New"/>
              <a:buChar char="o"/>
            </a:pPr>
            <a:r>
              <a:rPr lang="en-US" sz="3400">
                <a:latin typeface="Times New Roman"/>
                <a:ea typeface="Times New Roman"/>
                <a:cs typeface="Times New Roman"/>
                <a:sym typeface="Times New Roman"/>
              </a:rPr>
              <a:t>Light pen</a:t>
            </a:r>
            <a:endParaRPr/>
          </a:p>
          <a:p>
            <a:pPr indent="-137390" lvl="0" marL="91440" rtl="0" algn="l">
              <a:lnSpc>
                <a:spcPct val="90000"/>
              </a:lnSpc>
              <a:spcBef>
                <a:spcPts val="1400"/>
              </a:spcBef>
              <a:spcAft>
                <a:spcPts val="0"/>
              </a:spcAft>
              <a:buSzPct val="100000"/>
              <a:buFont typeface="Courier New"/>
              <a:buChar char="o"/>
            </a:pPr>
            <a:r>
              <a:rPr lang="en-US" sz="3400">
                <a:latin typeface="Times New Roman"/>
                <a:ea typeface="Times New Roman"/>
                <a:cs typeface="Times New Roman"/>
                <a:sym typeface="Times New Roman"/>
              </a:rPr>
              <a:t>Track Ball </a:t>
            </a:r>
            <a:endParaRPr/>
          </a:p>
          <a:p>
            <a:pPr indent="-137390" lvl="0" marL="91440" rtl="0" algn="l">
              <a:lnSpc>
                <a:spcPct val="90000"/>
              </a:lnSpc>
              <a:spcBef>
                <a:spcPts val="1400"/>
              </a:spcBef>
              <a:spcAft>
                <a:spcPts val="0"/>
              </a:spcAft>
              <a:buSzPct val="100000"/>
              <a:buFont typeface="Courier New"/>
              <a:buChar char="o"/>
            </a:pPr>
            <a:r>
              <a:rPr lang="en-US" sz="3400">
                <a:latin typeface="Times New Roman"/>
                <a:ea typeface="Times New Roman"/>
                <a:cs typeface="Times New Roman"/>
                <a:sym typeface="Times New Roman"/>
              </a:rPr>
              <a:t>Scanner</a:t>
            </a:r>
            <a:endParaRPr sz="3400">
              <a:latin typeface="Times New Roman"/>
              <a:ea typeface="Times New Roman"/>
              <a:cs typeface="Times New Roman"/>
              <a:sym typeface="Times New Roman"/>
            </a:endParaRPr>
          </a:p>
          <a:p>
            <a:pPr indent="-137390" lvl="0" marL="91440" rtl="0" algn="l">
              <a:lnSpc>
                <a:spcPct val="90000"/>
              </a:lnSpc>
              <a:spcBef>
                <a:spcPts val="1400"/>
              </a:spcBef>
              <a:spcAft>
                <a:spcPts val="0"/>
              </a:spcAft>
              <a:buSzPct val="100000"/>
              <a:buFont typeface="Courier New"/>
              <a:buChar char="o"/>
            </a:pPr>
            <a:r>
              <a:rPr lang="en-US" sz="3400">
                <a:latin typeface="Times New Roman"/>
                <a:ea typeface="Times New Roman"/>
                <a:cs typeface="Times New Roman"/>
                <a:sym typeface="Times New Roman"/>
              </a:rPr>
              <a:t> Graphic Tablet Microphone</a:t>
            </a:r>
            <a:endParaRPr sz="3400">
              <a:latin typeface="Times New Roman"/>
              <a:ea typeface="Times New Roman"/>
              <a:cs typeface="Times New Roman"/>
              <a:sym typeface="Times New Roman"/>
            </a:endParaRPr>
          </a:p>
          <a:p>
            <a:pPr indent="-137390" lvl="0" marL="91440" rtl="0" algn="l">
              <a:lnSpc>
                <a:spcPct val="90000"/>
              </a:lnSpc>
              <a:spcBef>
                <a:spcPts val="1400"/>
              </a:spcBef>
              <a:spcAft>
                <a:spcPts val="0"/>
              </a:spcAft>
              <a:buSzPct val="100000"/>
              <a:buFont typeface="Courier New"/>
              <a:buChar char="o"/>
            </a:pPr>
            <a:r>
              <a:rPr lang="en-US" sz="3400">
                <a:latin typeface="Times New Roman"/>
                <a:ea typeface="Times New Roman"/>
                <a:cs typeface="Times New Roman"/>
                <a:sym typeface="Times New Roman"/>
              </a:rPr>
              <a:t>Magnetic Ink Card Reader(MICR)</a:t>
            </a:r>
            <a:endParaRPr/>
          </a:p>
          <a:p>
            <a:pPr indent="-137390" lvl="0" marL="91440" rtl="0" algn="l">
              <a:lnSpc>
                <a:spcPct val="90000"/>
              </a:lnSpc>
              <a:spcBef>
                <a:spcPts val="1400"/>
              </a:spcBef>
              <a:spcAft>
                <a:spcPts val="0"/>
              </a:spcAft>
              <a:buSzPct val="100000"/>
              <a:buFont typeface="Courier New"/>
              <a:buChar char="o"/>
            </a:pPr>
            <a:r>
              <a:rPr lang="en-US" sz="3400">
                <a:latin typeface="Times New Roman"/>
                <a:ea typeface="Times New Roman"/>
                <a:cs typeface="Times New Roman"/>
                <a:sym typeface="Times New Roman"/>
              </a:rPr>
              <a:t>Optical Character Reader(OCR)</a:t>
            </a:r>
            <a:endParaRPr/>
          </a:p>
          <a:p>
            <a:pPr indent="-137390" lvl="0" marL="91440" rtl="0" algn="l">
              <a:lnSpc>
                <a:spcPct val="90000"/>
              </a:lnSpc>
              <a:spcBef>
                <a:spcPts val="1400"/>
              </a:spcBef>
              <a:spcAft>
                <a:spcPts val="0"/>
              </a:spcAft>
              <a:buSzPct val="100000"/>
              <a:buFont typeface="Courier New"/>
              <a:buChar char="o"/>
            </a:pPr>
            <a:r>
              <a:rPr lang="en-US" sz="3400">
                <a:latin typeface="Times New Roman"/>
                <a:ea typeface="Times New Roman"/>
                <a:cs typeface="Times New Roman"/>
                <a:sym typeface="Times New Roman"/>
              </a:rPr>
              <a:t>Bar Code Reader</a:t>
            </a:r>
            <a:endParaRPr/>
          </a:p>
          <a:p>
            <a:pPr indent="-137390" lvl="0" marL="91440" rtl="0" algn="l">
              <a:lnSpc>
                <a:spcPct val="90000"/>
              </a:lnSpc>
              <a:spcBef>
                <a:spcPts val="1400"/>
              </a:spcBef>
              <a:spcAft>
                <a:spcPts val="0"/>
              </a:spcAft>
              <a:buSzPct val="100000"/>
              <a:buFont typeface="Courier New"/>
              <a:buChar char="o"/>
            </a:pPr>
            <a:r>
              <a:rPr lang="en-US" sz="3400">
                <a:latin typeface="Times New Roman"/>
                <a:ea typeface="Times New Roman"/>
                <a:cs typeface="Times New Roman"/>
                <a:sym typeface="Times New Roman"/>
              </a:rPr>
              <a:t>Optical Mark Reader(OMR)</a:t>
            </a:r>
            <a:endParaRPr/>
          </a:p>
          <a:p>
            <a:pPr indent="-2603" lvl="0" marL="91440" rtl="0" algn="l">
              <a:lnSpc>
                <a:spcPct val="90000"/>
              </a:lnSpc>
              <a:spcBef>
                <a:spcPts val="1400"/>
              </a:spcBef>
              <a:spcAft>
                <a:spcPts val="0"/>
              </a:spcAft>
              <a:buSzPct val="100000"/>
              <a:buNone/>
            </a:pPr>
            <a:r>
              <a:t/>
            </a:r>
            <a:endParaRPr>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0"/>
          <p:cNvSpPr txBox="1"/>
          <p:nvPr>
            <p:ph idx="1" type="body"/>
          </p:nvPr>
        </p:nvSpPr>
        <p:spPr>
          <a:xfrm>
            <a:off x="1024128" y="669701"/>
            <a:ext cx="9720073" cy="5859888"/>
          </a:xfrm>
          <a:prstGeom prst="rect">
            <a:avLst/>
          </a:prstGeom>
          <a:no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b="1" lang="en-US" sz="2800">
                <a:latin typeface="Times New Roman"/>
                <a:ea typeface="Times New Roman"/>
                <a:cs typeface="Times New Roman"/>
                <a:sym typeface="Times New Roman"/>
              </a:rPr>
              <a:t>Monitors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Monitors, commonly called as </a:t>
            </a:r>
            <a:r>
              <a:rPr b="1" lang="en-US">
                <a:latin typeface="Times New Roman"/>
                <a:ea typeface="Times New Roman"/>
                <a:cs typeface="Times New Roman"/>
                <a:sym typeface="Times New Roman"/>
              </a:rPr>
              <a:t>Visual Display Unit</a:t>
            </a:r>
            <a:r>
              <a:rPr lang="en-US">
                <a:latin typeface="Times New Roman"/>
                <a:ea typeface="Times New Roman"/>
                <a:cs typeface="Times New Roman"/>
                <a:sym typeface="Times New Roman"/>
              </a:rPr>
              <a:t> (VDU), are the main output device of a computer. It forms images from tiny dots, called pixels that are arranged in a rectangular form. The sharpness of the image depends upon the number of pixels.</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There are two kinds of viewing screen used for monitors.</a:t>
            </a:r>
            <a:endParaRPr/>
          </a:p>
          <a:p>
            <a:pPr indent="-457200" lvl="0" marL="457200" rtl="0" algn="l">
              <a:lnSpc>
                <a:spcPct val="90000"/>
              </a:lnSpc>
              <a:spcBef>
                <a:spcPts val="1400"/>
              </a:spcBef>
              <a:spcAft>
                <a:spcPts val="0"/>
              </a:spcAft>
              <a:buSzPts val="2200"/>
              <a:buFont typeface="Twentieth Century"/>
              <a:buAutoNum type="arabicPeriod"/>
            </a:pPr>
            <a:r>
              <a:rPr lang="en-US">
                <a:latin typeface="Times New Roman"/>
                <a:ea typeface="Times New Roman"/>
                <a:cs typeface="Times New Roman"/>
                <a:sym typeface="Times New Roman"/>
              </a:rPr>
              <a:t>Cathode-Ray Tube (CRT)</a:t>
            </a:r>
            <a:endParaRPr/>
          </a:p>
          <a:p>
            <a:pPr indent="-457200" lvl="0" marL="457200" rtl="0" algn="l">
              <a:lnSpc>
                <a:spcPct val="90000"/>
              </a:lnSpc>
              <a:spcBef>
                <a:spcPts val="1400"/>
              </a:spcBef>
              <a:spcAft>
                <a:spcPts val="0"/>
              </a:spcAft>
              <a:buSzPts val="2200"/>
              <a:buFont typeface="Twentieth Century"/>
              <a:buAutoNum type="arabicPeriod"/>
            </a:pPr>
            <a:r>
              <a:rPr lang="en-US">
                <a:latin typeface="Times New Roman"/>
                <a:ea typeface="Times New Roman"/>
                <a:cs typeface="Times New Roman"/>
                <a:sym typeface="Times New Roman"/>
              </a:rPr>
              <a:t>Flat-Panel Display</a:t>
            </a:r>
            <a:endParaRPr/>
          </a:p>
          <a:p>
            <a:pPr indent="-139700" lvl="0" marL="91440" rtl="0" algn="l">
              <a:lnSpc>
                <a:spcPct val="90000"/>
              </a:lnSpc>
              <a:spcBef>
                <a:spcPts val="1400"/>
              </a:spcBef>
              <a:spcAft>
                <a:spcPts val="0"/>
              </a:spcAft>
              <a:buSzPts val="2200"/>
              <a:buChar char=" "/>
            </a:pPr>
            <a:r>
              <a:rPr lang="en-US" u="sng">
                <a:latin typeface="Times New Roman"/>
                <a:ea typeface="Times New Roman"/>
                <a:cs typeface="Times New Roman"/>
                <a:sym typeface="Times New Roman"/>
              </a:rPr>
              <a:t>Cathode-Ray Tube (CRT) Monitor</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 CRT display is made up of small picture elements called pixels. The smaller the pixels, the better the image clarity or resolution. It takes more than one illuminated pixel to form a whole character, such as the letter ‘e’ in the word help.</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t/>
            </a:r>
            <a:endParaRPr/>
          </a:p>
        </p:txBody>
      </p:sp>
      <p:sp>
        <p:nvSpPr>
          <p:cNvPr id="223" name="Google Shape;223;p21"/>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latin typeface="Times New Roman"/>
                <a:ea typeface="Times New Roman"/>
                <a:cs typeface="Times New Roman"/>
                <a:sym typeface="Times New Roman"/>
              </a:rPr>
              <a:t>A finite number of characters can be displayed on a screen at once. The screen can be divided into a series of character boxes - fixed location on the screen where a standard character can be placed. Most screens are capable of displaying 80 characters of data horizontally and 25 lines vertically.</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There are some disadvantages of CRT −</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Large in Size</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High power consumption</a:t>
            </a:r>
            <a:endParaRPr/>
          </a:p>
          <a:p>
            <a:pPr indent="0" lvl="0" marL="91440" rtl="0" algn="l">
              <a:lnSpc>
                <a:spcPct val="90000"/>
              </a:lnSpc>
              <a:spcBef>
                <a:spcPts val="1400"/>
              </a:spcBef>
              <a:spcAft>
                <a:spcPts val="0"/>
              </a:spcAft>
              <a:buSzPts val="2200"/>
              <a:buNone/>
            </a:pPr>
            <a:r>
              <a:t/>
            </a:r>
            <a:endParaRPr/>
          </a:p>
        </p:txBody>
      </p:sp>
      <p:pic>
        <p:nvPicPr>
          <p:cNvPr id="224" name="Google Shape;224;p21"/>
          <p:cNvPicPr preferRelativeResize="0"/>
          <p:nvPr/>
        </p:nvPicPr>
        <p:blipFill rotWithShape="1">
          <a:blip r:embed="rId3">
            <a:alphaModFix/>
          </a:blip>
          <a:srcRect b="0" l="0" r="0" t="0"/>
          <a:stretch/>
        </p:blipFill>
        <p:spPr>
          <a:xfrm>
            <a:off x="7035219" y="3926244"/>
            <a:ext cx="3067050" cy="2714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txBox="1"/>
          <p:nvPr>
            <p:ph idx="1" type="body"/>
          </p:nvPr>
        </p:nvSpPr>
        <p:spPr>
          <a:xfrm>
            <a:off x="1024128" y="373487"/>
            <a:ext cx="9720073" cy="5935873"/>
          </a:xfrm>
          <a:prstGeom prst="rect">
            <a:avLst/>
          </a:prstGeom>
          <a:no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b="1" lang="en-US" sz="2800">
                <a:latin typeface="Times New Roman"/>
                <a:ea typeface="Times New Roman"/>
                <a:cs typeface="Times New Roman"/>
                <a:sym typeface="Times New Roman"/>
              </a:rPr>
              <a:t>Flat-Panel Display Monitor</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 flat-panel display refers to a class of video devices that have reduced volume, weight and power requirement in comparison to the CRT. You can hang them on walls or wear them on your wrists. Current uses of flat-panel displays include calculators, video games, monitors, laptop computer, and graphics display.</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 flat-panel display is divided into two categories −</a:t>
            </a:r>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Emissive Displays</a:t>
            </a:r>
            <a:r>
              <a:rPr lang="en-US">
                <a:latin typeface="Times New Roman"/>
                <a:ea typeface="Times New Roman"/>
                <a:cs typeface="Times New Roman"/>
                <a:sym typeface="Times New Roman"/>
              </a:rPr>
              <a:t> − Emissive displays are devices that convert electrical energy into light. For example, plasma panel and LED (Light-Emitting Diodes).</a:t>
            </a:r>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Non-Emissive Displays</a:t>
            </a:r>
            <a:r>
              <a:rPr lang="en-US">
                <a:latin typeface="Times New Roman"/>
                <a:ea typeface="Times New Roman"/>
                <a:cs typeface="Times New Roman"/>
                <a:sym typeface="Times New Roman"/>
              </a:rPr>
              <a:t> − Non-emissive displays use optical effects to convert sunlight or light from some other source into graphics patterns. For example, LCD (Liquid-Crystal Device).</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p:txBody>
      </p:sp>
      <p:pic>
        <p:nvPicPr>
          <p:cNvPr id="230" name="Google Shape;230;p22"/>
          <p:cNvPicPr preferRelativeResize="0"/>
          <p:nvPr/>
        </p:nvPicPr>
        <p:blipFill rotWithShape="1">
          <a:blip r:embed="rId3">
            <a:alphaModFix/>
          </a:blip>
          <a:srcRect b="0" l="0" r="0" t="0"/>
          <a:stretch/>
        </p:blipFill>
        <p:spPr>
          <a:xfrm>
            <a:off x="6456541" y="4233728"/>
            <a:ext cx="2962275" cy="2486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3"/>
          <p:cNvSpPr txBox="1"/>
          <p:nvPr>
            <p:ph type="title"/>
          </p:nvPr>
        </p:nvSpPr>
        <p:spPr>
          <a:xfrm>
            <a:off x="798841" y="0"/>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2800"/>
              <a:buFont typeface="Times New Roman"/>
              <a:buNone/>
            </a:pPr>
            <a:r>
              <a:rPr b="1" lang="en-US" sz="2800">
                <a:latin typeface="Times New Roman"/>
                <a:ea typeface="Times New Roman"/>
                <a:cs typeface="Times New Roman"/>
                <a:sym typeface="Times New Roman"/>
              </a:rPr>
              <a:t>CHARACTERISTICS OF A MONITOR</a:t>
            </a:r>
            <a:endParaRPr sz="2800">
              <a:latin typeface="Times New Roman"/>
              <a:ea typeface="Times New Roman"/>
              <a:cs typeface="Times New Roman"/>
              <a:sym typeface="Times New Roman"/>
            </a:endParaRPr>
          </a:p>
        </p:txBody>
      </p:sp>
      <p:sp>
        <p:nvSpPr>
          <p:cNvPr id="236" name="Google Shape;236;p23"/>
          <p:cNvSpPr txBox="1"/>
          <p:nvPr>
            <p:ph idx="1" type="body"/>
          </p:nvPr>
        </p:nvSpPr>
        <p:spPr>
          <a:xfrm>
            <a:off x="1024128" y="1152939"/>
            <a:ext cx="9720073" cy="5705061"/>
          </a:xfrm>
          <a:prstGeom prst="rect">
            <a:avLst/>
          </a:prstGeom>
          <a:noFill/>
          <a:ln>
            <a:noFill/>
          </a:ln>
        </p:spPr>
        <p:txBody>
          <a:bodyPr anchorCtr="0" anchor="t" bIns="45700" lIns="45700" spcFirstLastPara="1" rIns="45700" wrap="square" tIns="45700">
            <a:normAutofit fontScale="81818" lnSpcReduction="20000"/>
          </a:bodyPr>
          <a:lstStyle/>
          <a:p>
            <a:pPr indent="-114299" lvl="0" marL="91440" rtl="0" algn="l">
              <a:lnSpc>
                <a:spcPct val="90000"/>
              </a:lnSpc>
              <a:spcBef>
                <a:spcPts val="0"/>
              </a:spcBef>
              <a:spcAft>
                <a:spcPts val="0"/>
              </a:spcAft>
              <a:buSzPct val="100000"/>
              <a:buChar char=" "/>
            </a:pPr>
            <a:r>
              <a:rPr lang="en-US">
                <a:latin typeface="Times New Roman"/>
                <a:ea typeface="Times New Roman"/>
                <a:cs typeface="Times New Roman"/>
                <a:sym typeface="Times New Roman"/>
              </a:rPr>
              <a:t>Following are the characteristics of a monitor:</a:t>
            </a:r>
            <a:endParaRPr/>
          </a:p>
          <a:p>
            <a:pPr indent="-114299" lvl="0" marL="91440" rtl="0" algn="l">
              <a:lnSpc>
                <a:spcPct val="90000"/>
              </a:lnSpc>
              <a:spcBef>
                <a:spcPts val="1400"/>
              </a:spcBef>
              <a:spcAft>
                <a:spcPts val="0"/>
              </a:spcAft>
              <a:buSzPct val="100000"/>
              <a:buChar char=" "/>
            </a:pPr>
            <a:r>
              <a:rPr lang="en-US">
                <a:latin typeface="Times New Roman"/>
                <a:ea typeface="Times New Roman"/>
                <a:cs typeface="Times New Roman"/>
                <a:sym typeface="Times New Roman"/>
              </a:rPr>
              <a:t>a)     Size:</a:t>
            </a:r>
            <a:endParaRPr/>
          </a:p>
          <a:p>
            <a:pPr indent="-114299" lvl="0" marL="91440" rtl="0" algn="l">
              <a:lnSpc>
                <a:spcPct val="90000"/>
              </a:lnSpc>
              <a:spcBef>
                <a:spcPts val="1400"/>
              </a:spcBef>
              <a:spcAft>
                <a:spcPts val="0"/>
              </a:spcAft>
              <a:buSzPct val="100000"/>
              <a:buChar char=" "/>
            </a:pPr>
            <a:r>
              <a:rPr lang="en-US">
                <a:latin typeface="Times New Roman"/>
                <a:ea typeface="Times New Roman"/>
                <a:cs typeface="Times New Roman"/>
                <a:sym typeface="Times New Roman"/>
              </a:rPr>
              <a:t>The most important aspect of a monitor is its size. Screen sizes are measured in diagonal inches, the distance from one corner to another opposite corner diagonally.</a:t>
            </a:r>
            <a:endParaRPr/>
          </a:p>
          <a:p>
            <a:pPr indent="-114299" lvl="0" marL="91440" rtl="0" algn="l">
              <a:lnSpc>
                <a:spcPct val="90000"/>
              </a:lnSpc>
              <a:spcBef>
                <a:spcPts val="1400"/>
              </a:spcBef>
              <a:spcAft>
                <a:spcPts val="0"/>
              </a:spcAft>
              <a:buSzPct val="100000"/>
              <a:buChar char=" "/>
            </a:pPr>
            <a:r>
              <a:rPr lang="en-US">
                <a:latin typeface="Times New Roman"/>
                <a:ea typeface="Times New Roman"/>
                <a:cs typeface="Times New Roman"/>
                <a:sym typeface="Times New Roman"/>
              </a:rPr>
              <a:t>b)    Resolution:</a:t>
            </a:r>
            <a:endParaRPr/>
          </a:p>
          <a:p>
            <a:pPr indent="-114299" lvl="0" marL="91440" rtl="0" algn="l">
              <a:lnSpc>
                <a:spcPct val="90000"/>
              </a:lnSpc>
              <a:spcBef>
                <a:spcPts val="1400"/>
              </a:spcBef>
              <a:spcAft>
                <a:spcPts val="0"/>
              </a:spcAft>
              <a:buSzPct val="100000"/>
              <a:buChar char=" "/>
            </a:pPr>
            <a:r>
              <a:rPr lang="en-US">
                <a:latin typeface="Times New Roman"/>
                <a:ea typeface="Times New Roman"/>
                <a:cs typeface="Times New Roman"/>
                <a:sym typeface="Times New Roman"/>
              </a:rPr>
              <a:t>     The resolution of a monitor indicates how density the pixels are packed. Pixel is short for picture element. A pixel is a single point in a graphic image. Graphic monitors display pictures by dividing the display screen into millions of pixels arranged in rows and columns. On color monitor each pixel is actually composed of three dots namely a red, a green, and a blue. The quality of a display monitor largely depends on its resolution.</a:t>
            </a:r>
            <a:endParaRPr/>
          </a:p>
          <a:p>
            <a:pPr indent="-114299" lvl="0" marL="91440" rtl="0" algn="l">
              <a:lnSpc>
                <a:spcPct val="90000"/>
              </a:lnSpc>
              <a:spcBef>
                <a:spcPts val="1400"/>
              </a:spcBef>
              <a:spcAft>
                <a:spcPts val="0"/>
              </a:spcAft>
              <a:buSzPct val="100000"/>
              <a:buChar char=" "/>
            </a:pPr>
            <a:r>
              <a:rPr lang="en-US">
                <a:latin typeface="Times New Roman"/>
                <a:ea typeface="Times New Roman"/>
                <a:cs typeface="Times New Roman"/>
                <a:sym typeface="Times New Roman"/>
              </a:rPr>
              <a:t>c)     Band Width:</a:t>
            </a:r>
            <a:endParaRPr/>
          </a:p>
          <a:p>
            <a:pPr indent="-114299" lvl="0" marL="91440" rtl="0" algn="l">
              <a:lnSpc>
                <a:spcPct val="90000"/>
              </a:lnSpc>
              <a:spcBef>
                <a:spcPts val="1400"/>
              </a:spcBef>
              <a:spcAft>
                <a:spcPts val="0"/>
              </a:spcAft>
              <a:buSzPct val="100000"/>
              <a:buChar char=" "/>
            </a:pPr>
            <a:r>
              <a:rPr lang="en-US">
                <a:latin typeface="Times New Roman"/>
                <a:ea typeface="Times New Roman"/>
                <a:cs typeface="Times New Roman"/>
                <a:sym typeface="Times New Roman"/>
              </a:rPr>
              <a:t>      The amount of data that can be transmitted in a fixed amount of time. For digital devices, the band width is usually expressed in bits or bytes per second (bps). For analog devices it is expressed in cycle per second or Hertz (Hz).</a:t>
            </a:r>
            <a:endParaRPr/>
          </a:p>
          <a:p>
            <a:pPr indent="-114299" lvl="0" marL="91440" rtl="0" algn="l">
              <a:lnSpc>
                <a:spcPct val="90000"/>
              </a:lnSpc>
              <a:spcBef>
                <a:spcPts val="1400"/>
              </a:spcBef>
              <a:spcAft>
                <a:spcPts val="0"/>
              </a:spcAft>
              <a:buSzPct val="100000"/>
              <a:buChar char=" "/>
            </a:pPr>
            <a:r>
              <a:rPr lang="en-US">
                <a:latin typeface="Times New Roman"/>
                <a:ea typeface="Times New Roman"/>
                <a:cs typeface="Times New Roman"/>
                <a:sym typeface="Times New Roman"/>
              </a:rPr>
              <a:t>d)    Refresh Rate:</a:t>
            </a:r>
            <a:endParaRPr/>
          </a:p>
          <a:p>
            <a:pPr indent="-114299" lvl="0" marL="91440" rtl="0" algn="l">
              <a:lnSpc>
                <a:spcPct val="90000"/>
              </a:lnSpc>
              <a:spcBef>
                <a:spcPts val="1400"/>
              </a:spcBef>
              <a:spcAft>
                <a:spcPts val="0"/>
              </a:spcAft>
              <a:buSzPct val="100000"/>
              <a:buChar char=" "/>
            </a:pPr>
            <a:r>
              <a:rPr lang="en-US">
                <a:latin typeface="Times New Roman"/>
                <a:ea typeface="Times New Roman"/>
                <a:cs typeface="Times New Roman"/>
                <a:sym typeface="Times New Roman"/>
              </a:rPr>
              <a:t>       Display monitors must be refresh many times per second. The refresh rate determines how many times per seconds the screen is to be red drawn. The refresh rate of a monitor is measured in Hertz. The faster the refresheris, the less the monitor flickers.</a:t>
            </a:r>
            <a:endParaRPr>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4"/>
          <p:cNvSpPr txBox="1"/>
          <p:nvPr>
            <p:ph idx="1" type="body"/>
          </p:nvPr>
        </p:nvSpPr>
        <p:spPr>
          <a:xfrm>
            <a:off x="1024128" y="901148"/>
            <a:ext cx="9720073" cy="5408212"/>
          </a:xfrm>
          <a:prstGeom prst="rect">
            <a:avLst/>
          </a:prstGeom>
          <a:noFill/>
          <a:ln>
            <a:noFill/>
          </a:ln>
        </p:spPr>
        <p:txBody>
          <a:bodyPr anchorCtr="0" anchor="t" bIns="45700" lIns="45700" spcFirstLastPara="1" rIns="45700" wrap="square" tIns="45700">
            <a:normAutofit fontScale="77273" lnSpcReduction="20000"/>
          </a:bodyPr>
          <a:lstStyle/>
          <a:p>
            <a:pPr indent="-117764" lvl="0" marL="91440" rtl="0" algn="l">
              <a:lnSpc>
                <a:spcPct val="90000"/>
              </a:lnSpc>
              <a:spcBef>
                <a:spcPts val="0"/>
              </a:spcBef>
              <a:spcAft>
                <a:spcPts val="0"/>
              </a:spcAft>
              <a:buSzPct val="100000"/>
              <a:buChar char=" "/>
            </a:pPr>
            <a:r>
              <a:rPr lang="en-US" sz="2400">
                <a:latin typeface="Times New Roman"/>
                <a:ea typeface="Times New Roman"/>
                <a:cs typeface="Times New Roman"/>
                <a:sym typeface="Times New Roman"/>
              </a:rPr>
              <a:t>e)     Interlacing:</a:t>
            </a:r>
            <a:endParaRPr/>
          </a:p>
          <a:p>
            <a:pPr indent="-117764" lvl="0" marL="91440" rtl="0" algn="l">
              <a:lnSpc>
                <a:spcPct val="90000"/>
              </a:lnSpc>
              <a:spcBef>
                <a:spcPts val="1400"/>
              </a:spcBef>
              <a:spcAft>
                <a:spcPts val="0"/>
              </a:spcAft>
              <a:buSzPct val="100000"/>
              <a:buChar char=" "/>
            </a:pPr>
            <a:r>
              <a:rPr lang="en-US" sz="2400">
                <a:latin typeface="Times New Roman"/>
                <a:ea typeface="Times New Roman"/>
                <a:cs typeface="Times New Roman"/>
                <a:sym typeface="Times New Roman"/>
              </a:rPr>
              <a:t>       It is a technique in which instead of scanning the image one line at a time, it scans alternately i.e. alternate lines are scanned at each pass. It is used to keep band width down. Since inter leaked displaced have been reported to be more flickery, with better technology available, most monitors are non interlaced now.</a:t>
            </a:r>
            <a:endParaRPr/>
          </a:p>
          <a:p>
            <a:pPr indent="-117764" lvl="0" marL="91440" rtl="0" algn="l">
              <a:lnSpc>
                <a:spcPct val="90000"/>
              </a:lnSpc>
              <a:spcBef>
                <a:spcPts val="1400"/>
              </a:spcBef>
              <a:spcAft>
                <a:spcPts val="0"/>
              </a:spcAft>
              <a:buSzPct val="100000"/>
              <a:buChar char=" "/>
            </a:pPr>
            <a:r>
              <a:rPr lang="en-US" sz="2400">
                <a:latin typeface="Times New Roman"/>
                <a:ea typeface="Times New Roman"/>
                <a:cs typeface="Times New Roman"/>
                <a:sym typeface="Times New Roman"/>
              </a:rPr>
              <a:t>f)      Dot per Inch:</a:t>
            </a:r>
            <a:endParaRPr/>
          </a:p>
          <a:p>
            <a:pPr indent="-117764" lvl="0" marL="91440" rtl="0" algn="l">
              <a:lnSpc>
                <a:spcPct val="90000"/>
              </a:lnSpc>
              <a:spcBef>
                <a:spcPts val="1400"/>
              </a:spcBef>
              <a:spcAft>
                <a:spcPts val="0"/>
              </a:spcAft>
              <a:buSzPct val="100000"/>
              <a:buChar char=" "/>
            </a:pPr>
            <a:r>
              <a:rPr lang="en-US" sz="2400">
                <a:latin typeface="Times New Roman"/>
                <a:ea typeface="Times New Roman"/>
                <a:cs typeface="Times New Roman"/>
                <a:sym typeface="Times New Roman"/>
              </a:rPr>
              <a:t>       It is measured for the actual sharpness of the on screen image. This depends on both the resolution &amp; the size of the image. Practical experience shows that a smaller screen has a sharper image at the same resolution than does a large screen. This is because it will require more dots per inch to display the same number of pixels.</a:t>
            </a:r>
            <a:endParaRPr/>
          </a:p>
          <a:p>
            <a:pPr indent="-117764" lvl="0" marL="91440" rtl="0" algn="l">
              <a:lnSpc>
                <a:spcPct val="90000"/>
              </a:lnSpc>
              <a:spcBef>
                <a:spcPts val="1400"/>
              </a:spcBef>
              <a:spcAft>
                <a:spcPts val="0"/>
              </a:spcAft>
              <a:buSzPct val="100000"/>
              <a:buChar char=" "/>
            </a:pPr>
            <a:r>
              <a:rPr lang="en-US" sz="2400">
                <a:latin typeface="Times New Roman"/>
                <a:ea typeface="Times New Roman"/>
                <a:cs typeface="Times New Roman"/>
                <a:sym typeface="Times New Roman"/>
              </a:rPr>
              <a:t>     g)  Dot Pitch:</a:t>
            </a:r>
            <a:endParaRPr/>
          </a:p>
          <a:p>
            <a:pPr indent="-117764" lvl="0" marL="91440" rtl="0" algn="l">
              <a:lnSpc>
                <a:spcPct val="90000"/>
              </a:lnSpc>
              <a:spcBef>
                <a:spcPts val="1400"/>
              </a:spcBef>
              <a:spcAft>
                <a:spcPts val="0"/>
              </a:spcAft>
              <a:buSzPct val="100000"/>
              <a:buChar char=" "/>
            </a:pPr>
            <a:r>
              <a:rPr lang="en-US" sz="2400">
                <a:latin typeface="Times New Roman"/>
                <a:ea typeface="Times New Roman"/>
                <a:cs typeface="Times New Roman"/>
                <a:sym typeface="Times New Roman"/>
              </a:rPr>
              <a:t>      A measurement that indicates the vertical distance between each pixel on a display screen. It is measured in millimeter. The dot pitch is one of the principle characteristics that determine the quality of display monitors.</a:t>
            </a:r>
            <a:endParaRPr/>
          </a:p>
          <a:p>
            <a:pPr indent="-117764" lvl="0" marL="91440" rtl="0" algn="l">
              <a:lnSpc>
                <a:spcPct val="90000"/>
              </a:lnSpc>
              <a:spcBef>
                <a:spcPts val="1400"/>
              </a:spcBef>
              <a:spcAft>
                <a:spcPts val="0"/>
              </a:spcAft>
              <a:buSzPct val="100000"/>
              <a:buChar char=" "/>
            </a:pPr>
            <a:r>
              <a:rPr lang="en-US" sz="2400">
                <a:latin typeface="Times New Roman"/>
                <a:ea typeface="Times New Roman"/>
                <a:cs typeface="Times New Roman"/>
                <a:sym typeface="Times New Roman"/>
              </a:rPr>
              <a:t>h)  Convergence:</a:t>
            </a:r>
            <a:endParaRPr/>
          </a:p>
          <a:p>
            <a:pPr indent="-117764" lvl="0" marL="91440" rtl="0" algn="l">
              <a:lnSpc>
                <a:spcPct val="90000"/>
              </a:lnSpc>
              <a:spcBef>
                <a:spcPts val="1400"/>
              </a:spcBef>
              <a:spcAft>
                <a:spcPts val="0"/>
              </a:spcAft>
              <a:buSzPct val="100000"/>
              <a:buChar char=" "/>
            </a:pPr>
            <a:r>
              <a:rPr lang="en-US" sz="2400">
                <a:latin typeface="Times New Roman"/>
                <a:ea typeface="Times New Roman"/>
                <a:cs typeface="Times New Roman"/>
                <a:sym typeface="Times New Roman"/>
              </a:rPr>
              <a:t>       It refers to how sharply an individual colour pixel on a monitor appears. Each pixel is composed of three dots namely a red, a green and a blue. If the dots are badly mis converged, the pixel will appear blurry.</a:t>
            </a:r>
            <a:endParaRPr/>
          </a:p>
          <a:p>
            <a:pPr indent="0" lvl="0" marL="91440" rtl="0" algn="l">
              <a:lnSpc>
                <a:spcPct val="90000"/>
              </a:lnSpc>
              <a:spcBef>
                <a:spcPts val="1400"/>
              </a:spcBef>
              <a:spcAft>
                <a:spcPts val="0"/>
              </a:spcAft>
              <a:buSzPct val="100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t/>
            </a:r>
            <a:endParaRPr/>
          </a:p>
        </p:txBody>
      </p:sp>
      <p:sp>
        <p:nvSpPr>
          <p:cNvPr id="247" name="Google Shape;247;p25"/>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latin typeface="Times New Roman"/>
                <a:ea typeface="Times New Roman"/>
                <a:cs typeface="Times New Roman"/>
                <a:sym typeface="Times New Roman"/>
              </a:rPr>
              <a:t>Monitor specifications can be judged through :</a:t>
            </a:r>
            <a:endParaRPr/>
          </a:p>
          <a:p>
            <a:pPr indent="-457200" lvl="0" marL="457200" rtl="0" algn="l">
              <a:lnSpc>
                <a:spcPct val="90000"/>
              </a:lnSpc>
              <a:spcBef>
                <a:spcPts val="1400"/>
              </a:spcBef>
              <a:spcAft>
                <a:spcPts val="0"/>
              </a:spcAft>
              <a:buSzPts val="2200"/>
              <a:buFont typeface="Twentieth Century"/>
              <a:buAutoNum type="arabicPeriod"/>
            </a:pPr>
            <a:r>
              <a:rPr lang="en-US">
                <a:latin typeface="Times New Roman"/>
                <a:ea typeface="Times New Roman"/>
                <a:cs typeface="Times New Roman"/>
                <a:sym typeface="Times New Roman"/>
              </a:rPr>
              <a:t>Size</a:t>
            </a:r>
            <a:endParaRPr/>
          </a:p>
          <a:p>
            <a:pPr indent="-457200" lvl="0" marL="457200" rtl="0" algn="l">
              <a:lnSpc>
                <a:spcPct val="90000"/>
              </a:lnSpc>
              <a:spcBef>
                <a:spcPts val="1400"/>
              </a:spcBef>
              <a:spcAft>
                <a:spcPts val="0"/>
              </a:spcAft>
              <a:buSzPts val="2200"/>
              <a:buFont typeface="Twentieth Century"/>
              <a:buAutoNum type="arabicPeriod"/>
            </a:pPr>
            <a:r>
              <a:rPr lang="en-US">
                <a:latin typeface="Times New Roman"/>
                <a:ea typeface="Times New Roman"/>
                <a:cs typeface="Times New Roman"/>
                <a:sym typeface="Times New Roman"/>
              </a:rPr>
              <a:t>Resolution</a:t>
            </a:r>
            <a:endParaRPr/>
          </a:p>
          <a:p>
            <a:pPr indent="-457200" lvl="0" marL="457200" rtl="0" algn="l">
              <a:lnSpc>
                <a:spcPct val="90000"/>
              </a:lnSpc>
              <a:spcBef>
                <a:spcPts val="1400"/>
              </a:spcBef>
              <a:spcAft>
                <a:spcPts val="0"/>
              </a:spcAft>
              <a:buSzPts val="2200"/>
              <a:buFont typeface="Twentieth Century"/>
              <a:buAutoNum type="arabicPeriod"/>
            </a:pPr>
            <a:r>
              <a:rPr lang="en-US">
                <a:latin typeface="Times New Roman"/>
                <a:ea typeface="Times New Roman"/>
                <a:cs typeface="Times New Roman"/>
                <a:sym typeface="Times New Roman"/>
              </a:rPr>
              <a:t>Refresh rate</a:t>
            </a:r>
            <a:endParaRPr/>
          </a:p>
          <a:p>
            <a:pPr indent="-457200" lvl="0" marL="457200" rtl="0" algn="l">
              <a:lnSpc>
                <a:spcPct val="90000"/>
              </a:lnSpc>
              <a:spcBef>
                <a:spcPts val="1400"/>
              </a:spcBef>
              <a:spcAft>
                <a:spcPts val="0"/>
              </a:spcAft>
              <a:buSzPts val="2200"/>
              <a:buFont typeface="Twentieth Century"/>
              <a:buAutoNum type="arabicPeriod"/>
            </a:pPr>
            <a:r>
              <a:rPr lang="en-US">
                <a:latin typeface="Times New Roman"/>
                <a:ea typeface="Times New Roman"/>
                <a:cs typeface="Times New Roman"/>
                <a:sym typeface="Times New Roman"/>
              </a:rPr>
              <a:t>Dot pitch</a:t>
            </a:r>
            <a:endParaRPr/>
          </a:p>
          <a:p>
            <a:pPr indent="-139700" lvl="0" marL="91440" rtl="0" algn="l">
              <a:lnSpc>
                <a:spcPct val="90000"/>
              </a:lnSpc>
              <a:spcBef>
                <a:spcPts val="1400"/>
              </a:spcBef>
              <a:spcAft>
                <a:spcPts val="0"/>
              </a:spcAft>
              <a:buSzPts val="2200"/>
              <a:buChar char=" "/>
            </a:pPr>
            <a:r>
              <a:rPr lang="en-US"/>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imes New Roman"/>
              <a:buNone/>
            </a:pPr>
            <a:r>
              <a:rPr lang="en-US">
                <a:latin typeface="Times New Roman"/>
                <a:ea typeface="Times New Roman"/>
                <a:cs typeface="Times New Roman"/>
                <a:sym typeface="Times New Roman"/>
              </a:rPr>
              <a:t>SIZE</a:t>
            </a:r>
            <a:endParaRPr>
              <a:latin typeface="Times New Roman"/>
              <a:ea typeface="Times New Roman"/>
              <a:cs typeface="Times New Roman"/>
              <a:sym typeface="Times New Roman"/>
            </a:endParaRPr>
          </a:p>
        </p:txBody>
      </p:sp>
      <p:sp>
        <p:nvSpPr>
          <p:cNvPr id="253" name="Google Shape;253;p26"/>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Courier New"/>
              <a:buChar char="o"/>
            </a:pPr>
            <a:r>
              <a:rPr lang="en-US">
                <a:latin typeface="Times New Roman"/>
                <a:ea typeface="Times New Roman"/>
                <a:cs typeface="Times New Roman"/>
                <a:sym typeface="Times New Roman"/>
              </a:rPr>
              <a:t>A monitors size affect how well we can see images</a:t>
            </a:r>
            <a:endParaRPr/>
          </a:p>
          <a:p>
            <a:pPr indent="-139700" lvl="0" marL="91440" rtl="0" algn="l">
              <a:lnSpc>
                <a:spcPct val="90000"/>
              </a:lnSpc>
              <a:spcBef>
                <a:spcPts val="1400"/>
              </a:spcBef>
              <a:spcAft>
                <a:spcPts val="0"/>
              </a:spcAft>
              <a:buSzPts val="2200"/>
              <a:buFont typeface="Courier New"/>
              <a:buChar char="o"/>
            </a:pPr>
            <a:r>
              <a:rPr lang="en-US">
                <a:latin typeface="Times New Roman"/>
                <a:ea typeface="Times New Roman"/>
                <a:cs typeface="Times New Roman"/>
                <a:sym typeface="Times New Roman"/>
              </a:rPr>
              <a:t>With a larger monitor, we can make the objects on the screen appear bigger.</a:t>
            </a:r>
            <a:endParaRPr/>
          </a:p>
          <a:p>
            <a:pPr indent="-139700" lvl="0" marL="91440" rtl="0" algn="l">
              <a:lnSpc>
                <a:spcPct val="90000"/>
              </a:lnSpc>
              <a:spcBef>
                <a:spcPts val="1400"/>
              </a:spcBef>
              <a:spcAft>
                <a:spcPts val="0"/>
              </a:spcAft>
              <a:buSzPts val="2200"/>
              <a:buFont typeface="Courier New"/>
              <a:buChar char="o"/>
            </a:pPr>
            <a:r>
              <a:rPr lang="en-US">
                <a:latin typeface="Times New Roman"/>
                <a:ea typeface="Times New Roman"/>
                <a:cs typeface="Times New Roman"/>
                <a:sym typeface="Times New Roman"/>
              </a:rPr>
              <a:t>Monitors are measured diagonally in inches ,across the front of the screen.</a:t>
            </a:r>
            <a:endParaRPr/>
          </a:p>
          <a:p>
            <a:pPr indent="-139700" lvl="0" marL="91440" rtl="0" algn="l">
              <a:lnSpc>
                <a:spcPct val="90000"/>
              </a:lnSpc>
              <a:spcBef>
                <a:spcPts val="1400"/>
              </a:spcBef>
              <a:spcAft>
                <a:spcPts val="0"/>
              </a:spcAft>
              <a:buSzPts val="2200"/>
              <a:buFont typeface="Courier New"/>
              <a:buChar char="o"/>
            </a:pPr>
            <a:r>
              <a:rPr lang="en-US">
                <a:latin typeface="Times New Roman"/>
                <a:ea typeface="Times New Roman"/>
                <a:cs typeface="Times New Roman"/>
                <a:sym typeface="Times New Roman"/>
              </a:rPr>
              <a:t>A 17 inch monitor measures 17 inches from the lower left to the upper right corner.</a:t>
            </a:r>
            <a:endParaRPr/>
          </a:p>
          <a:p>
            <a:pPr indent="-139700" lvl="0" marL="91440" rtl="0" algn="l">
              <a:lnSpc>
                <a:spcPct val="90000"/>
              </a:lnSpc>
              <a:spcBef>
                <a:spcPts val="1400"/>
              </a:spcBef>
              <a:spcAft>
                <a:spcPts val="0"/>
              </a:spcAft>
              <a:buSzPts val="2200"/>
              <a:buFont typeface="Courier New"/>
              <a:buChar char="o"/>
            </a:pPr>
            <a:r>
              <a:rPr lang="en-US">
                <a:latin typeface="Times New Roman"/>
                <a:ea typeface="Times New Roman"/>
                <a:cs typeface="Times New Roman"/>
                <a:sym typeface="Times New Roman"/>
              </a:rPr>
              <a:t>CRT monitors viewing area is smaller than the monitors overall size.</a:t>
            </a:r>
            <a:endParaRPr>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imes New Roman"/>
              <a:buNone/>
            </a:pPr>
            <a:r>
              <a:rPr lang="en-US">
                <a:latin typeface="Times New Roman"/>
                <a:ea typeface="Times New Roman"/>
                <a:cs typeface="Times New Roman"/>
                <a:sym typeface="Times New Roman"/>
              </a:rPr>
              <a:t>RESOLUTION</a:t>
            </a:r>
            <a:endParaRPr>
              <a:latin typeface="Times New Roman"/>
              <a:ea typeface="Times New Roman"/>
              <a:cs typeface="Times New Roman"/>
              <a:sym typeface="Times New Roman"/>
            </a:endParaRPr>
          </a:p>
        </p:txBody>
      </p:sp>
      <p:sp>
        <p:nvSpPr>
          <p:cNvPr id="259" name="Google Shape;259;p27"/>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Courier New"/>
              <a:buChar char="o"/>
            </a:pPr>
            <a:r>
              <a:rPr lang="en-US">
                <a:latin typeface="Times New Roman"/>
                <a:ea typeface="Times New Roman"/>
                <a:cs typeface="Times New Roman"/>
                <a:sym typeface="Times New Roman"/>
              </a:rPr>
              <a:t>The images you see on your monitor are made of tiny dots called pixels.</a:t>
            </a:r>
            <a:endParaRPr/>
          </a:p>
          <a:p>
            <a:pPr indent="-139700" lvl="0" marL="91440" rtl="0" algn="l">
              <a:lnSpc>
                <a:spcPct val="90000"/>
              </a:lnSpc>
              <a:spcBef>
                <a:spcPts val="1400"/>
              </a:spcBef>
              <a:spcAft>
                <a:spcPts val="0"/>
              </a:spcAft>
              <a:buSzPts val="2200"/>
              <a:buFont typeface="Courier New"/>
              <a:buChar char="o"/>
            </a:pPr>
            <a:r>
              <a:rPr lang="en-US">
                <a:latin typeface="Times New Roman"/>
                <a:ea typeface="Times New Roman"/>
                <a:cs typeface="Times New Roman"/>
                <a:sym typeface="Times New Roman"/>
              </a:rPr>
              <a:t>The term resolution refers to the sharpness and clarity of an image.</a:t>
            </a:r>
            <a:endParaRPr/>
          </a:p>
          <a:p>
            <a:pPr indent="-139700" lvl="0" marL="91440" rtl="0" algn="l">
              <a:lnSpc>
                <a:spcPct val="90000"/>
              </a:lnSpc>
              <a:spcBef>
                <a:spcPts val="1400"/>
              </a:spcBef>
              <a:spcAft>
                <a:spcPts val="0"/>
              </a:spcAft>
              <a:buSzPts val="2200"/>
              <a:buFont typeface="Courier New"/>
              <a:buChar char="o"/>
            </a:pPr>
            <a:r>
              <a:rPr lang="en-US">
                <a:latin typeface="Times New Roman"/>
                <a:ea typeface="Times New Roman"/>
                <a:cs typeface="Times New Roman"/>
                <a:sym typeface="Times New Roman"/>
              </a:rPr>
              <a:t>A monitor resolution is determined by the number of pixels on the screen.it is expressed as a matrix.</a:t>
            </a:r>
            <a:endParaRPr/>
          </a:p>
          <a:p>
            <a:pPr indent="-139700" lvl="0" marL="91440" rtl="0" algn="l">
              <a:lnSpc>
                <a:spcPct val="90000"/>
              </a:lnSpc>
              <a:spcBef>
                <a:spcPts val="1400"/>
              </a:spcBef>
              <a:spcAft>
                <a:spcPts val="0"/>
              </a:spcAft>
              <a:buSzPts val="2200"/>
              <a:buFont typeface="Courier New"/>
              <a:buChar char="o"/>
            </a:pPr>
            <a:r>
              <a:rPr lang="en-US">
                <a:latin typeface="Times New Roman"/>
                <a:ea typeface="Times New Roman"/>
                <a:cs typeface="Times New Roman"/>
                <a:sym typeface="Times New Roman"/>
              </a:rPr>
              <a:t>The more pixels a monitor displays, higher will be its resolution. Clearer will be images appear.</a:t>
            </a:r>
            <a:endParaRPr>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QUALITY</a:t>
            </a:r>
            <a:endParaRPr/>
          </a:p>
        </p:txBody>
      </p:sp>
      <p:sp>
        <p:nvSpPr>
          <p:cNvPr id="265" name="Google Shape;265;p28"/>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Courier New"/>
              <a:buChar char="o"/>
            </a:pPr>
            <a:r>
              <a:rPr lang="en-US">
                <a:latin typeface="Times New Roman"/>
                <a:ea typeface="Times New Roman"/>
                <a:cs typeface="Times New Roman"/>
                <a:sym typeface="Times New Roman"/>
              </a:rPr>
              <a:t>Manufactures describe quality by dot pitch.</a:t>
            </a:r>
            <a:endParaRPr/>
          </a:p>
          <a:p>
            <a:pPr indent="-139700" lvl="0" marL="91440" rtl="0" algn="l">
              <a:lnSpc>
                <a:spcPct val="90000"/>
              </a:lnSpc>
              <a:spcBef>
                <a:spcPts val="1400"/>
              </a:spcBef>
              <a:spcAft>
                <a:spcPts val="0"/>
              </a:spcAft>
              <a:buSzPts val="2200"/>
              <a:buFont typeface="Courier New"/>
              <a:buChar char="o"/>
            </a:pPr>
            <a:r>
              <a:rPr lang="en-US">
                <a:latin typeface="Times New Roman"/>
                <a:ea typeface="Times New Roman"/>
                <a:cs typeface="Times New Roman"/>
                <a:sym typeface="Times New Roman"/>
              </a:rPr>
              <a:t>Smaller dot pitches mean pixels are closely spaced which will yield a sharper image.</a:t>
            </a:r>
            <a:endParaRPr/>
          </a:p>
          <a:p>
            <a:pPr indent="-139700" lvl="0" marL="91440" rtl="0" algn="l">
              <a:lnSpc>
                <a:spcPct val="90000"/>
              </a:lnSpc>
              <a:spcBef>
                <a:spcPts val="1400"/>
              </a:spcBef>
              <a:spcAft>
                <a:spcPts val="0"/>
              </a:spcAft>
              <a:buSzPts val="2200"/>
              <a:buFont typeface="Courier New"/>
              <a:buChar char="o"/>
            </a:pPr>
            <a:r>
              <a:rPr lang="en-US">
                <a:latin typeface="Times New Roman"/>
                <a:ea typeface="Times New Roman"/>
                <a:cs typeface="Times New Roman"/>
                <a:sym typeface="Times New Roman"/>
              </a:rPr>
              <a:t>Most monitors have dot pitches that range from 0.22mm to 0.39mm</a:t>
            </a:r>
            <a:endParaRPr>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imes New Roman"/>
              <a:buNone/>
            </a:pPr>
            <a:r>
              <a:rPr lang="en-US">
                <a:latin typeface="Times New Roman"/>
                <a:ea typeface="Times New Roman"/>
                <a:cs typeface="Times New Roman"/>
                <a:sym typeface="Times New Roman"/>
              </a:rPr>
              <a:t>MONITOR CLASSIFICATION</a:t>
            </a:r>
            <a:endParaRPr>
              <a:latin typeface="Times New Roman"/>
              <a:ea typeface="Times New Roman"/>
              <a:cs typeface="Times New Roman"/>
              <a:sym typeface="Times New Roman"/>
            </a:endParaRPr>
          </a:p>
        </p:txBody>
      </p:sp>
      <p:sp>
        <p:nvSpPr>
          <p:cNvPr id="271" name="Google Shape;271;p29"/>
          <p:cNvSpPr txBox="1"/>
          <p:nvPr>
            <p:ph idx="1" type="body"/>
          </p:nvPr>
        </p:nvSpPr>
        <p:spPr>
          <a:xfrm>
            <a:off x="1024128" y="2286000"/>
            <a:ext cx="9720073" cy="4572000"/>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
            </a:pPr>
            <a:r>
              <a:rPr b="1" lang="en-US" sz="2400">
                <a:latin typeface="Times New Roman"/>
                <a:ea typeface="Times New Roman"/>
                <a:cs typeface="Times New Roman"/>
                <a:sym typeface="Times New Roman"/>
              </a:rPr>
              <a:t>Monochrome:</a:t>
            </a:r>
            <a:endParaRPr/>
          </a:p>
          <a:p>
            <a:pPr indent="-137159" lvl="1" marL="265176" rtl="0" algn="l">
              <a:lnSpc>
                <a:spcPct val="90000"/>
              </a:lnSpc>
              <a:spcBef>
                <a:spcPts val="400"/>
              </a:spcBef>
              <a:spcAft>
                <a:spcPts val="0"/>
              </a:spcAft>
              <a:buSzPts val="2000"/>
              <a:buChar char="🢝"/>
            </a:pPr>
            <a:r>
              <a:rPr lang="en-US" sz="2000">
                <a:latin typeface="Times New Roman"/>
                <a:ea typeface="Times New Roman"/>
                <a:cs typeface="Times New Roman"/>
                <a:sym typeface="Times New Roman"/>
              </a:rPr>
              <a:t>Display two colors, one for the background and one for the foreground.</a:t>
            </a:r>
            <a:endParaRPr/>
          </a:p>
          <a:p>
            <a:pPr indent="0" lvl="1" marL="128016" rtl="0" algn="l">
              <a:lnSpc>
                <a:spcPct val="90000"/>
              </a:lnSpc>
              <a:spcBef>
                <a:spcPts val="600"/>
              </a:spcBef>
              <a:spcAft>
                <a:spcPts val="0"/>
              </a:spcAft>
              <a:buSzPts val="2400"/>
              <a:buNone/>
            </a:pPr>
            <a:r>
              <a:rPr b="1" lang="en-US" sz="2400">
                <a:latin typeface="Times New Roman"/>
                <a:ea typeface="Times New Roman"/>
                <a:cs typeface="Times New Roman"/>
                <a:sym typeface="Times New Roman"/>
              </a:rPr>
              <a:t>Gray-scale:</a:t>
            </a:r>
            <a:endParaRPr/>
          </a:p>
          <a:p>
            <a:pPr indent="0" lvl="1" marL="128016" rtl="0" algn="l">
              <a:lnSpc>
                <a:spcPct val="90000"/>
              </a:lnSpc>
              <a:spcBef>
                <a:spcPts val="600"/>
              </a:spcBef>
              <a:spcAft>
                <a:spcPts val="0"/>
              </a:spcAft>
              <a:buSzPts val="2000"/>
              <a:buNone/>
            </a:pPr>
            <a:r>
              <a:rPr lang="en-US" sz="2000">
                <a:latin typeface="Times New Roman"/>
                <a:ea typeface="Times New Roman"/>
                <a:cs typeface="Times New Roman"/>
                <a:sym typeface="Times New Roman"/>
              </a:rPr>
              <a:t>   a special type of monochrome monitor capable of displaying different shades of gray.</a:t>
            </a:r>
            <a:endParaRPr/>
          </a:p>
          <a:p>
            <a:pPr indent="0" lvl="1" marL="128016" rtl="0" algn="l">
              <a:lnSpc>
                <a:spcPct val="90000"/>
              </a:lnSpc>
              <a:spcBef>
                <a:spcPts val="600"/>
              </a:spcBef>
              <a:spcAft>
                <a:spcPts val="0"/>
              </a:spcAft>
              <a:buSzPts val="2400"/>
              <a:buNone/>
            </a:pPr>
            <a:r>
              <a:rPr b="1" lang="en-US" sz="2400">
                <a:latin typeface="Times New Roman"/>
                <a:ea typeface="Times New Roman"/>
                <a:cs typeface="Times New Roman"/>
                <a:sym typeface="Times New Roman"/>
              </a:rPr>
              <a:t>Color:</a:t>
            </a:r>
            <a:endParaRPr/>
          </a:p>
          <a:p>
            <a:pPr indent="0" lvl="1" marL="128016" rtl="0" algn="l">
              <a:lnSpc>
                <a:spcPct val="90000"/>
              </a:lnSpc>
              <a:spcBef>
                <a:spcPts val="600"/>
              </a:spcBef>
              <a:spcAft>
                <a:spcPts val="0"/>
              </a:spcAft>
              <a:buSzPts val="1800"/>
              <a:buNone/>
            </a:pPr>
            <a:r>
              <a:rPr lang="en-US">
                <a:latin typeface="Times New Roman"/>
                <a:ea typeface="Times New Roman"/>
                <a:cs typeface="Times New Roman"/>
                <a:sym typeface="Times New Roman"/>
              </a:rPr>
              <a:t>  </a:t>
            </a:r>
            <a:r>
              <a:rPr lang="en-US" sz="2000">
                <a:latin typeface="Times New Roman"/>
                <a:ea typeface="Times New Roman"/>
                <a:cs typeface="Times New Roman"/>
                <a:sym typeface="Times New Roman"/>
              </a:rPr>
              <a:t>can display anywhere from 16 to over 1 million different colors. Sometimes called RGB monitors.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idx="1" type="body"/>
          </p:nvPr>
        </p:nvSpPr>
        <p:spPr>
          <a:xfrm>
            <a:off x="946854" y="1596980"/>
            <a:ext cx="9720073" cy="6529589"/>
          </a:xfrm>
          <a:prstGeom prst="rect">
            <a:avLst/>
          </a:prstGeom>
          <a:no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b="1" lang="en-US" sz="2800">
                <a:latin typeface="Times New Roman"/>
                <a:ea typeface="Times New Roman"/>
                <a:cs typeface="Times New Roman"/>
                <a:sym typeface="Times New Roman"/>
              </a:rPr>
              <a:t>Keyboard</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Keyboard is the most common and very popular input device which helps to input data to the computer. The layout of the keyboard is like that of traditional typewriter, although there are some additional keys provided for performing additional functions.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Keyboards are of two sizes 84 keys or 101/102 keys, but now keyboards with 104 keys or 108 keys are also available for Windows and Internet.</a:t>
            </a:r>
            <a:endParaRPr/>
          </a:p>
          <a:p>
            <a:pPr indent="0" lvl="0" marL="91440" rtl="0" algn="l">
              <a:lnSpc>
                <a:spcPct val="90000"/>
              </a:lnSpc>
              <a:spcBef>
                <a:spcPts val="1400"/>
              </a:spcBef>
              <a:spcAft>
                <a:spcPts val="0"/>
              </a:spcAft>
              <a:buSzPts val="2200"/>
              <a:buFont typeface="Noto Sans Symbols"/>
              <a:buNone/>
            </a:pPr>
            <a:r>
              <a:t/>
            </a:r>
            <a:endParaRPr>
              <a:latin typeface="Times New Roman"/>
              <a:ea typeface="Times New Roman"/>
              <a:cs typeface="Times New Roman"/>
              <a:sym typeface="Times New Roman"/>
            </a:endParaRPr>
          </a:p>
          <a:p>
            <a:pPr indent="0" lvl="0" marL="91440" rtl="0" algn="l">
              <a:lnSpc>
                <a:spcPct val="90000"/>
              </a:lnSpc>
              <a:spcBef>
                <a:spcPts val="1400"/>
              </a:spcBef>
              <a:spcAft>
                <a:spcPts val="0"/>
              </a:spcAft>
              <a:buSzPts val="2200"/>
              <a:buFont typeface="Noto Sans Symbols"/>
              <a:buNone/>
            </a:pPr>
            <a:r>
              <a:t/>
            </a:r>
            <a:endParaRPr>
              <a:latin typeface="Times New Roman"/>
              <a:ea typeface="Times New Roman"/>
              <a:cs typeface="Times New Roman"/>
              <a:sym typeface="Times New Roman"/>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p:txBody>
      </p:sp>
      <p:pic>
        <p:nvPicPr>
          <p:cNvPr id="110" name="Google Shape;110;p3"/>
          <p:cNvPicPr preferRelativeResize="0"/>
          <p:nvPr/>
        </p:nvPicPr>
        <p:blipFill rotWithShape="1">
          <a:blip r:embed="rId3">
            <a:alphaModFix/>
          </a:blip>
          <a:srcRect b="0" l="0" r="0" t="0"/>
          <a:stretch/>
        </p:blipFill>
        <p:spPr>
          <a:xfrm>
            <a:off x="7224850" y="4507606"/>
            <a:ext cx="2951271" cy="205176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n-US"/>
              <a:t>DOT PITCH</a:t>
            </a:r>
            <a:endParaRPr/>
          </a:p>
        </p:txBody>
      </p:sp>
      <p:sp>
        <p:nvSpPr>
          <p:cNvPr id="277" name="Google Shape;277;p30"/>
          <p:cNvSpPr txBox="1"/>
          <p:nvPr>
            <p:ph idx="1" type="body"/>
          </p:nvPr>
        </p:nvSpPr>
        <p:spPr>
          <a:xfrm>
            <a:off x="1024128" y="1648496"/>
            <a:ext cx="9720073" cy="510003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Courier New"/>
              <a:buChar char="o"/>
            </a:pPr>
            <a:r>
              <a:rPr b="1" lang="en-US">
                <a:latin typeface="Times New Roman"/>
                <a:ea typeface="Times New Roman"/>
                <a:cs typeface="Times New Roman"/>
                <a:sym typeface="Times New Roman"/>
              </a:rPr>
              <a:t>Dot pitch</a:t>
            </a:r>
            <a:r>
              <a:rPr lang="en-US">
                <a:latin typeface="Times New Roman"/>
                <a:ea typeface="Times New Roman"/>
                <a:cs typeface="Times New Roman"/>
                <a:sym typeface="Times New Roman"/>
              </a:rPr>
              <a:t> (sometimes called </a:t>
            </a:r>
            <a:r>
              <a:rPr b="1" lang="en-US">
                <a:latin typeface="Times New Roman"/>
                <a:ea typeface="Times New Roman"/>
                <a:cs typeface="Times New Roman"/>
                <a:sym typeface="Times New Roman"/>
              </a:rPr>
              <a:t>line pitch</a:t>
            </a:r>
            <a:r>
              <a:rPr lang="en-US">
                <a:latin typeface="Times New Roman"/>
                <a:ea typeface="Times New Roman"/>
                <a:cs typeface="Times New Roman"/>
                <a:sym typeface="Times New Roman"/>
              </a:rPr>
              <a:t>, </a:t>
            </a:r>
            <a:r>
              <a:rPr b="1" lang="en-US">
                <a:latin typeface="Times New Roman"/>
                <a:ea typeface="Times New Roman"/>
                <a:cs typeface="Times New Roman"/>
                <a:sym typeface="Times New Roman"/>
              </a:rPr>
              <a:t>stripe pitch</a:t>
            </a:r>
            <a:r>
              <a:rPr lang="en-US">
                <a:latin typeface="Times New Roman"/>
                <a:ea typeface="Times New Roman"/>
                <a:cs typeface="Times New Roman"/>
                <a:sym typeface="Times New Roman"/>
              </a:rPr>
              <a:t>, or </a:t>
            </a:r>
            <a:r>
              <a:rPr b="1" lang="en-US">
                <a:latin typeface="Times New Roman"/>
                <a:ea typeface="Times New Roman"/>
                <a:cs typeface="Times New Roman"/>
                <a:sym typeface="Times New Roman"/>
              </a:rPr>
              <a:t>phosphor pitch</a:t>
            </a:r>
            <a:r>
              <a:rPr lang="en-US">
                <a:latin typeface="Times New Roman"/>
                <a:ea typeface="Times New Roman"/>
                <a:cs typeface="Times New Roman"/>
                <a:sym typeface="Times New Roman"/>
              </a:rPr>
              <a:t>) is a specification for a </a:t>
            </a:r>
            <a:r>
              <a:rPr lang="en-US" u="sng">
                <a:solidFill>
                  <a:schemeClr val="hlink"/>
                </a:solidFill>
                <a:latin typeface="Times New Roman"/>
                <a:ea typeface="Times New Roman"/>
                <a:cs typeface="Times New Roman"/>
                <a:sym typeface="Times New Roman"/>
                <a:hlinkClick r:id="rId3"/>
              </a:rPr>
              <a:t>computer display</a:t>
            </a:r>
            <a:r>
              <a:rPr lang="en-US">
                <a:latin typeface="Times New Roman"/>
                <a:ea typeface="Times New Roman"/>
                <a:cs typeface="Times New Roman"/>
                <a:sym typeface="Times New Roman"/>
              </a:rPr>
              <a:t>, </a:t>
            </a:r>
            <a:r>
              <a:rPr lang="en-US" u="sng">
                <a:solidFill>
                  <a:schemeClr val="hlink"/>
                </a:solidFill>
                <a:latin typeface="Times New Roman"/>
                <a:ea typeface="Times New Roman"/>
                <a:cs typeface="Times New Roman"/>
                <a:sym typeface="Times New Roman"/>
                <a:hlinkClick r:id="rId4"/>
              </a:rPr>
              <a:t>computer printer</a:t>
            </a:r>
            <a:r>
              <a:rPr lang="en-US">
                <a:latin typeface="Times New Roman"/>
                <a:ea typeface="Times New Roman"/>
                <a:cs typeface="Times New Roman"/>
                <a:sym typeface="Times New Roman"/>
              </a:rPr>
              <a:t>, </a:t>
            </a:r>
            <a:r>
              <a:rPr lang="en-US" u="sng">
                <a:solidFill>
                  <a:schemeClr val="hlink"/>
                </a:solidFill>
                <a:latin typeface="Times New Roman"/>
                <a:ea typeface="Times New Roman"/>
                <a:cs typeface="Times New Roman"/>
                <a:sym typeface="Times New Roman"/>
                <a:hlinkClick r:id="rId5"/>
              </a:rPr>
              <a:t>image scanner</a:t>
            </a:r>
            <a:r>
              <a:rPr lang="en-US">
                <a:latin typeface="Times New Roman"/>
                <a:ea typeface="Times New Roman"/>
                <a:cs typeface="Times New Roman"/>
                <a:sym typeface="Times New Roman"/>
              </a:rPr>
              <a:t>, or other </a:t>
            </a:r>
            <a:r>
              <a:rPr lang="en-US" u="sng">
                <a:solidFill>
                  <a:schemeClr val="hlink"/>
                </a:solidFill>
                <a:latin typeface="Times New Roman"/>
                <a:ea typeface="Times New Roman"/>
                <a:cs typeface="Times New Roman"/>
                <a:sym typeface="Times New Roman"/>
                <a:hlinkClick r:id="rId6"/>
              </a:rPr>
              <a:t>pixel</a:t>
            </a:r>
            <a:r>
              <a:rPr lang="en-US">
                <a:latin typeface="Times New Roman"/>
                <a:ea typeface="Times New Roman"/>
                <a:cs typeface="Times New Roman"/>
                <a:sym typeface="Times New Roman"/>
              </a:rPr>
              <a:t>-based device that describes the distance.</a:t>
            </a:r>
            <a:endParaRPr/>
          </a:p>
          <a:p>
            <a:pPr indent="-139700" lvl="0" marL="91440" rtl="0" algn="l">
              <a:lnSpc>
                <a:spcPct val="90000"/>
              </a:lnSpc>
              <a:spcBef>
                <a:spcPts val="1400"/>
              </a:spcBef>
              <a:spcAft>
                <a:spcPts val="0"/>
              </a:spcAft>
              <a:buSzPts val="2200"/>
              <a:buFont typeface="Courier New"/>
              <a:buChar char="o"/>
            </a:pPr>
            <a:r>
              <a:rPr lang="en-US">
                <a:latin typeface="Times New Roman"/>
                <a:ea typeface="Times New Roman"/>
                <a:cs typeface="Times New Roman"/>
                <a:sym typeface="Times New Roman"/>
              </a:rPr>
              <a:t>Dot pitch may be measured in linear units (with smaller numbers meaning higher resolution), usually </a:t>
            </a:r>
            <a:r>
              <a:rPr lang="en-US" u="sng">
                <a:solidFill>
                  <a:schemeClr val="hlink"/>
                </a:solidFill>
                <a:latin typeface="Times New Roman"/>
                <a:ea typeface="Times New Roman"/>
                <a:cs typeface="Times New Roman"/>
                <a:sym typeface="Times New Roman"/>
                <a:hlinkClick r:id="rId7"/>
              </a:rPr>
              <a:t>millimeters</a:t>
            </a:r>
            <a:r>
              <a:rPr lang="en-US">
                <a:latin typeface="Times New Roman"/>
                <a:ea typeface="Times New Roman"/>
                <a:cs typeface="Times New Roman"/>
                <a:sym typeface="Times New Roman"/>
              </a:rPr>
              <a:t> (mm), or as a rate</a:t>
            </a:r>
            <a:endParaRPr/>
          </a:p>
          <a:p>
            <a:pPr indent="-139700" lvl="0" marL="91440" rtl="0" algn="l">
              <a:lnSpc>
                <a:spcPct val="90000"/>
              </a:lnSpc>
              <a:spcBef>
                <a:spcPts val="1400"/>
              </a:spcBef>
              <a:spcAft>
                <a:spcPts val="0"/>
              </a:spcAft>
              <a:buSzPts val="2200"/>
              <a:buChar char=" "/>
            </a:pPr>
            <a:r>
              <a:rPr lang="en-US" u="sng">
                <a:latin typeface="Times New Roman"/>
                <a:ea typeface="Times New Roman"/>
                <a:cs typeface="Times New Roman"/>
                <a:sym typeface="Times New Roman"/>
              </a:rPr>
              <a:t>Common dot pitch sizes</a:t>
            </a:r>
            <a:endParaRPr/>
          </a:p>
          <a:p>
            <a:pPr indent="0" lvl="0" marL="91440" rtl="0" algn="l">
              <a:lnSpc>
                <a:spcPct val="90000"/>
              </a:lnSpc>
              <a:spcBef>
                <a:spcPts val="1400"/>
              </a:spcBef>
              <a:spcAft>
                <a:spcPts val="0"/>
              </a:spcAft>
              <a:buSzPts val="2200"/>
              <a:buNone/>
            </a:pPr>
            <a:r>
              <a:t/>
            </a:r>
            <a:endParaRPr/>
          </a:p>
        </p:txBody>
      </p:sp>
      <p:pic>
        <p:nvPicPr>
          <p:cNvPr id="278" name="Google Shape;278;p30"/>
          <p:cNvPicPr preferRelativeResize="0"/>
          <p:nvPr/>
        </p:nvPicPr>
        <p:blipFill rotWithShape="1">
          <a:blip r:embed="rId8">
            <a:alphaModFix/>
          </a:blip>
          <a:srcRect b="0" l="0" r="0" t="0"/>
          <a:stretch/>
        </p:blipFill>
        <p:spPr>
          <a:xfrm>
            <a:off x="4752304" y="3322011"/>
            <a:ext cx="6622156" cy="353598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idx="1" type="body"/>
          </p:nvPr>
        </p:nvSpPr>
        <p:spPr>
          <a:xfrm>
            <a:off x="1024128" y="682580"/>
            <a:ext cx="9720073" cy="5626780"/>
          </a:xfrm>
          <a:prstGeom prst="rect">
            <a:avLst/>
          </a:prstGeom>
          <a:noFill/>
          <a:ln>
            <a:noFill/>
          </a:ln>
        </p:spPr>
        <p:txBody>
          <a:bodyPr anchorCtr="0" anchor="t" bIns="45700" lIns="45700" spcFirstLastPara="1" rIns="45700" wrap="square" tIns="45700">
            <a:normAutofit/>
          </a:bodyPr>
          <a:lstStyle/>
          <a:p>
            <a:pPr indent="0" lvl="0" marL="91440" rtl="0" algn="l">
              <a:lnSpc>
                <a:spcPct val="90000"/>
              </a:lnSpc>
              <a:spcBef>
                <a:spcPts val="0"/>
              </a:spcBef>
              <a:spcAft>
                <a:spcPts val="0"/>
              </a:spcAft>
              <a:buSzPts val="2400"/>
              <a:buNone/>
            </a:pPr>
            <a:r>
              <a:t/>
            </a:r>
            <a:endParaRPr b="1" sz="2400"/>
          </a:p>
          <a:p>
            <a:pPr indent="-152400" lvl="0" marL="91440" rtl="0" algn="l">
              <a:lnSpc>
                <a:spcPct val="90000"/>
              </a:lnSpc>
              <a:spcBef>
                <a:spcPts val="1400"/>
              </a:spcBef>
              <a:spcAft>
                <a:spcPts val="0"/>
              </a:spcAft>
              <a:buSzPts val="2400"/>
              <a:buChar char=" "/>
            </a:pPr>
            <a:r>
              <a:rPr b="1" lang="en-US" sz="2400"/>
              <a:t>INTERLACED/NON-INTERLACED</a:t>
            </a:r>
            <a:endParaRPr b="1" sz="2400"/>
          </a:p>
          <a:p>
            <a:pPr indent="-139700" lvl="0" marL="91440" rtl="0" algn="l">
              <a:lnSpc>
                <a:spcPct val="90000"/>
              </a:lnSpc>
              <a:spcBef>
                <a:spcPts val="1400"/>
              </a:spcBef>
              <a:spcAft>
                <a:spcPts val="0"/>
              </a:spcAft>
              <a:buSzPts val="2200"/>
              <a:buChar char=" "/>
            </a:pPr>
            <a:r>
              <a:rPr lang="en-US"/>
              <a:t>In an </a:t>
            </a:r>
            <a:r>
              <a:rPr b="1" lang="en-US"/>
              <a:t>interlaced monitor, </a:t>
            </a:r>
            <a:r>
              <a:rPr lang="en-US"/>
              <a:t>the electron beam takes two passes to form a complete image: it skips every other row on the first pass, and then goes back and fills in the missing rows. </a:t>
            </a:r>
            <a:endParaRPr/>
          </a:p>
          <a:p>
            <a:pPr indent="0" lvl="0" marL="91440" rtl="0" algn="l">
              <a:lnSpc>
                <a:spcPct val="90000"/>
              </a:lnSpc>
              <a:spcBef>
                <a:spcPts val="1400"/>
              </a:spcBef>
              <a:spcAft>
                <a:spcPts val="0"/>
              </a:spcAft>
              <a:buSzPts val="2200"/>
              <a:buNone/>
            </a:pPr>
            <a:r>
              <a:t/>
            </a:r>
            <a:endParaRPr/>
          </a:p>
          <a:p>
            <a:pPr indent="-139700" lvl="0" marL="91440" rtl="0" algn="l">
              <a:lnSpc>
                <a:spcPct val="90000"/>
              </a:lnSpc>
              <a:spcBef>
                <a:spcPts val="1400"/>
              </a:spcBef>
              <a:spcAft>
                <a:spcPts val="0"/>
              </a:spcAft>
              <a:buSzPts val="2200"/>
              <a:buChar char=" "/>
            </a:pPr>
            <a:r>
              <a:rPr lang="en-US"/>
              <a:t>A </a:t>
            </a:r>
            <a:r>
              <a:rPr b="1" lang="en-US"/>
              <a:t>non-interlaced monitor </a:t>
            </a:r>
            <a:r>
              <a:rPr lang="en-US"/>
              <a:t>does the whole job in one pass, tracing each row consecutively. Interlaced monitors are easier to build and therefore cheaper, but as you can guess-they aren't as good as non-interlaced monitors. The problem is that all things being equal, it takes twice as long to create the complete screen image on an interlaced monitor. That's long enough to spoil the illusion that you're looking at a steady picture, and the image on the screen flickers annoyingly.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t/>
            </a:r>
            <a:endParaRPr/>
          </a:p>
        </p:txBody>
      </p:sp>
      <p:pic>
        <p:nvPicPr>
          <p:cNvPr id="289" name="Google Shape;289;p32"/>
          <p:cNvPicPr preferRelativeResize="0"/>
          <p:nvPr>
            <p:ph idx="1" type="body"/>
          </p:nvPr>
        </p:nvPicPr>
        <p:blipFill rotWithShape="1">
          <a:blip r:embed="rId3">
            <a:alphaModFix/>
          </a:blip>
          <a:srcRect b="0" l="0" r="0" t="0"/>
          <a:stretch/>
        </p:blipFill>
        <p:spPr>
          <a:xfrm>
            <a:off x="758100" y="176000"/>
            <a:ext cx="9986100" cy="6529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3"/>
          <p:cNvSpPr txBox="1"/>
          <p:nvPr>
            <p:ph idx="1" type="body"/>
          </p:nvPr>
        </p:nvSpPr>
        <p:spPr>
          <a:xfrm>
            <a:off x="1024128" y="618186"/>
            <a:ext cx="9720073" cy="5691174"/>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200"/>
              <a:buNone/>
            </a:pPr>
            <a:r>
              <a:t/>
            </a:r>
            <a:endParaRPr b="1" cap="none"/>
          </a:p>
          <a:p>
            <a:pPr indent="-203200" lvl="0" marL="91440" rtl="0" algn="l">
              <a:lnSpc>
                <a:spcPct val="90000"/>
              </a:lnSpc>
              <a:spcBef>
                <a:spcPts val="1400"/>
              </a:spcBef>
              <a:spcAft>
                <a:spcPts val="0"/>
              </a:spcAft>
              <a:buSzPts val="3200"/>
              <a:buChar char=" "/>
            </a:pPr>
            <a:r>
              <a:rPr b="1" lang="en-US" sz="3200" cap="none">
                <a:latin typeface="Times New Roman"/>
                <a:ea typeface="Times New Roman"/>
                <a:cs typeface="Times New Roman"/>
                <a:sym typeface="Times New Roman"/>
              </a:rPr>
              <a:t>VGA </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Abbreviation of video graphics array, a graphics display system for PCs developed by IBM.</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VGA has become one of the de facto standards for PCs.</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 In text mode, VGA systems provide a resolution of 720 by 400 pixels.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 In graphics mode, the resolution is either 640 by 480 (with 16 colors) or 320 by 200  (with 256 colors). The total palette of colors is 262,144.</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Unlike earlier graphics standards for PCs -- MDA, CGA, and EGA -- VGA uses analog signals rather than digital signals.</a:t>
            </a:r>
            <a:endParaRPr>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imes New Roman"/>
              <a:buNone/>
            </a:pPr>
            <a:r>
              <a:rPr lang="en-US">
                <a:latin typeface="Times New Roman"/>
                <a:ea typeface="Times New Roman"/>
                <a:cs typeface="Times New Roman"/>
                <a:sym typeface="Times New Roman"/>
              </a:rPr>
              <a:t>VGA SPECIFICATIONS</a:t>
            </a:r>
            <a:endParaRPr>
              <a:latin typeface="Times New Roman"/>
              <a:ea typeface="Times New Roman"/>
              <a:cs typeface="Times New Roman"/>
              <a:sym typeface="Times New Roman"/>
            </a:endParaRPr>
          </a:p>
        </p:txBody>
      </p:sp>
      <p:sp>
        <p:nvSpPr>
          <p:cNvPr id="300" name="Google Shape;300;p34"/>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Font typeface="Noto Sans Symbols"/>
              <a:buChar char="❑"/>
            </a:pPr>
            <a:r>
              <a:rPr lang="en-US">
                <a:latin typeface="Times New Roman"/>
                <a:ea typeface="Times New Roman"/>
                <a:cs typeface="Times New Roman"/>
                <a:sym typeface="Times New Roman"/>
              </a:rPr>
              <a:t>256 kb video RAM</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16-color and 256-color palette display modes.</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Selectable 25.175 MHz or 28.322 MHz master clock</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Maximum of 800 horizontal pixels</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Maximum of 600 lines</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Refresh rates at up to 70 Hz (Usaually 60 Hz)</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Vertical blank interrupt</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Planar mde: up to 16colors (4 –bit planes)</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Packed-pixel mode: 256 colors (mode 13h)</a:t>
            </a:r>
            <a:endParaRPr>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imes New Roman"/>
              <a:buNone/>
            </a:pPr>
            <a:r>
              <a:rPr lang="en-US">
                <a:latin typeface="Times New Roman"/>
                <a:ea typeface="Times New Roman"/>
                <a:cs typeface="Times New Roman"/>
                <a:sym typeface="Times New Roman"/>
              </a:rPr>
              <a:t>SVGA</a:t>
            </a:r>
            <a:endParaRPr>
              <a:latin typeface="Times New Roman"/>
              <a:ea typeface="Times New Roman"/>
              <a:cs typeface="Times New Roman"/>
              <a:sym typeface="Times New Roman"/>
            </a:endParaRPr>
          </a:p>
        </p:txBody>
      </p:sp>
      <p:sp>
        <p:nvSpPr>
          <p:cNvPr id="306" name="Google Shape;306;p35"/>
          <p:cNvSpPr txBox="1"/>
          <p:nvPr>
            <p:ph idx="1" type="body"/>
          </p:nvPr>
        </p:nvSpPr>
        <p:spPr>
          <a:xfrm>
            <a:off x="1024128" y="2286000"/>
            <a:ext cx="9720073" cy="45720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Noto Sans Symbols"/>
              <a:buChar char="❑"/>
            </a:pPr>
            <a:r>
              <a:rPr lang="en-US">
                <a:latin typeface="Times New Roman"/>
                <a:ea typeface="Times New Roman"/>
                <a:cs typeface="Times New Roman"/>
                <a:sym typeface="Times New Roman"/>
              </a:rPr>
              <a:t>Short for Super VGA.</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A set of graphics standards designed to offer greater resolution than VGA.</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SVGA supports 800 x 600 resolution, or 480,000 pixels.</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The SVGA standard supports a palette of 16 million colors, but the number of colors that can be displayed simultaneously is limited by the amount of video memory installed in a system.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One SVGA system might display only 256 simultaneous colors while another displays the entire palette of 16 million colors.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The SVGA standards are developed by a consortium of monitor and graphics manufacturers called VESA.</a:t>
            </a:r>
            <a:endParaRPr>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imes New Roman"/>
              <a:buNone/>
            </a:pPr>
            <a:r>
              <a:rPr lang="en-US">
                <a:latin typeface="Times New Roman"/>
                <a:ea typeface="Times New Roman"/>
                <a:cs typeface="Times New Roman"/>
                <a:sym typeface="Times New Roman"/>
              </a:rPr>
              <a:t>XGA</a:t>
            </a:r>
            <a:endParaRPr>
              <a:latin typeface="Times New Roman"/>
              <a:ea typeface="Times New Roman"/>
              <a:cs typeface="Times New Roman"/>
              <a:sym typeface="Times New Roman"/>
            </a:endParaRPr>
          </a:p>
        </p:txBody>
      </p:sp>
      <p:sp>
        <p:nvSpPr>
          <p:cNvPr id="312" name="Google Shape;312;p36"/>
          <p:cNvSpPr txBox="1"/>
          <p:nvPr>
            <p:ph idx="1" type="body"/>
          </p:nvPr>
        </p:nvSpPr>
        <p:spPr>
          <a:xfrm>
            <a:off x="1024128" y="1777285"/>
            <a:ext cx="9720073" cy="453207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Noto Sans Symbols"/>
              <a:buChar char="❑"/>
            </a:pPr>
            <a:r>
              <a:rPr lang="en-US">
                <a:latin typeface="Times New Roman"/>
                <a:ea typeface="Times New Roman"/>
                <a:cs typeface="Times New Roman"/>
                <a:sym typeface="Times New Roman"/>
              </a:rPr>
              <a:t>Short for extended graphics array, a high-resolution graphics standard introduced by IBM in 1990.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XGA was designed to replace the older 8514/A video standard.</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It provides the same resolutions (640 by 480 or 1024 by 768 pixels), but supports more simultaneous colors (65 thousand compared to 8514/A's 256 colors).</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 In addition, XGA allows monitors to be non-interlaced.</a:t>
            </a:r>
            <a:endParaRPr>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7"/>
          <p:cNvSpPr txBox="1"/>
          <p:nvPr>
            <p:ph idx="1" type="body"/>
          </p:nvPr>
        </p:nvSpPr>
        <p:spPr>
          <a:xfrm>
            <a:off x="1024128" y="1532586"/>
            <a:ext cx="9720073" cy="4776774"/>
          </a:xfrm>
          <a:prstGeom prst="rect">
            <a:avLst/>
          </a:prstGeom>
          <a:no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b="1" lang="en-US" sz="3200">
                <a:latin typeface="Times New Roman"/>
                <a:ea typeface="Times New Roman"/>
                <a:cs typeface="Times New Roman"/>
                <a:sym typeface="Times New Roman"/>
              </a:rPr>
              <a:t>Printers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Printer is an output device, which is used to print information on paper.</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There are two types of printers −</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1.Impact Printers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2.Non-Impact Printers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8"/>
          <p:cNvSpPr txBox="1"/>
          <p:nvPr>
            <p:ph idx="1" type="body"/>
          </p:nvPr>
        </p:nvSpPr>
        <p:spPr>
          <a:xfrm>
            <a:off x="1024128" y="862885"/>
            <a:ext cx="9720073" cy="5446475"/>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
            </a:pPr>
            <a:r>
              <a:rPr lang="en-US" sz="2400" u="sng">
                <a:latin typeface="Times New Roman"/>
                <a:ea typeface="Times New Roman"/>
                <a:cs typeface="Times New Roman"/>
                <a:sym typeface="Times New Roman"/>
              </a:rPr>
              <a:t>Impact Printers</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Impact printers print the characters by striking them on the ribbon, which is then pressed on the paper.</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Characteristics of Impact Printers are the following −</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Very low consumable costs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Very noisy</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Useful for bulk printing due to low cost</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There is physical contact with the paper to produce an image</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These printers are of two types −</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1.Character printers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2.Line printers</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9"/>
          <p:cNvSpPr txBox="1"/>
          <p:nvPr>
            <p:ph idx="1" type="body"/>
          </p:nvPr>
        </p:nvSpPr>
        <p:spPr>
          <a:xfrm>
            <a:off x="1024128" y="798490"/>
            <a:ext cx="9720073" cy="551087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u="sng">
                <a:latin typeface="Times New Roman"/>
                <a:ea typeface="Times New Roman"/>
                <a:cs typeface="Times New Roman"/>
                <a:sym typeface="Times New Roman"/>
              </a:rPr>
              <a:t>Character Printers</a:t>
            </a:r>
            <a:endParaRPr u="sng">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Character printers are the printers which print one character at a time.</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These are further divided into two types: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a.Dot Matrix Printer(DMP)</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b.Daisy Wheel</a:t>
            </a:r>
            <a:endParaRPr/>
          </a:p>
          <a:p>
            <a:pPr indent="-139700" lvl="0" marL="91440" rtl="0" algn="l">
              <a:lnSpc>
                <a:spcPct val="90000"/>
              </a:lnSpc>
              <a:spcBef>
                <a:spcPts val="1400"/>
              </a:spcBef>
              <a:spcAft>
                <a:spcPts val="0"/>
              </a:spcAft>
              <a:buSzPts val="2200"/>
              <a:buChar char=" "/>
            </a:pPr>
            <a:r>
              <a:rPr b="1" lang="en-US" u="sng">
                <a:latin typeface="Times New Roman"/>
                <a:ea typeface="Times New Roman"/>
                <a:cs typeface="Times New Roman"/>
                <a:sym typeface="Times New Roman"/>
              </a:rPr>
              <a:t>A.Dot Matrix Printer</a:t>
            </a:r>
            <a:endParaRPr u="sng">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In the market, one of the most popular printers is Dot Matrix Printer. These printers are popular because of their ease of printing and economical price. Each character printed is in the form of pattern of dots and head consists of a Matrix of Pins of size (5*7, 7*9, 9*7 or 9*9) which come out to form a character which is why it is called Dot Matrix Printer.</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t/>
            </a:r>
            <a:endParaRPr/>
          </a:p>
        </p:txBody>
      </p:sp>
      <p:pic>
        <p:nvPicPr>
          <p:cNvPr id="116" name="Google Shape;116;p4"/>
          <p:cNvPicPr preferRelativeResize="0"/>
          <p:nvPr>
            <p:ph idx="1" type="body"/>
          </p:nvPr>
        </p:nvPicPr>
        <p:blipFill rotWithShape="1">
          <a:blip r:embed="rId3">
            <a:alphaModFix/>
          </a:blip>
          <a:srcRect b="0" l="0" r="0" t="0"/>
          <a:stretch/>
        </p:blipFill>
        <p:spPr>
          <a:xfrm>
            <a:off x="1024128" y="585216"/>
            <a:ext cx="8905483" cy="572350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t/>
            </a:r>
            <a:endParaRPr/>
          </a:p>
        </p:txBody>
      </p:sp>
      <p:sp>
        <p:nvSpPr>
          <p:cNvPr id="333" name="Google Shape;333;p40"/>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latin typeface="Times New Roman"/>
                <a:ea typeface="Times New Roman"/>
                <a:cs typeface="Times New Roman"/>
                <a:sym typeface="Times New Roman"/>
              </a:rPr>
              <a:t>Advantages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Inexpensive</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Widely Used</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Other language characters can be printed</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Disadvantages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Slow Speed</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Poor Quality</a:t>
            </a:r>
            <a:endParaRPr/>
          </a:p>
        </p:txBody>
      </p:sp>
      <p:pic>
        <p:nvPicPr>
          <p:cNvPr id="334" name="Google Shape;334;p40"/>
          <p:cNvPicPr preferRelativeResize="0"/>
          <p:nvPr/>
        </p:nvPicPr>
        <p:blipFill rotWithShape="1">
          <a:blip r:embed="rId3">
            <a:alphaModFix/>
          </a:blip>
          <a:srcRect b="0" l="0" r="0" t="0"/>
          <a:stretch/>
        </p:blipFill>
        <p:spPr>
          <a:xfrm>
            <a:off x="7223572" y="2871050"/>
            <a:ext cx="4210050" cy="26098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1"/>
          <p:cNvSpPr txBox="1"/>
          <p:nvPr>
            <p:ph idx="1" type="body"/>
          </p:nvPr>
        </p:nvSpPr>
        <p:spPr>
          <a:xfrm>
            <a:off x="1024128" y="309093"/>
            <a:ext cx="9720073" cy="6000267"/>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u="sng">
                <a:latin typeface="Times New Roman"/>
                <a:ea typeface="Times New Roman"/>
                <a:cs typeface="Times New Roman"/>
                <a:sym typeface="Times New Roman"/>
              </a:rPr>
              <a:t>B.Daisy Wheel</a:t>
            </a:r>
            <a:endParaRPr u="sng">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Head is lying on a wheel and pins corresponding to characters are like petals of Daisy (flower) which is why it is called Daisy Wheel Printer. These printers are generally used for word-processing in offices that require a few letters to be sent here and there with very nice quality.</a:t>
            </a:r>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Advantages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More reliable than DMP</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Better quality</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Fonts of character can be easily changed</a:t>
            </a:r>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Disadvantages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Slower than DMP</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Noisy</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More expensive than DMP</a:t>
            </a:r>
            <a:endParaRPr/>
          </a:p>
          <a:p>
            <a:pPr indent="0" lvl="0" marL="91440" rtl="0" algn="l">
              <a:lnSpc>
                <a:spcPct val="90000"/>
              </a:lnSpc>
              <a:spcBef>
                <a:spcPts val="1400"/>
              </a:spcBef>
              <a:spcAft>
                <a:spcPts val="0"/>
              </a:spcAft>
              <a:buSzPts val="2200"/>
              <a:buNone/>
            </a:pPr>
            <a:r>
              <a:t/>
            </a:r>
            <a:endParaRPr/>
          </a:p>
        </p:txBody>
      </p:sp>
      <p:pic>
        <p:nvPicPr>
          <p:cNvPr id="340" name="Google Shape;340;p41"/>
          <p:cNvPicPr preferRelativeResize="0"/>
          <p:nvPr/>
        </p:nvPicPr>
        <p:blipFill rotWithShape="1">
          <a:blip r:embed="rId3">
            <a:alphaModFix/>
          </a:blip>
          <a:srcRect b="0" l="0" r="0" t="0"/>
          <a:stretch/>
        </p:blipFill>
        <p:spPr>
          <a:xfrm>
            <a:off x="7478667" y="2185276"/>
            <a:ext cx="4086225" cy="22479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2"/>
          <p:cNvSpPr txBox="1"/>
          <p:nvPr>
            <p:ph idx="1" type="body"/>
          </p:nvPr>
        </p:nvSpPr>
        <p:spPr>
          <a:xfrm>
            <a:off x="1024128" y="1081825"/>
            <a:ext cx="9720073" cy="522753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latin typeface="Times New Roman"/>
                <a:ea typeface="Times New Roman"/>
                <a:cs typeface="Times New Roman"/>
                <a:sym typeface="Times New Roman"/>
              </a:rPr>
              <a:t>Line Printers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Line printers are the printers which print one line at a time.</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These are of two types −</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Drum Printer</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 	Chain Printer</a:t>
            </a:r>
            <a:endParaRPr/>
          </a:p>
          <a:p>
            <a:pPr indent="-139700" lvl="0" marL="91440" rtl="0" algn="l">
              <a:lnSpc>
                <a:spcPct val="90000"/>
              </a:lnSpc>
              <a:spcBef>
                <a:spcPts val="1400"/>
              </a:spcBef>
              <a:spcAft>
                <a:spcPts val="0"/>
              </a:spcAft>
              <a:buSzPts val="2200"/>
              <a:buChar char=" "/>
            </a:pPr>
            <a:r>
              <a:rPr b="1" lang="en-US" u="sng"/>
              <a:t>Drum Printer</a:t>
            </a:r>
            <a:endParaRPr u="sng">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This printer is like a drum in shape hence it is called drum printer. The surface of the drum is divided into a number of tracks. Total tracks are equal to the size of the paper, i.e. for a paper width of 132 characters, drum will have 132 tracks. A character set is embossed on the track. Different character sets available in the market are 48 character set, 64 and 96 characters set. One rotation of drum prints one line. Drum printers are fast in speed and can print 300 to 2000 lines per minute</a:t>
            </a:r>
            <a:r>
              <a:rPr lang="en-US"/>
              <a:t>.</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a:p>
            <a:pPr indent="0" lvl="0" marL="91440" rtl="0" algn="l">
              <a:lnSpc>
                <a:spcPct val="90000"/>
              </a:lnSpc>
              <a:spcBef>
                <a:spcPts val="1400"/>
              </a:spcBef>
              <a:spcAft>
                <a:spcPts val="0"/>
              </a:spcAft>
              <a:buSzPts val="2200"/>
              <a:buNone/>
            </a:pPr>
            <a:r>
              <a:t/>
            </a:r>
            <a:endParaRPr/>
          </a:p>
        </p:txBody>
      </p:sp>
      <p:pic>
        <p:nvPicPr>
          <p:cNvPr id="346" name="Google Shape;346;p42"/>
          <p:cNvPicPr preferRelativeResize="0"/>
          <p:nvPr/>
        </p:nvPicPr>
        <p:blipFill rotWithShape="1">
          <a:blip r:embed="rId3">
            <a:alphaModFix/>
          </a:blip>
          <a:srcRect b="0" l="0" r="0" t="0"/>
          <a:stretch/>
        </p:blipFill>
        <p:spPr>
          <a:xfrm>
            <a:off x="8023537" y="1081825"/>
            <a:ext cx="3970919" cy="229392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3"/>
          <p:cNvSpPr txBox="1"/>
          <p:nvPr>
            <p:ph idx="1" type="body"/>
          </p:nvPr>
        </p:nvSpPr>
        <p:spPr>
          <a:xfrm>
            <a:off x="1024128" y="605307"/>
            <a:ext cx="9720073" cy="5704053"/>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Char char=" "/>
            </a:pPr>
            <a:r>
              <a:rPr b="1" lang="en-US">
                <a:latin typeface="Times New Roman"/>
                <a:ea typeface="Times New Roman"/>
                <a:cs typeface="Times New Roman"/>
                <a:sym typeface="Times New Roman"/>
              </a:rPr>
              <a:t>Advantages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Very high speed</a:t>
            </a:r>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Disadvantages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Very expensive</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Characters fonts cannot be changed</a:t>
            </a:r>
            <a:endParaRPr/>
          </a:p>
          <a:p>
            <a:pPr indent="-139700" lvl="0" marL="91440" rtl="0" algn="l">
              <a:lnSpc>
                <a:spcPct val="90000"/>
              </a:lnSpc>
              <a:spcBef>
                <a:spcPts val="1400"/>
              </a:spcBef>
              <a:spcAft>
                <a:spcPts val="0"/>
              </a:spcAft>
              <a:buSzPts val="2200"/>
              <a:buChar char=" "/>
            </a:pPr>
            <a:r>
              <a:rPr b="1" lang="en-US" u="sng">
                <a:latin typeface="Times New Roman"/>
                <a:ea typeface="Times New Roman"/>
                <a:cs typeface="Times New Roman"/>
                <a:sym typeface="Times New Roman"/>
              </a:rPr>
              <a:t>Chain Printer</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In this printer, a chain of character sets is used, hence it is called Chain Printer. A standard character set may have 48, 64, or 96 characters.</a:t>
            </a:r>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Advantages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Character fonts can easily be changed.</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Different languages can be used with the same printer.</a:t>
            </a:r>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Disadvantages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Noisy</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4"/>
          <p:cNvSpPr txBox="1"/>
          <p:nvPr>
            <p:ph idx="1" type="body"/>
          </p:nvPr>
        </p:nvSpPr>
        <p:spPr>
          <a:xfrm>
            <a:off x="1024128" y="837127"/>
            <a:ext cx="9720073" cy="5472233"/>
          </a:xfrm>
          <a:prstGeom prst="rect">
            <a:avLst/>
          </a:prstGeom>
          <a:no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b="1" lang="en-US" sz="3200" u="sng">
                <a:latin typeface="Times New Roman"/>
                <a:ea typeface="Times New Roman"/>
                <a:cs typeface="Times New Roman"/>
                <a:sym typeface="Times New Roman"/>
              </a:rPr>
              <a:t>Non-impact Printers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Non-impact printers print the characters without using the ribbon. These printers print a complete page at a time, thus they are also called as Page Printers.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These printers are of two types −</a:t>
            </a:r>
            <a:endParaRPr/>
          </a:p>
          <a:p>
            <a:pPr indent="-457200" lvl="0" marL="457200" rtl="0" algn="l">
              <a:lnSpc>
                <a:spcPct val="90000"/>
              </a:lnSpc>
              <a:spcBef>
                <a:spcPts val="1400"/>
              </a:spcBef>
              <a:spcAft>
                <a:spcPts val="0"/>
              </a:spcAft>
              <a:buSzPts val="2200"/>
              <a:buFont typeface="Twentieth Century"/>
              <a:buAutoNum type="arabicPeriod"/>
            </a:pPr>
            <a:r>
              <a:rPr lang="en-US">
                <a:latin typeface="Times New Roman"/>
                <a:ea typeface="Times New Roman"/>
                <a:cs typeface="Times New Roman"/>
                <a:sym typeface="Times New Roman"/>
              </a:rPr>
              <a:t>Laser Printers</a:t>
            </a:r>
            <a:endParaRPr/>
          </a:p>
          <a:p>
            <a:pPr indent="-457200" lvl="0" marL="457200" rtl="0" algn="l">
              <a:lnSpc>
                <a:spcPct val="90000"/>
              </a:lnSpc>
              <a:spcBef>
                <a:spcPts val="1400"/>
              </a:spcBef>
              <a:spcAft>
                <a:spcPts val="0"/>
              </a:spcAft>
              <a:buSzPts val="2200"/>
              <a:buFont typeface="Twentieth Century"/>
              <a:buAutoNum type="arabicPeriod"/>
            </a:pPr>
            <a:r>
              <a:rPr lang="en-US">
                <a:latin typeface="Times New Roman"/>
                <a:ea typeface="Times New Roman"/>
                <a:cs typeface="Times New Roman"/>
                <a:sym typeface="Times New Roman"/>
              </a:rPr>
              <a:t>Inkjet Printers</a:t>
            </a:r>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Characteristics of Non-impact Printers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Faster than impact printers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They are not noisy</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High quality</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Supports many fonts and different character size</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5"/>
          <p:cNvSpPr txBox="1"/>
          <p:nvPr>
            <p:ph idx="1" type="body"/>
          </p:nvPr>
        </p:nvSpPr>
        <p:spPr>
          <a:xfrm>
            <a:off x="1024128" y="875763"/>
            <a:ext cx="9720073" cy="5821251"/>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u="sng">
                <a:latin typeface="Times New Roman"/>
                <a:ea typeface="Times New Roman"/>
                <a:cs typeface="Times New Roman"/>
                <a:sym typeface="Times New Roman"/>
              </a:rPr>
              <a:t>Laser Printers</a:t>
            </a:r>
            <a:endParaRPr u="sng">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These are non-impact page printers. They use laser lights to produce the dots needed to form the characters to be printed on a page.</a:t>
            </a:r>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Advantages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Very high speed</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Very high quality output</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Good graphics quality</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Supports many fonts and different character size</a:t>
            </a:r>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Disadvantages</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Expensive</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Cannot be used to produce multiple copies of a document in a single printing</a:t>
            </a:r>
            <a:endParaRPr/>
          </a:p>
          <a:p>
            <a:pPr indent="0" lvl="0" marL="91440" rtl="0" algn="l">
              <a:lnSpc>
                <a:spcPct val="90000"/>
              </a:lnSpc>
              <a:spcBef>
                <a:spcPts val="1400"/>
              </a:spcBef>
              <a:spcAft>
                <a:spcPts val="0"/>
              </a:spcAft>
              <a:buSzPts val="2200"/>
              <a:buNone/>
            </a:pPr>
            <a:r>
              <a:t/>
            </a:r>
            <a:endParaRPr/>
          </a:p>
        </p:txBody>
      </p:sp>
      <p:pic>
        <p:nvPicPr>
          <p:cNvPr id="362" name="Google Shape;362;p45"/>
          <p:cNvPicPr preferRelativeResize="0"/>
          <p:nvPr/>
        </p:nvPicPr>
        <p:blipFill rotWithShape="1">
          <a:blip r:embed="rId3">
            <a:alphaModFix/>
          </a:blip>
          <a:srcRect b="0" l="0" r="0" t="0"/>
          <a:stretch/>
        </p:blipFill>
        <p:spPr>
          <a:xfrm>
            <a:off x="8162925" y="1974895"/>
            <a:ext cx="4029075" cy="33718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6"/>
          <p:cNvSpPr txBox="1"/>
          <p:nvPr>
            <p:ph idx="1" type="body"/>
          </p:nvPr>
        </p:nvSpPr>
        <p:spPr>
          <a:xfrm>
            <a:off x="1024128" y="1043189"/>
            <a:ext cx="9720073" cy="5460642"/>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Char char=" "/>
            </a:pPr>
            <a:r>
              <a:rPr b="1" lang="en-US" u="sng"/>
              <a:t>Inkjet Printers</a:t>
            </a:r>
            <a:endParaRPr u="sng"/>
          </a:p>
          <a:p>
            <a:pPr indent="-139700" lvl="0" marL="91440" rtl="0" algn="l">
              <a:lnSpc>
                <a:spcPct val="90000"/>
              </a:lnSpc>
              <a:spcBef>
                <a:spcPts val="1400"/>
              </a:spcBef>
              <a:spcAft>
                <a:spcPts val="0"/>
              </a:spcAft>
              <a:buSzPts val="2200"/>
              <a:buChar char=" "/>
            </a:pPr>
            <a:r>
              <a:rPr lang="en-US"/>
              <a:t>Inkjet printers are non-impact character printers based on a relatively new technology. They print characters by spraying small drops of ink onto paper. Inkjet printers produce high quality output with presentable features.</a:t>
            </a:r>
            <a:endParaRPr/>
          </a:p>
          <a:p>
            <a:pPr indent="-139700" lvl="0" marL="91440" rtl="0" algn="l">
              <a:lnSpc>
                <a:spcPct val="90000"/>
              </a:lnSpc>
              <a:spcBef>
                <a:spcPts val="1400"/>
              </a:spcBef>
              <a:spcAft>
                <a:spcPts val="0"/>
              </a:spcAft>
              <a:buSzPts val="2200"/>
              <a:buChar char=" "/>
            </a:pPr>
            <a:r>
              <a:rPr lang="en-US"/>
              <a:t>They make less noise because no hammering is done and these have many styles of printing modes available. Color printing is also possible. Some models of Inkjet printers can produce multiple copies of printing also.</a:t>
            </a:r>
            <a:endParaRPr/>
          </a:p>
          <a:p>
            <a:pPr indent="-139700" lvl="0" marL="91440" rtl="0" algn="l">
              <a:lnSpc>
                <a:spcPct val="90000"/>
              </a:lnSpc>
              <a:spcBef>
                <a:spcPts val="1400"/>
              </a:spcBef>
              <a:spcAft>
                <a:spcPts val="0"/>
              </a:spcAft>
              <a:buSzPts val="2200"/>
              <a:buChar char=" "/>
            </a:pPr>
            <a:r>
              <a:rPr b="1" lang="en-US"/>
              <a:t>Advantages</a:t>
            </a:r>
            <a:endParaRPr/>
          </a:p>
          <a:p>
            <a:pPr indent="-139700" lvl="0" marL="91440" rtl="0" algn="l">
              <a:lnSpc>
                <a:spcPct val="90000"/>
              </a:lnSpc>
              <a:spcBef>
                <a:spcPts val="1400"/>
              </a:spcBef>
              <a:spcAft>
                <a:spcPts val="0"/>
              </a:spcAft>
              <a:buSzPts val="2200"/>
              <a:buChar char=" "/>
            </a:pPr>
            <a:r>
              <a:rPr lang="en-US"/>
              <a:t>High quality printing</a:t>
            </a:r>
            <a:endParaRPr/>
          </a:p>
          <a:p>
            <a:pPr indent="-139700" lvl="0" marL="91440" rtl="0" algn="l">
              <a:lnSpc>
                <a:spcPct val="90000"/>
              </a:lnSpc>
              <a:spcBef>
                <a:spcPts val="1400"/>
              </a:spcBef>
              <a:spcAft>
                <a:spcPts val="0"/>
              </a:spcAft>
              <a:buSzPts val="2200"/>
              <a:buChar char=" "/>
            </a:pPr>
            <a:r>
              <a:rPr lang="en-US"/>
              <a:t>More reliable</a:t>
            </a:r>
            <a:endParaRPr/>
          </a:p>
          <a:p>
            <a:pPr indent="-139700" lvl="0" marL="91440" rtl="0" algn="l">
              <a:lnSpc>
                <a:spcPct val="90000"/>
              </a:lnSpc>
              <a:spcBef>
                <a:spcPts val="1400"/>
              </a:spcBef>
              <a:spcAft>
                <a:spcPts val="0"/>
              </a:spcAft>
              <a:buSzPts val="2200"/>
              <a:buChar char=" "/>
            </a:pPr>
            <a:r>
              <a:rPr b="1" lang="en-US"/>
              <a:t>Disadvantages</a:t>
            </a:r>
            <a:endParaRPr/>
          </a:p>
          <a:p>
            <a:pPr indent="-139700" lvl="0" marL="91440" rtl="0" algn="l">
              <a:lnSpc>
                <a:spcPct val="90000"/>
              </a:lnSpc>
              <a:spcBef>
                <a:spcPts val="1400"/>
              </a:spcBef>
              <a:spcAft>
                <a:spcPts val="0"/>
              </a:spcAft>
              <a:buSzPts val="2200"/>
              <a:buChar char=" "/>
            </a:pPr>
            <a:r>
              <a:rPr lang="en-US"/>
              <a:t>Expensive as the cost per page is high</a:t>
            </a:r>
            <a:endParaRPr/>
          </a:p>
          <a:p>
            <a:pPr indent="-139700" lvl="0" marL="91440" rtl="0" algn="l">
              <a:lnSpc>
                <a:spcPct val="90000"/>
              </a:lnSpc>
              <a:spcBef>
                <a:spcPts val="1400"/>
              </a:spcBef>
              <a:spcAft>
                <a:spcPts val="0"/>
              </a:spcAft>
              <a:buSzPts val="2200"/>
              <a:buChar char=" "/>
            </a:pPr>
            <a:r>
              <a:rPr lang="en-US"/>
              <a:t>Slow as compared to laser printer</a:t>
            </a:r>
            <a:endParaRPr/>
          </a:p>
          <a:p>
            <a:pPr indent="0" lvl="0" marL="91440" rtl="0" algn="l">
              <a:lnSpc>
                <a:spcPct val="90000"/>
              </a:lnSpc>
              <a:spcBef>
                <a:spcPts val="1400"/>
              </a:spcBef>
              <a:spcAft>
                <a:spcPts val="0"/>
              </a:spcAft>
              <a:buSzPts val="2200"/>
              <a:buNone/>
            </a:pPr>
            <a:r>
              <a:t/>
            </a:r>
            <a:endParaRPr/>
          </a:p>
        </p:txBody>
      </p:sp>
      <p:pic>
        <p:nvPicPr>
          <p:cNvPr id="368" name="Google Shape;368;p46"/>
          <p:cNvPicPr preferRelativeResize="0"/>
          <p:nvPr/>
        </p:nvPicPr>
        <p:blipFill rotWithShape="1">
          <a:blip r:embed="rId3">
            <a:alphaModFix/>
          </a:blip>
          <a:srcRect b="0" l="0" r="0" t="0"/>
          <a:stretch/>
        </p:blipFill>
        <p:spPr>
          <a:xfrm>
            <a:off x="7648508" y="3560606"/>
            <a:ext cx="3514725" cy="29432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PLOTTER</a:t>
            </a:r>
            <a:endParaRPr/>
          </a:p>
        </p:txBody>
      </p:sp>
      <p:sp>
        <p:nvSpPr>
          <p:cNvPr id="374" name="Google Shape;374;p47"/>
          <p:cNvSpPr txBox="1"/>
          <p:nvPr>
            <p:ph idx="1" type="body"/>
          </p:nvPr>
        </p:nvSpPr>
        <p:spPr>
          <a:xfrm>
            <a:off x="1024128" y="2994338"/>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latin typeface="Times New Roman"/>
                <a:ea typeface="Times New Roman"/>
                <a:cs typeface="Times New Roman"/>
                <a:sym typeface="Times New Roman"/>
              </a:rPr>
              <a:t>A </a:t>
            </a:r>
            <a:r>
              <a:rPr b="1" lang="en-US">
                <a:latin typeface="Times New Roman"/>
                <a:ea typeface="Times New Roman"/>
                <a:cs typeface="Times New Roman"/>
                <a:sym typeface="Times New Roman"/>
              </a:rPr>
              <a:t>plotter</a:t>
            </a:r>
            <a:r>
              <a:rPr lang="en-US">
                <a:latin typeface="Times New Roman"/>
                <a:ea typeface="Times New Roman"/>
                <a:cs typeface="Times New Roman"/>
                <a:sym typeface="Times New Roman"/>
              </a:rPr>
              <a:t> is a computer hardware device much like a printer that is used for printing </a:t>
            </a:r>
            <a:r>
              <a:rPr lang="en-US" u="sng">
                <a:solidFill>
                  <a:schemeClr val="hlink"/>
                </a:solidFill>
                <a:latin typeface="Times New Roman"/>
                <a:ea typeface="Times New Roman"/>
                <a:cs typeface="Times New Roman"/>
                <a:sym typeface="Times New Roman"/>
                <a:hlinkClick r:id="rId3"/>
              </a:rPr>
              <a:t>vector graphics</a:t>
            </a: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Instead of </a:t>
            </a:r>
            <a:r>
              <a:rPr lang="en-US" u="sng">
                <a:solidFill>
                  <a:schemeClr val="hlink"/>
                </a:solidFill>
                <a:latin typeface="Times New Roman"/>
                <a:ea typeface="Times New Roman"/>
                <a:cs typeface="Times New Roman"/>
                <a:sym typeface="Times New Roman"/>
                <a:hlinkClick r:id="rId4"/>
              </a:rPr>
              <a:t>toner</a:t>
            </a:r>
            <a:r>
              <a:rPr lang="en-US">
                <a:latin typeface="Times New Roman"/>
                <a:ea typeface="Times New Roman"/>
                <a:cs typeface="Times New Roman"/>
                <a:sym typeface="Times New Roman"/>
              </a:rPr>
              <a:t>, plotters use a pen, pencil, marker, or another writing tool to draw multiple, continuous lines onto paper rather than a series of dots like a traditional printer.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Though once widely used for </a:t>
            </a:r>
            <a:r>
              <a:rPr lang="en-US" u="sng">
                <a:solidFill>
                  <a:schemeClr val="hlink"/>
                </a:solidFill>
                <a:latin typeface="Times New Roman"/>
                <a:ea typeface="Times New Roman"/>
                <a:cs typeface="Times New Roman"/>
                <a:sym typeface="Times New Roman"/>
                <a:hlinkClick r:id="rId5"/>
              </a:rPr>
              <a:t>computer-aided design</a:t>
            </a:r>
            <a:r>
              <a:rPr lang="en-US">
                <a:latin typeface="Times New Roman"/>
                <a:ea typeface="Times New Roman"/>
                <a:cs typeface="Times New Roman"/>
                <a:sym typeface="Times New Roman"/>
              </a:rPr>
              <a:t>, these devices have more or less been phased out by wide-format printers.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Plotters are used to produce a </a:t>
            </a:r>
            <a:r>
              <a:rPr lang="en-US" u="sng">
                <a:solidFill>
                  <a:schemeClr val="hlink"/>
                </a:solidFill>
                <a:latin typeface="Times New Roman"/>
                <a:ea typeface="Times New Roman"/>
                <a:cs typeface="Times New Roman"/>
                <a:sym typeface="Times New Roman"/>
                <a:hlinkClick r:id="rId6"/>
              </a:rPr>
              <a:t>hard copy</a:t>
            </a:r>
            <a:r>
              <a:rPr lang="en-US">
                <a:latin typeface="Times New Roman"/>
                <a:ea typeface="Times New Roman"/>
                <a:cs typeface="Times New Roman"/>
                <a:sym typeface="Times New Roman"/>
              </a:rPr>
              <a:t> of schematics and other similar applications.</a:t>
            </a:r>
            <a:endParaRPr>
              <a:latin typeface="Times New Roman"/>
              <a:ea typeface="Times New Roman"/>
              <a:cs typeface="Times New Roman"/>
              <a:sym typeface="Times New Roman"/>
            </a:endParaRPr>
          </a:p>
        </p:txBody>
      </p:sp>
      <p:pic>
        <p:nvPicPr>
          <p:cNvPr id="375" name="Google Shape;375;p47"/>
          <p:cNvPicPr preferRelativeResize="0"/>
          <p:nvPr/>
        </p:nvPicPr>
        <p:blipFill rotWithShape="1">
          <a:blip r:embed="rId7">
            <a:alphaModFix/>
          </a:blip>
          <a:srcRect b="0" l="0" r="0" t="0"/>
          <a:stretch/>
        </p:blipFill>
        <p:spPr>
          <a:xfrm>
            <a:off x="7482626" y="322707"/>
            <a:ext cx="2923504" cy="2111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8"/>
          <p:cNvSpPr txBox="1"/>
          <p:nvPr>
            <p:ph idx="1" type="body"/>
          </p:nvPr>
        </p:nvSpPr>
        <p:spPr>
          <a:xfrm>
            <a:off x="1024128" y="824248"/>
            <a:ext cx="9720073" cy="5485112"/>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latin typeface="Times New Roman"/>
                <a:ea typeface="Times New Roman"/>
                <a:cs typeface="Times New Roman"/>
                <a:sym typeface="Times New Roman"/>
              </a:rPr>
              <a:t>Advantages of plotters</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Plotters can work on very large sheets of paper while maintaining high resolution.</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They can print on a wide variety of flat materials including plywood, aluminum, sheet steel, cardboard, and plastic.</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Plotters allow the same pattern to be drawn thousands of times without any image degradation.</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b="1" lang="en-US">
                <a:latin typeface="Times New Roman"/>
                <a:ea typeface="Times New Roman"/>
                <a:cs typeface="Times New Roman"/>
                <a:sym typeface="Times New Roman"/>
              </a:rPr>
              <a:t>Disadvantages of plotters</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Plotters are quite large when compared to a traditional printer.</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Plotters are also much more expensive than a traditional printer.</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3200"/>
              <a:buFont typeface="Times New Roman"/>
              <a:buNone/>
            </a:pPr>
            <a:r>
              <a:rPr b="1" lang="en-US" sz="3200">
                <a:latin typeface="Times New Roman"/>
                <a:ea typeface="Times New Roman"/>
                <a:cs typeface="Times New Roman"/>
                <a:sym typeface="Times New Roman"/>
              </a:rPr>
              <a:t>SPEAKERS AND SOUND CARD</a:t>
            </a:r>
            <a:endParaRPr sz="3200">
              <a:latin typeface="Times New Roman"/>
              <a:ea typeface="Times New Roman"/>
              <a:cs typeface="Times New Roman"/>
              <a:sym typeface="Times New Roman"/>
            </a:endParaRPr>
          </a:p>
        </p:txBody>
      </p:sp>
      <p:sp>
        <p:nvSpPr>
          <p:cNvPr id="386" name="Google Shape;386;p49"/>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latin typeface="Times New Roman"/>
                <a:ea typeface="Times New Roman"/>
                <a:cs typeface="Times New Roman"/>
                <a:sym typeface="Times New Roman"/>
              </a:rPr>
              <a:t>Computers need both a sound card and speakers to hear audio, such as music, speech and sound effects.</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Most motherboards provide an on-board sound card.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This built-in-sound card is fine for the most purposes.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The basic functions of a sound card are that it converts digital sound signals to analog for speakers making it louder or softer.</a:t>
            </a:r>
            <a:endParaRPr>
              <a:latin typeface="Times New Roman"/>
              <a:ea typeface="Times New Roman"/>
              <a:cs typeface="Times New Roman"/>
              <a:sym typeface="Times New Roman"/>
            </a:endParaRPr>
          </a:p>
        </p:txBody>
      </p:sp>
      <p:pic>
        <p:nvPicPr>
          <p:cNvPr id="387" name="Google Shape;387;p49"/>
          <p:cNvPicPr preferRelativeResize="0"/>
          <p:nvPr/>
        </p:nvPicPr>
        <p:blipFill rotWithShape="1">
          <a:blip r:embed="rId3">
            <a:alphaModFix/>
          </a:blip>
          <a:srcRect b="0" l="0" r="0" t="0"/>
          <a:stretch/>
        </p:blipFill>
        <p:spPr>
          <a:xfrm>
            <a:off x="6864439" y="4404575"/>
            <a:ext cx="3589717" cy="26245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idx="1" type="body"/>
          </p:nvPr>
        </p:nvSpPr>
        <p:spPr>
          <a:xfrm>
            <a:off x="1024128" y="953037"/>
            <a:ext cx="9720073" cy="5356323"/>
          </a:xfrm>
          <a:prstGeom prst="rect">
            <a:avLst/>
          </a:prstGeom>
          <a:noFill/>
          <a:ln>
            <a:noFill/>
          </a:ln>
        </p:spPr>
        <p:txBody>
          <a:bodyPr anchorCtr="0" anchor="t" bIns="45700" lIns="45700" spcFirstLastPara="1" rIns="45700" wrap="square" tIns="45700">
            <a:normAutofit lnSpcReduction="10000"/>
          </a:bodyPr>
          <a:lstStyle/>
          <a:p>
            <a:pPr indent="-177800" lvl="0" marL="91440" rtl="0" algn="l">
              <a:lnSpc>
                <a:spcPct val="90000"/>
              </a:lnSpc>
              <a:spcBef>
                <a:spcPts val="0"/>
              </a:spcBef>
              <a:spcAft>
                <a:spcPts val="0"/>
              </a:spcAft>
              <a:buSzPts val="2800"/>
              <a:buChar char=" "/>
            </a:pPr>
            <a:r>
              <a:rPr b="1" lang="en-US" sz="2800">
                <a:latin typeface="Times New Roman"/>
                <a:ea typeface="Times New Roman"/>
                <a:cs typeface="Times New Roman"/>
                <a:sym typeface="Times New Roman"/>
              </a:rPr>
              <a:t>Mouse</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Mouse is the most popular pointing device. It is a very famous cursor-control device having a small palm size box with a round ball at its base, which senses the movement of the mouse and sends corresponding signals to the CPU when the mouse buttons are pressed.</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Generally, it has two buttons called the left and the right button and a wheel is present between the buttons. A mouse can be used to control the position of the cursor on the screen, but it cannot be used to enter text into the computer.</a:t>
            </a:r>
            <a:endParaRPr/>
          </a:p>
          <a:p>
            <a:pPr indent="0" lvl="0" marL="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Char char=" "/>
            </a:pPr>
            <a:r>
              <a:rPr lang="en-US" u="sng">
                <a:latin typeface="Times New Roman"/>
                <a:ea typeface="Times New Roman"/>
                <a:cs typeface="Times New Roman"/>
                <a:sym typeface="Times New Roman"/>
              </a:rPr>
              <a:t>Advantages</a:t>
            </a:r>
            <a:endParaRPr/>
          </a:p>
          <a:p>
            <a:pPr indent="-457200" lvl="0" marL="457200" rtl="0" algn="l">
              <a:lnSpc>
                <a:spcPct val="90000"/>
              </a:lnSpc>
              <a:spcBef>
                <a:spcPts val="1400"/>
              </a:spcBef>
              <a:spcAft>
                <a:spcPts val="0"/>
              </a:spcAft>
              <a:buSzPts val="2200"/>
              <a:buFont typeface="Twentieth Century"/>
              <a:buAutoNum type="arabicPeriod"/>
            </a:pPr>
            <a:r>
              <a:rPr lang="en-US">
                <a:latin typeface="Times New Roman"/>
                <a:ea typeface="Times New Roman"/>
                <a:cs typeface="Times New Roman"/>
                <a:sym typeface="Times New Roman"/>
              </a:rPr>
              <a:t>Easy to use</a:t>
            </a:r>
            <a:endParaRPr/>
          </a:p>
          <a:p>
            <a:pPr indent="-457200" lvl="0" marL="457200" rtl="0" algn="l">
              <a:lnSpc>
                <a:spcPct val="90000"/>
              </a:lnSpc>
              <a:spcBef>
                <a:spcPts val="1400"/>
              </a:spcBef>
              <a:spcAft>
                <a:spcPts val="0"/>
              </a:spcAft>
              <a:buSzPts val="2200"/>
              <a:buFont typeface="Twentieth Century"/>
              <a:buAutoNum type="arabicPeriod"/>
            </a:pPr>
            <a:r>
              <a:rPr lang="en-US">
                <a:latin typeface="Times New Roman"/>
                <a:ea typeface="Times New Roman"/>
                <a:cs typeface="Times New Roman"/>
                <a:sym typeface="Times New Roman"/>
              </a:rPr>
              <a:t>Not very expensive</a:t>
            </a:r>
            <a:endParaRPr/>
          </a:p>
          <a:p>
            <a:pPr indent="-457200" lvl="0" marL="457200" rtl="0" algn="l">
              <a:lnSpc>
                <a:spcPct val="90000"/>
              </a:lnSpc>
              <a:spcBef>
                <a:spcPts val="1400"/>
              </a:spcBef>
              <a:spcAft>
                <a:spcPts val="0"/>
              </a:spcAft>
              <a:buSzPts val="2200"/>
              <a:buFont typeface="Twentieth Century"/>
              <a:buAutoNum type="arabicPeriod"/>
            </a:pPr>
            <a:r>
              <a:rPr lang="en-US">
                <a:latin typeface="Times New Roman"/>
                <a:ea typeface="Times New Roman"/>
                <a:cs typeface="Times New Roman"/>
                <a:sym typeface="Times New Roman"/>
              </a:rPr>
              <a:t>Moves the cursor faster than the arrow keys of the keyboard.</a:t>
            </a:r>
            <a:endParaRPr/>
          </a:p>
          <a:p>
            <a:pPr indent="0" lvl="0" marL="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a:p>
            <a:pPr indent="0" lvl="0" marL="91440" rtl="0" algn="l">
              <a:lnSpc>
                <a:spcPct val="90000"/>
              </a:lnSpc>
              <a:spcBef>
                <a:spcPts val="1400"/>
              </a:spcBef>
              <a:spcAft>
                <a:spcPts val="0"/>
              </a:spcAft>
              <a:buSzPts val="2200"/>
              <a:buNone/>
            </a:pPr>
            <a:r>
              <a:t/>
            </a:r>
            <a:endParaRPr/>
          </a:p>
        </p:txBody>
      </p:sp>
      <p:pic>
        <p:nvPicPr>
          <p:cNvPr id="122" name="Google Shape;122;p5"/>
          <p:cNvPicPr preferRelativeResize="0"/>
          <p:nvPr/>
        </p:nvPicPr>
        <p:blipFill rotWithShape="1">
          <a:blip r:embed="rId3">
            <a:alphaModFix/>
          </a:blip>
          <a:srcRect b="0" l="0" r="0" t="0"/>
          <a:stretch/>
        </p:blipFill>
        <p:spPr>
          <a:xfrm>
            <a:off x="8587056" y="3828245"/>
            <a:ext cx="3286125" cy="182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idx="1" type="body"/>
          </p:nvPr>
        </p:nvSpPr>
        <p:spPr>
          <a:xfrm>
            <a:off x="1024128" y="1146220"/>
            <a:ext cx="9720073" cy="5163140"/>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
            </a:pPr>
            <a:r>
              <a:rPr b="1" lang="en-US" sz="2400">
                <a:latin typeface="Times New Roman"/>
                <a:ea typeface="Times New Roman"/>
                <a:cs typeface="Times New Roman"/>
                <a:sym typeface="Times New Roman"/>
              </a:rPr>
              <a:t>Track Ball</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Track ball is an input device that is mostly used in notebook or laptop computer, instead of a mouse. This is a ball which is half inserted and by moving fingers on the ball, the pointer can be moved.</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Since the whole device is not moved, a track ball requires less space than a mouse. A track ball comes in various shapes like a ball, a button, or a square.</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p:txBody>
      </p:sp>
      <p:pic>
        <p:nvPicPr>
          <p:cNvPr id="128" name="Google Shape;128;p6"/>
          <p:cNvPicPr preferRelativeResize="0"/>
          <p:nvPr/>
        </p:nvPicPr>
        <p:blipFill rotWithShape="1">
          <a:blip r:embed="rId3">
            <a:alphaModFix/>
          </a:blip>
          <a:srcRect b="0" l="0" r="0" t="0"/>
          <a:stretch/>
        </p:blipFill>
        <p:spPr>
          <a:xfrm>
            <a:off x="6822852" y="3976379"/>
            <a:ext cx="3543300" cy="1924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idx="1" type="body"/>
          </p:nvPr>
        </p:nvSpPr>
        <p:spPr>
          <a:xfrm>
            <a:off x="1024128" y="824248"/>
            <a:ext cx="9720073" cy="5485112"/>
          </a:xfrm>
          <a:prstGeom prst="rect">
            <a:avLst/>
          </a:prstGeom>
          <a:no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b="1" lang="en-US" sz="2800">
                <a:latin typeface="Times New Roman"/>
                <a:ea typeface="Times New Roman"/>
                <a:cs typeface="Times New Roman"/>
                <a:sym typeface="Times New Roman"/>
              </a:rPr>
              <a:t>Joystick</a:t>
            </a:r>
            <a:endParaRPr/>
          </a:p>
          <a:p>
            <a:pPr indent="-139700" lvl="0" marL="91440" rtl="0" algn="l">
              <a:lnSpc>
                <a:spcPct val="90000"/>
              </a:lnSpc>
              <a:spcBef>
                <a:spcPts val="1400"/>
              </a:spcBef>
              <a:spcAft>
                <a:spcPts val="0"/>
              </a:spcAft>
              <a:buSzPts val="2200"/>
              <a:buChar char=" "/>
            </a:pPr>
            <a:r>
              <a:rPr lang="en-US">
                <a:latin typeface="Times New Roman"/>
                <a:ea typeface="Times New Roman"/>
                <a:cs typeface="Times New Roman"/>
                <a:sym typeface="Times New Roman"/>
              </a:rPr>
              <a:t>Joystick is also a pointing device, which is used to move the cursor position on a monitor screen. It is a stick having a spherical ball at its both lower and upper ends. The lower spherical ball moves in a socket. The joystick can be moved in all four directions.</a:t>
            </a:r>
            <a:endParaRPr>
              <a:latin typeface="Times New Roman"/>
              <a:ea typeface="Times New Roman"/>
              <a:cs typeface="Times New Roman"/>
              <a:sym typeface="Times New Roman"/>
            </a:endParaRPr>
          </a:p>
          <a:p>
            <a:pPr indent="-139700" lvl="0" marL="91440" rtl="0" algn="just">
              <a:lnSpc>
                <a:spcPct val="90000"/>
              </a:lnSpc>
              <a:spcBef>
                <a:spcPts val="1400"/>
              </a:spcBef>
              <a:spcAft>
                <a:spcPts val="0"/>
              </a:spcAft>
              <a:buSzPts val="2200"/>
              <a:buChar char=" "/>
            </a:pPr>
            <a:r>
              <a:rPr lang="en-US">
                <a:latin typeface="Times New Roman"/>
                <a:ea typeface="Times New Roman"/>
                <a:cs typeface="Times New Roman"/>
                <a:sym typeface="Times New Roman"/>
              </a:rPr>
              <a:t>The function of the joystick is similar to that of a mouse. It is mainly used in Computer Aided Designing (CAD) and playing computer games.</a:t>
            </a:r>
            <a:endParaRPr/>
          </a:p>
          <a:p>
            <a:pPr indent="0" lvl="0" marL="91440" rtl="0" algn="l">
              <a:lnSpc>
                <a:spcPct val="90000"/>
              </a:lnSpc>
              <a:spcBef>
                <a:spcPts val="1400"/>
              </a:spcBef>
              <a:spcAft>
                <a:spcPts val="0"/>
              </a:spcAft>
              <a:buSzPts val="2200"/>
              <a:buNone/>
            </a:pPr>
            <a:r>
              <a:t/>
            </a:r>
            <a:endParaRPr>
              <a:latin typeface="Times New Roman"/>
              <a:ea typeface="Times New Roman"/>
              <a:cs typeface="Times New Roman"/>
              <a:sym typeface="Times New Roman"/>
            </a:endParaRPr>
          </a:p>
        </p:txBody>
      </p:sp>
      <p:pic>
        <p:nvPicPr>
          <p:cNvPr id="134" name="Google Shape;134;p7"/>
          <p:cNvPicPr preferRelativeResize="0"/>
          <p:nvPr/>
        </p:nvPicPr>
        <p:blipFill rotWithShape="1">
          <a:blip r:embed="rId3">
            <a:alphaModFix/>
          </a:blip>
          <a:srcRect b="0" l="0" r="0" t="0"/>
          <a:stretch/>
        </p:blipFill>
        <p:spPr>
          <a:xfrm>
            <a:off x="7688688" y="4030441"/>
            <a:ext cx="1871194" cy="20863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5000"/>
              <a:buFont typeface="Times New Roman"/>
              <a:buNone/>
            </a:pPr>
            <a:r>
              <a:rPr lang="en-US">
                <a:solidFill>
                  <a:schemeClr val="dk1"/>
                </a:solidFill>
                <a:latin typeface="Times New Roman"/>
                <a:ea typeface="Times New Roman"/>
                <a:cs typeface="Times New Roman"/>
                <a:sym typeface="Times New Roman"/>
              </a:rPr>
              <a:t>DIGITIZER</a:t>
            </a:r>
            <a:endParaRPr/>
          </a:p>
        </p:txBody>
      </p:sp>
      <p:sp>
        <p:nvSpPr>
          <p:cNvPr id="140" name="Google Shape;140;p8"/>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Noto Sans Symbols"/>
              <a:buChar char="❖"/>
            </a:pPr>
            <a:r>
              <a:rPr lang="en-US">
                <a:latin typeface="Times New Roman"/>
                <a:ea typeface="Times New Roman"/>
                <a:cs typeface="Times New Roman"/>
                <a:sym typeface="Times New Roman"/>
              </a:rPr>
              <a:t>Digitizer is an input device which converts analog information into digital form. Digitizer can convert a signal from the television or camera into a series of numbers that could be stored in a computer. They can be used by the computer to create a picture of whatever the camera had been pointed at.</a:t>
            </a:r>
            <a:endParaRPr>
              <a:latin typeface="Times New Roman"/>
              <a:ea typeface="Times New Roman"/>
              <a:cs typeface="Times New Roman"/>
              <a:sym typeface="Times New Roman"/>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Digitizer is also known as Tablet or Graphics Tablet as it converts graphics and pictorial data into binary inputs. A graphic tablet as digitizer is used for fine works of drawing and image manipulation applications.</a:t>
            </a:r>
            <a:endParaRPr/>
          </a:p>
          <a:p>
            <a:pPr indent="0" lvl="0" marL="91440" rtl="0" algn="l">
              <a:lnSpc>
                <a:spcPct val="90000"/>
              </a:lnSpc>
              <a:spcBef>
                <a:spcPts val="1400"/>
              </a:spcBef>
              <a:spcAft>
                <a:spcPts val="0"/>
              </a:spcAft>
              <a:buSzPts val="2200"/>
              <a:buNone/>
            </a:pPr>
            <a:r>
              <a:t/>
            </a:r>
            <a:endParaRPr/>
          </a:p>
        </p:txBody>
      </p:sp>
      <p:pic>
        <p:nvPicPr>
          <p:cNvPr id="141" name="Google Shape;141;p8"/>
          <p:cNvPicPr preferRelativeResize="0"/>
          <p:nvPr/>
        </p:nvPicPr>
        <p:blipFill rotWithShape="1">
          <a:blip r:embed="rId3">
            <a:alphaModFix/>
          </a:blip>
          <a:srcRect b="0" l="0" r="0" t="0"/>
          <a:stretch/>
        </p:blipFill>
        <p:spPr>
          <a:xfrm>
            <a:off x="8093633" y="4321116"/>
            <a:ext cx="3629025" cy="2295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idx="1" type="body"/>
          </p:nvPr>
        </p:nvSpPr>
        <p:spPr>
          <a:xfrm>
            <a:off x="1024128" y="708338"/>
            <a:ext cx="9720073" cy="5601022"/>
          </a:xfrm>
          <a:prstGeom prst="rect">
            <a:avLst/>
          </a:prstGeom>
          <a:no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b="1" lang="en-US" sz="2800">
                <a:latin typeface="Times New Roman"/>
                <a:ea typeface="Times New Roman"/>
                <a:cs typeface="Times New Roman"/>
                <a:sym typeface="Times New Roman"/>
              </a:rPr>
              <a:t>Scanner</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Scanner is an input device, which works more like a photocopy machine. It is used when some information is available on paper and it is to be transferred to the hard disk of the computer for further manipulation.</a:t>
            </a:r>
            <a:endParaRPr/>
          </a:p>
          <a:p>
            <a:pPr indent="-139700" lvl="0" marL="91440" rtl="0" algn="l">
              <a:lnSpc>
                <a:spcPct val="90000"/>
              </a:lnSpc>
              <a:spcBef>
                <a:spcPts val="1400"/>
              </a:spcBef>
              <a:spcAft>
                <a:spcPts val="0"/>
              </a:spcAft>
              <a:buSzPts val="2200"/>
              <a:buFont typeface="Noto Sans Symbols"/>
              <a:buChar char="❖"/>
            </a:pPr>
            <a:r>
              <a:rPr lang="en-US">
                <a:latin typeface="Times New Roman"/>
                <a:ea typeface="Times New Roman"/>
                <a:cs typeface="Times New Roman"/>
                <a:sym typeface="Times New Roman"/>
              </a:rPr>
              <a:t>Scanner captures images from the source which are then converted into a digital form that can be stored on the disk. These images can be edited before they are printed.</a:t>
            </a:r>
            <a:endParaRPr/>
          </a:p>
          <a:p>
            <a:pPr indent="0" lvl="0" marL="91440" rtl="0" algn="l">
              <a:lnSpc>
                <a:spcPct val="90000"/>
              </a:lnSpc>
              <a:spcBef>
                <a:spcPts val="1400"/>
              </a:spcBef>
              <a:spcAft>
                <a:spcPts val="0"/>
              </a:spcAft>
              <a:buSzPts val="2200"/>
              <a:buNone/>
            </a:pPr>
            <a:r>
              <a:t/>
            </a:r>
            <a:endParaRPr/>
          </a:p>
        </p:txBody>
      </p:sp>
      <p:pic>
        <p:nvPicPr>
          <p:cNvPr id="147" name="Google Shape;147;p9"/>
          <p:cNvPicPr preferRelativeResize="0"/>
          <p:nvPr/>
        </p:nvPicPr>
        <p:blipFill rotWithShape="1">
          <a:blip r:embed="rId3">
            <a:alphaModFix/>
          </a:blip>
          <a:srcRect b="0" l="0" r="0" t="0"/>
          <a:stretch/>
        </p:blipFill>
        <p:spPr>
          <a:xfrm>
            <a:off x="8609056" y="3600248"/>
            <a:ext cx="2752725" cy="3057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2020-05-04T17:07:59Z</dcterms:created>
  <dc:creator>Admin</dc:creator>
</cp:coreProperties>
</file>