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79"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3C4B8BD-203D-4FD9-B810-B548EA54A93D}"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077FF-C860-446D-8174-4545B676ECDF}"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C4B8BD-203D-4FD9-B810-B548EA54A93D}"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077FF-C860-446D-8174-4545B676EC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C4B8BD-203D-4FD9-B810-B548EA54A93D}" type="datetimeFigureOut">
              <a:rPr lang="en-US" smtClean="0"/>
              <a:t>4/21/2020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B4077FF-C860-446D-8174-4545B676EC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C4B8BD-203D-4FD9-B810-B548EA54A93D}"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077FF-C860-446D-8174-4545B676EC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C4B8BD-203D-4FD9-B810-B548EA54A93D}"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077FF-C860-446D-8174-4545B676ECD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C4B8BD-203D-4FD9-B810-B548EA54A93D}"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077FF-C860-446D-8174-4545B676EC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C4B8BD-203D-4FD9-B810-B548EA54A93D}"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077FF-C860-446D-8174-4545B676EC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C4B8BD-203D-4FD9-B810-B548EA54A93D}"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077FF-C860-446D-8174-4545B676EC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4B8BD-203D-4FD9-B810-B548EA54A93D}"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077FF-C860-446D-8174-4545B676EC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C4B8BD-203D-4FD9-B810-B548EA54A93D}"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077FF-C860-446D-8174-4545B676ECDF}"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3C4B8BD-203D-4FD9-B810-B548EA54A93D}" type="datetimeFigureOut">
              <a:rPr lang="en-US" smtClean="0"/>
              <a:t>4/21/2020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B4077FF-C860-446D-8174-4545B676ECD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3C4B8BD-203D-4FD9-B810-B548EA54A93D}" type="datetimeFigureOut">
              <a:rPr lang="en-US" smtClean="0"/>
              <a:t>4/21/2020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B4077FF-C860-446D-8174-4545B676EC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eeksforgeeks.org/theory-of-computation-pushdown-automat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eeksforgeeks.org/toc-finite-automata-introdu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eeksforgeeks.org/theory-of-computation-pushdown-automat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eeksforgeeks.org/turing-machin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quiz.geeksforgeeks.org/toc-finite-automata-introduction/" TargetMode="External"/><Relationship Id="rId2" Type="http://schemas.openxmlformats.org/officeDocument/2006/relationships/hyperlink" Target="http://quiz.geeksforgeeks.org/toc-chomsky-hierarch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eeksforgeeks.org/theory-of-computation-pumping-lemma/" TargetMode="External"/><Relationship Id="rId2" Type="http://schemas.openxmlformats.org/officeDocument/2006/relationships/hyperlink" Target="https://www.geeksforgeeks.org/regular-expressions-regular-grammar-and-regular-languag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dia.geeksforgeeks.org/wp-content/uploads/automatafigure1.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eeksforgeeks.org/toc-designing-deterministic-finite-automata-set-1/" TargetMode="External"/><Relationship Id="rId2" Type="http://schemas.openxmlformats.org/officeDocument/2006/relationships/hyperlink" Target="https://www.geeksforgeeks.org/designing-finite-automata-from-regular-expressi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geeksforgeeks.org/designing-finite-automata-from-regular-expression/"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Linear_bounded_automaton"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eeksforgeeks.org/theory-of-computation-pushdown-automata/"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THEORY OF </a:t>
            </a:r>
            <a:r>
              <a:rPr lang="en-US" dirty="0" smtClean="0"/>
              <a:t>AUTOMATA</a:t>
            </a:r>
            <a:br>
              <a:rPr lang="en-US" dirty="0" smtClean="0"/>
            </a:br>
            <a:r>
              <a:rPr lang="en-US" dirty="0" smtClean="0"/>
              <a:t/>
            </a:r>
            <a:br>
              <a:rPr lang="en-US" dirty="0" smtClean="0"/>
            </a:br>
            <a:r>
              <a:rPr lang="en-US" dirty="0" smtClean="0"/>
              <a:t>UNIT 3</a:t>
            </a: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fontAlgn="base"/>
            <a:endParaRPr lang="en-US" dirty="0" smtClean="0"/>
          </a:p>
          <a:p>
            <a:pPr fontAlgn="base"/>
            <a:r>
              <a:rPr lang="en-US" dirty="0" smtClean="0"/>
              <a:t>|| &lt;= ||</a:t>
            </a:r>
          </a:p>
          <a:p>
            <a:pPr fontAlgn="base"/>
            <a:r>
              <a:rPr lang="en-US" dirty="0" err="1" smtClean="0"/>
              <a:t>i.e</a:t>
            </a:r>
            <a:r>
              <a:rPr lang="en-US" dirty="0" smtClean="0"/>
              <a:t> count of symbol in  is less than or equal to </a:t>
            </a:r>
            <a:br>
              <a:rPr lang="en-US" dirty="0" smtClean="0"/>
            </a:br>
            <a:r>
              <a:rPr lang="en-US" dirty="0" smtClean="0"/>
              <a:t> </a:t>
            </a:r>
            <a:br>
              <a:rPr lang="en-US" dirty="0" smtClean="0"/>
            </a:br>
            <a:r>
              <a:rPr lang="en-US" dirty="0" smtClean="0"/>
              <a:t>For Example,</a:t>
            </a:r>
            <a:br>
              <a:rPr lang="en-US" dirty="0" smtClean="0"/>
            </a:br>
            <a:r>
              <a:rPr lang="en-US" dirty="0" smtClean="0"/>
              <a:t>S –&gt; AB</a:t>
            </a:r>
            <a:br>
              <a:rPr lang="en-US" dirty="0" smtClean="0"/>
            </a:br>
            <a:r>
              <a:rPr lang="en-US" dirty="0" smtClean="0"/>
              <a:t>AB –&gt; </a:t>
            </a:r>
            <a:r>
              <a:rPr lang="en-US" dirty="0" err="1" smtClean="0"/>
              <a:t>abc</a:t>
            </a:r>
            <a:r>
              <a:rPr lang="en-US" dirty="0" smtClean="0"/>
              <a:t/>
            </a:r>
            <a:br>
              <a:rPr lang="en-US" dirty="0" smtClean="0"/>
            </a:br>
            <a:r>
              <a:rPr lang="en-US" dirty="0" smtClean="0"/>
              <a:t>B –&gt; b</a:t>
            </a:r>
          </a:p>
          <a:p>
            <a:pPr fontAlgn="base"/>
            <a:r>
              <a:rPr lang="en-US" dirty="0" smtClean="0"/>
              <a:t> </a:t>
            </a:r>
          </a:p>
          <a:p>
            <a:pPr fontAlgn="base"/>
            <a:r>
              <a:rPr lang="en-US" dirty="0" smtClean="0"/>
              <a:t> </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pPr fontAlgn="base"/>
            <a:r>
              <a:rPr lang="en-US" b="1" dirty="0" smtClean="0"/>
              <a:t>Type 2: Context Free Grammar:</a:t>
            </a:r>
            <a:r>
              <a:rPr lang="en-US" dirty="0" smtClean="0"/>
              <a:t/>
            </a:r>
            <a:br>
              <a:rPr lang="en-US" dirty="0" smtClean="0"/>
            </a:br>
            <a:r>
              <a:rPr lang="en-US" dirty="0" smtClean="0"/>
              <a:t>Type-2 grammars generate the context-free languages. The language generated by the grammar is recognized by a </a:t>
            </a:r>
            <a:r>
              <a:rPr lang="en-US" dirty="0" smtClean="0">
                <a:hlinkClick r:id="rId2"/>
              </a:rPr>
              <a:t>Pushdown automata</a:t>
            </a:r>
            <a:r>
              <a:rPr lang="en-US" dirty="0" smtClean="0"/>
              <a:t>. Type-2 grammars generate the context-free languages.</a:t>
            </a:r>
            <a:br>
              <a:rPr lang="en-US" dirty="0" smtClean="0"/>
            </a:br>
            <a:r>
              <a:rPr lang="en-US" dirty="0" smtClean="0"/>
              <a:t>In Type 2,</a:t>
            </a:r>
            <a:br>
              <a:rPr lang="en-US" dirty="0" smtClean="0"/>
            </a:br>
            <a:r>
              <a:rPr lang="en-US" dirty="0" smtClean="0"/>
              <a:t>1. First of all it should be Type 1.</a:t>
            </a:r>
            <a:br>
              <a:rPr lang="en-US" dirty="0" smtClean="0"/>
            </a:br>
            <a:r>
              <a:rPr lang="en-US" dirty="0" smtClean="0"/>
              <a:t>2. Left hand side of production can have only one variable.</a:t>
            </a:r>
          </a:p>
          <a:p>
            <a:pPr fontAlgn="base"/>
            <a:r>
              <a:rPr lang="en-US" dirty="0" smtClean="0"/>
              <a:t>|| = 1.</a:t>
            </a:r>
          </a:p>
          <a:p>
            <a:pPr fontAlgn="base"/>
            <a:r>
              <a:rPr lang="en-US" dirty="0" smtClean="0"/>
              <a:t>Their is no restriction on .</a:t>
            </a:r>
          </a:p>
          <a:p>
            <a:pPr fontAlgn="base"/>
            <a:r>
              <a:rPr lang="en-US" dirty="0" smtClean="0"/>
              <a:t> </a:t>
            </a:r>
          </a:p>
          <a:p>
            <a:pPr fontAlgn="base"/>
            <a:r>
              <a:rPr lang="en-US" dirty="0" smtClean="0"/>
              <a:t>For example,</a:t>
            </a:r>
            <a:br>
              <a:rPr lang="en-US" dirty="0" smtClean="0"/>
            </a:br>
            <a:r>
              <a:rPr lang="en-US" dirty="0" smtClean="0"/>
              <a:t>S –&gt; AB</a:t>
            </a:r>
            <a:br>
              <a:rPr lang="en-US" dirty="0" smtClean="0"/>
            </a:br>
            <a:r>
              <a:rPr lang="en-US" dirty="0" smtClean="0"/>
              <a:t>A –&gt; a</a:t>
            </a:r>
            <a:br>
              <a:rPr lang="en-US" dirty="0" smtClean="0"/>
            </a:br>
            <a:r>
              <a:rPr lang="en-US" dirty="0" smtClean="0"/>
              <a:t>B –&gt; b</a:t>
            </a:r>
          </a:p>
          <a:p>
            <a:pPr fontAlgn="base"/>
            <a:r>
              <a:rPr lang="en-US" dirty="0" smtClean="0"/>
              <a:t> </a:t>
            </a:r>
          </a:p>
          <a:p>
            <a:pPr fontAlgn="base"/>
            <a:r>
              <a:rPr lang="en-US" dirty="0" smtClean="0"/>
              <a:t/>
            </a:r>
            <a:br>
              <a:rPr lang="en-US" dirty="0" smtClean="0"/>
            </a:br>
            <a:endParaRPr lang="en-US" dirty="0" smtClean="0"/>
          </a:p>
          <a:p>
            <a:pPr fontAlgn="base"/>
            <a:r>
              <a:rPr lang="en-US" dirty="0" smtClean="0"/>
              <a:t/>
            </a:r>
            <a:br>
              <a:rPr lang="en-US" dirty="0" smtClean="0"/>
            </a:br>
            <a:r>
              <a:rPr lang="en-US" b="1" dirty="0" smtClean="0"/>
              <a:t>Type 3: Regular Grammar:</a:t>
            </a:r>
            <a:r>
              <a:rPr lang="en-US" dirty="0" smtClean="0"/>
              <a:t/>
            </a:r>
            <a:br>
              <a:rPr lang="en-US" dirty="0" smtClean="0"/>
            </a:br>
            <a:r>
              <a:rPr lang="en-US" dirty="0" smtClean="0"/>
              <a:t>Type-3 grammars generate regular languages. These languages are exactly all languages that can be accepted by a finite state automaton.</a:t>
            </a:r>
          </a:p>
          <a:p>
            <a:pPr fontAlgn="base"/>
            <a:r>
              <a:rPr lang="en-US" dirty="0" smtClean="0"/>
              <a:t>Type 3 is most restricted form of grammar.</a:t>
            </a:r>
            <a:br>
              <a:rPr lang="en-US" dirty="0" smtClean="0"/>
            </a:br>
            <a:r>
              <a:rPr lang="en-US" dirty="0" smtClean="0"/>
              <a:t>Type 3 should be in the given form only :</a:t>
            </a:r>
          </a:p>
          <a:p>
            <a:pPr fontAlgn="base"/>
            <a:r>
              <a:rPr lang="en-US" b="1" dirty="0" smtClean="0"/>
              <a:t>V –&gt; VT* / T*.</a:t>
            </a:r>
            <a:br>
              <a:rPr lang="en-US" b="1" dirty="0" smtClean="0"/>
            </a:br>
            <a:r>
              <a:rPr lang="en-US" b="1" dirty="0" smtClean="0"/>
              <a:t>(or)</a:t>
            </a:r>
            <a:br>
              <a:rPr lang="en-US" b="1" dirty="0" smtClean="0"/>
            </a:br>
            <a:r>
              <a:rPr lang="en-US" b="1" dirty="0" smtClean="0"/>
              <a:t>V –&gt; T*V /T*</a:t>
            </a:r>
            <a:r>
              <a:rPr lang="en-US" dirty="0" smtClean="0"/>
              <a:t/>
            </a:r>
            <a:br>
              <a:rPr lang="en-US" dirty="0" smtClean="0"/>
            </a:br>
            <a:r>
              <a:rPr lang="en-US" dirty="0" smtClean="0"/>
              <a:t> </a:t>
            </a:r>
            <a:br>
              <a:rPr lang="en-US" dirty="0" smtClean="0"/>
            </a:br>
            <a:r>
              <a:rPr lang="en-US" dirty="0" smtClean="0"/>
              <a:t>for example :</a:t>
            </a:r>
            <a:br>
              <a:rPr lang="en-US" dirty="0" smtClean="0"/>
            </a:br>
            <a:r>
              <a:rPr lang="en-US" dirty="0" smtClean="0"/>
              <a:t>S –&gt; ab.</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Applications of various Automata</a:t>
            </a:r>
            <a:br>
              <a:rPr lang="en-US" b="0" dirty="0" smtClean="0"/>
            </a:b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b="1" dirty="0" smtClean="0"/>
              <a:t>1. </a:t>
            </a:r>
            <a:r>
              <a:rPr lang="en-US" b="1" dirty="0" smtClean="0">
                <a:hlinkClick r:id="rId2"/>
              </a:rPr>
              <a:t>Finite Automata (FA) </a:t>
            </a:r>
            <a:r>
              <a:rPr lang="en-US" b="1" dirty="0" smtClean="0"/>
              <a:t>–</a:t>
            </a:r>
            <a:endParaRPr lang="en-US" dirty="0" smtClean="0"/>
          </a:p>
          <a:p>
            <a:pPr fontAlgn="base"/>
            <a:r>
              <a:rPr lang="en-US" dirty="0" smtClean="0"/>
              <a:t>For the designing of lexical analysis of a compiler.</a:t>
            </a:r>
          </a:p>
          <a:p>
            <a:pPr fontAlgn="base"/>
            <a:r>
              <a:rPr lang="en-US" dirty="0" smtClean="0"/>
              <a:t>For recognizing the pattern using regular expressions.</a:t>
            </a:r>
          </a:p>
          <a:p>
            <a:pPr fontAlgn="base"/>
            <a:r>
              <a:rPr lang="en-US" dirty="0" smtClean="0"/>
              <a:t>For the designing of the combination and sequential circuits using Mealy and Moore Machines.</a:t>
            </a:r>
          </a:p>
          <a:p>
            <a:pPr fontAlgn="base"/>
            <a:r>
              <a:rPr lang="en-US" dirty="0" smtClean="0"/>
              <a:t>Used in text editors.</a:t>
            </a:r>
          </a:p>
          <a:p>
            <a:pPr fontAlgn="base"/>
            <a:r>
              <a:rPr lang="en-US" dirty="0" smtClean="0"/>
              <a:t>For the implementation of spell checkers.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fontAlgn="base"/>
            <a:r>
              <a:rPr lang="en-US" b="1" dirty="0" smtClean="0"/>
              <a:t>2. </a:t>
            </a:r>
            <a:r>
              <a:rPr lang="en-US" b="1" dirty="0" smtClean="0">
                <a:hlinkClick r:id="rId2"/>
              </a:rPr>
              <a:t>Push Down Automata (PDA)</a:t>
            </a:r>
            <a:r>
              <a:rPr lang="en-US" b="1" dirty="0" smtClean="0"/>
              <a:t> –</a:t>
            </a:r>
            <a:endParaRPr lang="en-US" dirty="0" smtClean="0"/>
          </a:p>
          <a:p>
            <a:pPr fontAlgn="base"/>
            <a:r>
              <a:rPr lang="en-US" dirty="0" smtClean="0"/>
              <a:t>For designing the parsing phase of a compiler (Syntax Analysis).</a:t>
            </a:r>
          </a:p>
          <a:p>
            <a:pPr fontAlgn="base"/>
            <a:r>
              <a:rPr lang="en-US" dirty="0" smtClean="0"/>
              <a:t>For implementation of stack applications.</a:t>
            </a:r>
          </a:p>
          <a:p>
            <a:pPr fontAlgn="base"/>
            <a:r>
              <a:rPr lang="en-US" dirty="0" smtClean="0"/>
              <a:t>For evaluating the arithmetic expressions.</a:t>
            </a:r>
          </a:p>
          <a:p>
            <a:pPr fontAlgn="base"/>
            <a:r>
              <a:rPr lang="en-US" dirty="0" smtClean="0"/>
              <a:t>For solving the Tower of Hanoi Problem.</a:t>
            </a:r>
          </a:p>
          <a:p>
            <a:pPr fontAlgn="base"/>
            <a:r>
              <a:rPr lang="en-US" b="1" dirty="0" smtClean="0"/>
              <a:t>3. Linear Bounded Automata (LBA) –</a:t>
            </a:r>
            <a:endParaRPr lang="en-US" dirty="0" smtClean="0"/>
          </a:p>
          <a:p>
            <a:pPr fontAlgn="base"/>
            <a:r>
              <a:rPr lang="en-US" dirty="0" smtClean="0"/>
              <a:t>For implementation of genetic programming.</a:t>
            </a:r>
          </a:p>
          <a:p>
            <a:pPr fontAlgn="base"/>
            <a:r>
              <a:rPr lang="en-US" dirty="0" smtClean="0"/>
              <a:t>For constructing syntactic parse trees for semantic analysis of the compiler</a:t>
            </a:r>
            <a:r>
              <a:rPr lang="en-US" dirty="0" smtClean="0"/>
              <a:t>.</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b="1" dirty="0" smtClean="0"/>
              <a:t>4.</a:t>
            </a:r>
            <a:r>
              <a:rPr lang="en-US" b="1" dirty="0" smtClean="0">
                <a:hlinkClick r:id="rId2"/>
              </a:rPr>
              <a:t> Turing Machine (TM)</a:t>
            </a:r>
            <a:r>
              <a:rPr lang="en-US" b="1" dirty="0" smtClean="0"/>
              <a:t> –</a:t>
            </a:r>
            <a:endParaRPr lang="en-US" dirty="0" smtClean="0"/>
          </a:p>
          <a:p>
            <a:pPr fontAlgn="base"/>
            <a:r>
              <a:rPr lang="en-US" dirty="0" smtClean="0"/>
              <a:t>For solving any recursively enumerable problem.</a:t>
            </a:r>
          </a:p>
          <a:p>
            <a:pPr fontAlgn="base"/>
            <a:r>
              <a:rPr lang="en-US" dirty="0" smtClean="0"/>
              <a:t>For understanding complexity theory.</a:t>
            </a:r>
          </a:p>
          <a:p>
            <a:pPr fontAlgn="base"/>
            <a:r>
              <a:rPr lang="en-US" dirty="0" smtClean="0"/>
              <a:t>For implementation of neural networks.</a:t>
            </a:r>
          </a:p>
          <a:p>
            <a:pPr fontAlgn="base"/>
            <a:r>
              <a:rPr lang="en-US" dirty="0" smtClean="0"/>
              <a:t>For implementation of Robotics Applications.</a:t>
            </a:r>
          </a:p>
          <a:p>
            <a:pPr fontAlgn="base"/>
            <a:r>
              <a:rPr lang="en-US" dirty="0" smtClean="0"/>
              <a:t>For implementation of artificial intelligence.</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0" dirty="0" smtClean="0"/>
              <a:t>Introduction of Finite Automata</a:t>
            </a:r>
            <a:br>
              <a:rPr lang="en-US" b="0" dirty="0" smtClean="0"/>
            </a:br>
            <a:r>
              <a:rPr lang="en-US" b="0" dirty="0" smtClean="0"/>
              <a:t/>
            </a:r>
            <a:br>
              <a:rPr lang="en-US" b="0" dirty="0" smtClean="0"/>
            </a:b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152400" y="1676400"/>
            <a:ext cx="8534400" cy="4953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0" dirty="0" smtClean="0"/>
              <a:t>FA is characterized into two types:</a:t>
            </a:r>
            <a:br>
              <a:rPr lang="en-US" b="0" dirty="0" smtClean="0"/>
            </a:br>
            <a:r>
              <a:rPr lang="en-US" dirty="0" smtClean="0"/>
              <a:t/>
            </a:r>
            <a:br>
              <a:rPr lang="en-US" dirty="0" smtClean="0"/>
            </a:b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228600" y="1447801"/>
            <a:ext cx="8915400" cy="4953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fontAlgn="base"/>
            <a:r>
              <a:rPr lang="en-US" b="1" dirty="0" smtClean="0"/>
              <a:t>2) Nondeterministic Finite Automata(NFA)</a:t>
            </a:r>
            <a:r>
              <a:rPr lang="en-US" dirty="0" smtClean="0"/>
              <a:t/>
            </a:r>
            <a:br>
              <a:rPr lang="en-US" dirty="0" smtClean="0"/>
            </a:br>
            <a:r>
              <a:rPr lang="en-US" dirty="0" smtClean="0"/>
              <a:t>NFA is similar to DFA except following additional features:</a:t>
            </a:r>
            <a:br>
              <a:rPr lang="en-US" dirty="0" smtClean="0"/>
            </a:br>
            <a:r>
              <a:rPr lang="en-US" dirty="0" smtClean="0"/>
              <a:t>1. Null (or ε) move is allowed i.e., it can move forward without reading symbols.</a:t>
            </a:r>
            <a:br>
              <a:rPr lang="en-US" dirty="0" smtClean="0"/>
            </a:br>
            <a:r>
              <a:rPr lang="en-US" dirty="0" smtClean="0"/>
              <a:t>2. Ability to transmit to any number of states for a particular input.</a:t>
            </a:r>
            <a:br>
              <a:rPr lang="en-US" dirty="0" smtClean="0"/>
            </a:br>
            <a:r>
              <a:rPr lang="en-US" dirty="0" smtClean="0"/>
              <a:t>However, these above features don’t add any power to NFA. If we compare both in terms of power, both are equivalent.</a:t>
            </a:r>
          </a:p>
          <a:p>
            <a:pPr fontAlgn="base"/>
            <a:r>
              <a:rPr lang="en-US" dirty="0" smtClean="0"/>
              <a:t>Due to above additional features, NFA has a different transition function, rest is same as DFA.</a:t>
            </a:r>
          </a:p>
          <a:p>
            <a:pPr fontAlgn="base"/>
            <a:r>
              <a:rPr lang="en-US" dirty="0" smtClean="0"/>
              <a:t>δ: Transition Function δ:  Q X (∑ U ϵ ) --&gt; 2 ^ </a:t>
            </a:r>
            <a:r>
              <a:rPr lang="en-US" dirty="0" smtClean="0"/>
              <a:t>Q\</a:t>
            </a:r>
          </a:p>
          <a:p>
            <a:pPr fontAlgn="base"/>
            <a:r>
              <a:rPr lang="en-US" dirty="0" smtClean="0"/>
              <a:t>. </a:t>
            </a:r>
            <a:r>
              <a:rPr lang="en-US" dirty="0" smtClean="0"/>
              <a:t>As you can see in transition function is for any input including null (or ε), NFA can go to any state number of states.</a:t>
            </a:r>
            <a:br>
              <a:rPr lang="en-US" dirty="0" smtClean="0"/>
            </a:br>
            <a:r>
              <a:rPr lang="en-US" dirty="0" smtClean="0"/>
              <a:t>For example, below is a NFA for above problem</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914400" y="2057400"/>
            <a:ext cx="7315199" cy="252571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smtClean="0"/>
              <a:t>One important thing to note is, </a:t>
            </a:r>
            <a:r>
              <a:rPr lang="en-US" b="1" i="1" dirty="0" smtClean="0"/>
              <a:t>in NFA, if any path for an input string leads to a final state, then the input string accepted</a:t>
            </a:r>
            <a:r>
              <a:rPr lang="en-US" dirty="0" smtClean="0"/>
              <a:t>. For example, in above NFA, there are multiple paths for input string “00”. Since, one of the paths leads to a final state, “00” is accepted by above NFA.</a:t>
            </a:r>
          </a:p>
          <a:p>
            <a:pPr fontAlgn="base"/>
            <a:r>
              <a:rPr lang="en-US" dirty="0" smtClean="0"/>
              <a:t> </a:t>
            </a:r>
            <a:br>
              <a:rPr lang="en-US" dirty="0" smtClean="0"/>
            </a:br>
            <a:r>
              <a:rPr lang="en-US" b="1" dirty="0" smtClean="0"/>
              <a:t>Some Important Points:</a:t>
            </a:r>
            <a:r>
              <a:rPr lang="en-US" dirty="0" smtClean="0"/>
              <a:t/>
            </a:r>
            <a:br>
              <a:rPr lang="en-US" dirty="0" smtClean="0"/>
            </a:br>
            <a:r>
              <a:rPr lang="en-US" dirty="0" smtClean="0"/>
              <a:t>1. Every DFA is NFA but not vice versa.</a:t>
            </a:r>
            <a:br>
              <a:rPr lang="en-US" dirty="0" smtClean="0"/>
            </a:br>
            <a:r>
              <a:rPr lang="en-US" dirty="0" smtClean="0"/>
              <a:t>2. Both NFA and DFA have same power and each NFA can be translated into a DFA.</a:t>
            </a:r>
            <a:br>
              <a:rPr lang="en-US" dirty="0" smtClean="0"/>
            </a:br>
            <a:r>
              <a:rPr lang="en-US" dirty="0" smtClean="0"/>
              <a:t>3. There can be multiple final states in both DFA and NFA.</a:t>
            </a:r>
            <a:br>
              <a:rPr lang="en-US" dirty="0" smtClean="0"/>
            </a:br>
            <a:r>
              <a:rPr lang="en-US" dirty="0" smtClean="0"/>
              <a:t>4. NFA is more of a theoretical concept.</a:t>
            </a:r>
            <a:br>
              <a:rPr lang="en-US" dirty="0" smtClean="0"/>
            </a:br>
            <a:r>
              <a:rPr lang="en-US" dirty="0" smtClean="0"/>
              <a:t>5. DFA is used in Lexical Analysis in Compiler</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Introduction of Theory of Computation</a:t>
            </a:r>
            <a:br>
              <a:rPr lang="en-US" b="0" dirty="0" smtClean="0"/>
            </a:b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US" b="1" dirty="0" smtClean="0"/>
              <a:t>Automata</a:t>
            </a:r>
            <a:r>
              <a:rPr lang="en-US" dirty="0" smtClean="0"/>
              <a:t> theory (also known as </a:t>
            </a:r>
            <a:r>
              <a:rPr lang="en-US" b="1" dirty="0" smtClean="0"/>
              <a:t>Theory Of Computation</a:t>
            </a:r>
            <a:r>
              <a:rPr lang="en-US" dirty="0" smtClean="0"/>
              <a:t>) is a theoretical branch of Computer Science and Mathematics, which mainly deals with the logic of computation with respect to simple machines, referred to as automata.</a:t>
            </a:r>
          </a:p>
          <a:p>
            <a:pPr fontAlgn="base"/>
            <a:r>
              <a:rPr lang="en-US" dirty="0" smtClean="0"/>
              <a:t>Automata* enables the scientists to understand how machines compute the functions and solve problems. The main motivation behind developing Automata Theory was to develop methods to describe and </a:t>
            </a:r>
            <a:r>
              <a:rPr lang="en-US" dirty="0" err="1" smtClean="0"/>
              <a:t>analyse</a:t>
            </a:r>
            <a:r>
              <a:rPr lang="en-US" dirty="0" smtClean="0"/>
              <a:t> the dynamic behavior of discrete systems.</a:t>
            </a:r>
          </a:p>
          <a:p>
            <a:pPr fontAlgn="base"/>
            <a:r>
              <a:rPr lang="en-US" dirty="0" smtClean="0"/>
              <a:t>Automata is originated from the word “Automaton” which is closely related to “</a:t>
            </a:r>
            <a:r>
              <a:rPr lang="en-US" dirty="0" err="1" smtClean="0"/>
              <a:t>Automatio</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Regular Expressions</a:t>
            </a: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dirty="0" smtClean="0"/>
              <a:t>Regular Expressions, Regular Grammar and Regular Languages</a:t>
            </a:r>
          </a:p>
          <a:p>
            <a:pPr fontAlgn="base"/>
            <a:r>
              <a:rPr lang="en-US" dirty="0" smtClean="0"/>
              <a:t>As discussed in </a:t>
            </a:r>
            <a:r>
              <a:rPr lang="en-US" dirty="0" smtClean="0">
                <a:hlinkClick r:id="rId2"/>
              </a:rPr>
              <a:t>Chomsky Hierarchy</a:t>
            </a:r>
            <a:r>
              <a:rPr lang="en-US" dirty="0" smtClean="0"/>
              <a:t>, Regular Languages are the most restricted types of languages and are accepted by finite automata.</a:t>
            </a:r>
            <a:br>
              <a:rPr lang="en-US" dirty="0" smtClean="0"/>
            </a:br>
            <a:r>
              <a:rPr lang="en-US" dirty="0" smtClean="0"/>
              <a:t> </a:t>
            </a:r>
            <a:br>
              <a:rPr lang="en-US" dirty="0" smtClean="0"/>
            </a:br>
            <a:r>
              <a:rPr lang="en-US" b="1" dirty="0" smtClean="0"/>
              <a:t>Regular Expressions</a:t>
            </a:r>
            <a:r>
              <a:rPr lang="en-US" dirty="0" smtClean="0"/>
              <a:t/>
            </a:r>
            <a:br>
              <a:rPr lang="en-US" dirty="0" smtClean="0"/>
            </a:br>
            <a:r>
              <a:rPr lang="en-US" dirty="0" smtClean="0"/>
              <a:t>Regular Expressions are used to denote regular languages. An expression is regular if:</a:t>
            </a:r>
          </a:p>
          <a:p>
            <a:pPr fontAlgn="base"/>
            <a:r>
              <a:rPr lang="en-US" dirty="0" smtClean="0"/>
              <a:t>ɸ is a regular expression for regular language ɸ.</a:t>
            </a:r>
          </a:p>
          <a:p>
            <a:pPr fontAlgn="base"/>
            <a:r>
              <a:rPr lang="en-US" dirty="0" smtClean="0"/>
              <a:t>ɛ is a regular expression for regular language {ɛ}.</a:t>
            </a:r>
          </a:p>
          <a:p>
            <a:pPr fontAlgn="base"/>
            <a:r>
              <a:rPr lang="en-US" dirty="0" smtClean="0"/>
              <a:t>If a ∈ Σ (Σ represents the </a:t>
            </a:r>
            <a:r>
              <a:rPr lang="en-US" dirty="0" smtClean="0">
                <a:hlinkClick r:id="rId3"/>
              </a:rPr>
              <a:t>input alphabet</a:t>
            </a:r>
            <a:r>
              <a:rPr lang="en-US" dirty="0" smtClean="0"/>
              <a:t>), a is regular expression with language {a}.</a:t>
            </a:r>
          </a:p>
          <a:p>
            <a:pPr fontAlgn="base"/>
            <a:r>
              <a:rPr lang="en-US" dirty="0" smtClean="0"/>
              <a:t>If a and b are regular expression, a + b is also a regular expression with language {</a:t>
            </a:r>
            <a:r>
              <a:rPr lang="en-US" dirty="0" err="1" smtClean="0"/>
              <a:t>a,b</a:t>
            </a:r>
            <a:r>
              <a:rPr lang="en-US" dirty="0" smtClean="0"/>
              <a:t>}.</a:t>
            </a:r>
          </a:p>
          <a:p>
            <a:pPr fontAlgn="base"/>
            <a:r>
              <a:rPr lang="en-US" dirty="0" smtClean="0"/>
              <a:t>If a and b are regular expression, </a:t>
            </a:r>
            <a:r>
              <a:rPr lang="en-US" dirty="0" err="1" smtClean="0"/>
              <a:t>ab</a:t>
            </a:r>
            <a:r>
              <a:rPr lang="en-US" dirty="0" smtClean="0"/>
              <a:t> (concatenation of a and b) is also regular.</a:t>
            </a:r>
          </a:p>
          <a:p>
            <a:pPr fontAlgn="base"/>
            <a:r>
              <a:rPr lang="en-US" dirty="0" smtClean="0"/>
              <a:t>If a is regular expression, a* (0 or more times a) is also regular.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228600" y="1524000"/>
            <a:ext cx="8915400" cy="5334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Regular Grammar :</a:t>
            </a:r>
            <a:r>
              <a:rPr lang="en-US" dirty="0" smtClean="0"/>
              <a:t> A grammar is regular if it has rules of form A -&gt; a or A -&gt; </a:t>
            </a:r>
            <a:r>
              <a:rPr lang="en-US" dirty="0" err="1" smtClean="0"/>
              <a:t>aB</a:t>
            </a:r>
            <a:r>
              <a:rPr lang="en-US" dirty="0" smtClean="0"/>
              <a:t> or A -&gt; ɛ where ɛ is a special symbol called NULL.</a:t>
            </a:r>
            <a:br>
              <a:rPr lang="en-US" dirty="0" smtClean="0"/>
            </a:br>
            <a:r>
              <a:rPr lang="en-US" dirty="0" smtClean="0"/>
              <a:t> </a:t>
            </a:r>
            <a:br>
              <a:rPr lang="en-US" dirty="0" smtClean="0"/>
            </a:br>
            <a:r>
              <a:rPr lang="en-US" b="1" dirty="0" smtClean="0"/>
              <a:t>Regular Languages :</a:t>
            </a:r>
            <a:r>
              <a:rPr lang="en-US" dirty="0" smtClean="0"/>
              <a:t> A language is regular if it can be expressed in terms of regular expression.</a:t>
            </a:r>
            <a:br>
              <a:rPr lang="en-US" dirty="0" smtClean="0"/>
            </a:br>
            <a:r>
              <a:rPr lang="en-US" dirty="0" smtClean="0"/>
              <a:t> </a:t>
            </a:r>
            <a:br>
              <a:rPr lang="en-US" dirty="0" smtClean="0"/>
            </a:br>
            <a:r>
              <a:rPr lang="en-US" b="1" dirty="0" smtClean="0"/>
              <a:t>Closure Properties of Regular Languages</a:t>
            </a:r>
            <a:r>
              <a:rPr lang="en-US" dirty="0" smtClean="0"/>
              <a:t/>
            </a:r>
            <a:br>
              <a:rPr lang="en-US" dirty="0" smtClean="0"/>
            </a:br>
            <a:r>
              <a:rPr lang="en-US" b="1" dirty="0" smtClean="0"/>
              <a:t>Union :</a:t>
            </a:r>
            <a:r>
              <a:rPr lang="en-US" dirty="0" smtClean="0"/>
              <a:t> If L1 and If L2 are two regular languages, their union L1 ∪ L2 will also be regular. For example, L1 = {a</a:t>
            </a:r>
            <a:r>
              <a:rPr lang="en-US" baseline="30000" dirty="0" smtClean="0"/>
              <a:t>n</a:t>
            </a:r>
            <a:r>
              <a:rPr lang="en-US" dirty="0" smtClean="0"/>
              <a:t> | n ≥ 0} and L2 = {</a:t>
            </a:r>
            <a:r>
              <a:rPr lang="en-US" dirty="0" err="1" smtClean="0"/>
              <a:t>b</a:t>
            </a:r>
            <a:r>
              <a:rPr lang="en-US" baseline="30000" dirty="0" err="1" smtClean="0"/>
              <a:t>n</a:t>
            </a:r>
            <a:r>
              <a:rPr lang="en-US" dirty="0" smtClean="0"/>
              <a:t> | n ≥ 0}</a:t>
            </a:r>
            <a:br>
              <a:rPr lang="en-US" dirty="0" smtClean="0"/>
            </a:br>
            <a:r>
              <a:rPr lang="en-US" dirty="0" smtClean="0"/>
              <a:t>L3 = L1 ∪ L2 = {a</a:t>
            </a:r>
            <a:r>
              <a:rPr lang="en-US" baseline="30000" dirty="0" smtClean="0"/>
              <a:t>n</a:t>
            </a:r>
            <a:r>
              <a:rPr lang="en-US" dirty="0" smtClean="0"/>
              <a:t> ∪ </a:t>
            </a:r>
            <a:r>
              <a:rPr lang="en-US" dirty="0" err="1" smtClean="0"/>
              <a:t>b</a:t>
            </a:r>
            <a:r>
              <a:rPr lang="en-US" baseline="30000" dirty="0" err="1" smtClean="0"/>
              <a:t>n</a:t>
            </a:r>
            <a:r>
              <a:rPr lang="en-US" dirty="0" smtClean="0"/>
              <a:t> | n ≥ 0} is also regular.</a:t>
            </a:r>
            <a:br>
              <a:rPr lang="en-US"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Intersection :</a:t>
            </a:r>
            <a:r>
              <a:rPr lang="en-US" dirty="0" smtClean="0"/>
              <a:t> If L1 and If L2 are two regular languages, their intersection L1 ∩ L2 will also be regular. For example,</a:t>
            </a:r>
            <a:br>
              <a:rPr lang="en-US" dirty="0" smtClean="0"/>
            </a:br>
            <a:r>
              <a:rPr lang="en-US" dirty="0" smtClean="0"/>
              <a:t>L1= {a</a:t>
            </a:r>
            <a:r>
              <a:rPr lang="en-US" baseline="30000" dirty="0" smtClean="0"/>
              <a:t>m</a:t>
            </a:r>
            <a:r>
              <a:rPr lang="en-US" dirty="0" smtClean="0"/>
              <a:t> </a:t>
            </a:r>
            <a:r>
              <a:rPr lang="en-US" dirty="0" err="1" smtClean="0"/>
              <a:t>b</a:t>
            </a:r>
            <a:r>
              <a:rPr lang="en-US" baseline="30000" dirty="0" err="1" smtClean="0"/>
              <a:t>n</a:t>
            </a:r>
            <a:r>
              <a:rPr lang="en-US" dirty="0" smtClean="0"/>
              <a:t> | n ≥ 0 and m ≥ 0} and L2= {a</a:t>
            </a:r>
            <a:r>
              <a:rPr lang="en-US" baseline="30000" dirty="0" smtClean="0"/>
              <a:t>m</a:t>
            </a:r>
            <a:r>
              <a:rPr lang="en-US" dirty="0" smtClean="0"/>
              <a:t> </a:t>
            </a:r>
            <a:r>
              <a:rPr lang="en-US" dirty="0" err="1" smtClean="0"/>
              <a:t>b</a:t>
            </a:r>
            <a:r>
              <a:rPr lang="en-US" baseline="30000" dirty="0" err="1" smtClean="0"/>
              <a:t>n</a:t>
            </a:r>
            <a:r>
              <a:rPr lang="en-US" dirty="0" smtClean="0"/>
              <a:t> ∪ </a:t>
            </a:r>
            <a:r>
              <a:rPr lang="en-US" dirty="0" err="1" smtClean="0"/>
              <a:t>b</a:t>
            </a:r>
            <a:r>
              <a:rPr lang="en-US" baseline="30000" dirty="0" err="1" smtClean="0"/>
              <a:t>n</a:t>
            </a:r>
            <a:r>
              <a:rPr lang="en-US" dirty="0" smtClean="0"/>
              <a:t> a</a:t>
            </a:r>
            <a:r>
              <a:rPr lang="en-US" baseline="30000" dirty="0" smtClean="0"/>
              <a:t>m</a:t>
            </a:r>
            <a:r>
              <a:rPr lang="en-US" dirty="0" smtClean="0"/>
              <a:t> | n ≥ 0 and m ≥ 0}</a:t>
            </a:r>
            <a:br>
              <a:rPr lang="en-US" dirty="0" smtClean="0"/>
            </a:br>
            <a:r>
              <a:rPr lang="en-US" dirty="0" smtClean="0"/>
              <a:t>L3 = L1 ∩ L2 = {a</a:t>
            </a:r>
            <a:r>
              <a:rPr lang="en-US" baseline="30000" dirty="0" smtClean="0"/>
              <a:t>m</a:t>
            </a:r>
            <a:r>
              <a:rPr lang="en-US" dirty="0" smtClean="0"/>
              <a:t> </a:t>
            </a:r>
            <a:r>
              <a:rPr lang="en-US" dirty="0" err="1" smtClean="0"/>
              <a:t>b</a:t>
            </a:r>
            <a:r>
              <a:rPr lang="en-US" baseline="30000" dirty="0" err="1" smtClean="0"/>
              <a:t>n</a:t>
            </a:r>
            <a:r>
              <a:rPr lang="en-US" dirty="0" smtClean="0"/>
              <a:t> | n ≥ 0 and m ≥ 0} is also regular.</a:t>
            </a:r>
            <a:br>
              <a:rPr lang="en-US" dirty="0" smtClean="0"/>
            </a:br>
            <a:r>
              <a:rPr lang="en-US" b="1" dirty="0" smtClean="0"/>
              <a:t>Concatenation :</a:t>
            </a:r>
            <a:r>
              <a:rPr lang="en-US" dirty="0" smtClean="0"/>
              <a:t> If L1 and If L2 are two regular languages, their concatenation L1.L2 will also be regular. For example,</a:t>
            </a:r>
            <a:br>
              <a:rPr lang="en-US" dirty="0" smtClean="0"/>
            </a:br>
            <a:r>
              <a:rPr lang="en-US" dirty="0" smtClean="0"/>
              <a:t>L1 = {a</a:t>
            </a:r>
            <a:r>
              <a:rPr lang="en-US" baseline="30000" dirty="0" smtClean="0"/>
              <a:t>n</a:t>
            </a:r>
            <a:r>
              <a:rPr lang="en-US" dirty="0" smtClean="0"/>
              <a:t> | n ≥ 0} and L2 = {</a:t>
            </a:r>
            <a:r>
              <a:rPr lang="en-US" dirty="0" err="1" smtClean="0"/>
              <a:t>b</a:t>
            </a:r>
            <a:r>
              <a:rPr lang="en-US" baseline="30000" dirty="0" err="1" smtClean="0"/>
              <a:t>n</a:t>
            </a:r>
            <a:r>
              <a:rPr lang="en-US" dirty="0" smtClean="0"/>
              <a:t> | n ≥ 0}</a:t>
            </a:r>
            <a:br>
              <a:rPr lang="en-US" dirty="0" smtClean="0"/>
            </a:br>
            <a:r>
              <a:rPr lang="en-US" dirty="0" smtClean="0"/>
              <a:t>L3 = L1.L2 = {a</a:t>
            </a:r>
            <a:r>
              <a:rPr lang="en-US" baseline="30000" dirty="0" smtClean="0"/>
              <a:t>m</a:t>
            </a:r>
            <a:r>
              <a:rPr lang="en-US" dirty="0" smtClean="0"/>
              <a:t> . </a:t>
            </a:r>
            <a:r>
              <a:rPr lang="en-US" dirty="0" err="1" smtClean="0"/>
              <a:t>b</a:t>
            </a:r>
            <a:r>
              <a:rPr lang="en-US" baseline="30000" dirty="0" err="1" smtClean="0"/>
              <a:t>n</a:t>
            </a:r>
            <a:r>
              <a:rPr lang="en-US" dirty="0" smtClean="0"/>
              <a:t> | m ≥ 0 and n ≥ 0} is also regular.</a:t>
            </a:r>
            <a:br>
              <a:rPr lang="en-US" dirty="0" smtClean="0"/>
            </a:br>
            <a:r>
              <a:rPr lang="en-US" b="1" dirty="0" err="1" smtClean="0"/>
              <a:t>Kleene</a:t>
            </a:r>
            <a:r>
              <a:rPr lang="en-US" b="1" dirty="0" smtClean="0"/>
              <a:t> Closure :</a:t>
            </a:r>
            <a:r>
              <a:rPr lang="en-US" dirty="0" smtClean="0"/>
              <a:t> If L1 is a regular language, its </a:t>
            </a:r>
            <a:r>
              <a:rPr lang="en-US" dirty="0" err="1" smtClean="0"/>
              <a:t>Kleene</a:t>
            </a:r>
            <a:r>
              <a:rPr lang="en-US" dirty="0" smtClean="0"/>
              <a:t> closure L1* will also be regular. For example,</a:t>
            </a:r>
            <a:br>
              <a:rPr lang="en-US" dirty="0" smtClean="0"/>
            </a:br>
            <a:r>
              <a:rPr lang="en-US" dirty="0" smtClean="0"/>
              <a:t>L1 = (a ∪ b)</a:t>
            </a:r>
            <a:br>
              <a:rPr lang="en-US" dirty="0" smtClean="0"/>
            </a:br>
            <a:r>
              <a:rPr lang="en-US" dirty="0" smtClean="0"/>
              <a:t>L1* = (a ∪ b)*</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Complement :</a:t>
            </a:r>
            <a:r>
              <a:rPr lang="en-US" dirty="0" smtClean="0"/>
              <a:t> If L(G) is regular language, its complement L’(G) will also be regular. Complement of a language can be found by subtracting strings which are in L(G) from all possible strings. For example,</a:t>
            </a:r>
            <a:br>
              <a:rPr lang="en-US" dirty="0" smtClean="0"/>
            </a:br>
            <a:r>
              <a:rPr lang="en-US" dirty="0" smtClean="0"/>
              <a:t>L(G) = {a</a:t>
            </a:r>
            <a:r>
              <a:rPr lang="en-US" baseline="30000" dirty="0" smtClean="0"/>
              <a:t>n</a:t>
            </a:r>
            <a:r>
              <a:rPr lang="en-US" dirty="0" smtClean="0"/>
              <a:t> | n &gt; 3}</a:t>
            </a:r>
            <a:br>
              <a:rPr lang="en-US" dirty="0" smtClean="0"/>
            </a:br>
            <a:r>
              <a:rPr lang="en-US" dirty="0" smtClean="0"/>
              <a:t>L’(G) = {a</a:t>
            </a:r>
            <a:r>
              <a:rPr lang="en-US" baseline="30000" dirty="0" smtClean="0"/>
              <a:t>n</a:t>
            </a:r>
            <a:r>
              <a:rPr lang="en-US" dirty="0" smtClean="0"/>
              <a:t> | n &lt;= 3}</a:t>
            </a:r>
            <a:br>
              <a:rPr lang="en-US" dirty="0" smtClean="0"/>
            </a:br>
            <a:r>
              <a:rPr lang="en-US" dirty="0" smtClean="0"/>
              <a:t/>
            </a:r>
            <a:br>
              <a:rPr lang="en-US" dirty="0" smtClean="0"/>
            </a:br>
            <a:r>
              <a:rPr lang="en-US" b="1" dirty="0" smtClean="0"/>
              <a:t>Note :</a:t>
            </a:r>
            <a:r>
              <a:rPr lang="en-US" dirty="0" smtClean="0"/>
              <a:t> Two regular expressions are equivalent if languages generated by them are same. For example, (</a:t>
            </a:r>
            <a:r>
              <a:rPr lang="en-US" dirty="0" err="1" smtClean="0"/>
              <a:t>a+b</a:t>
            </a:r>
            <a:r>
              <a:rPr lang="en-US" dirty="0" smtClean="0"/>
              <a:t>*)* and (</a:t>
            </a:r>
            <a:r>
              <a:rPr lang="en-US" dirty="0" err="1" smtClean="0"/>
              <a:t>a+b</a:t>
            </a:r>
            <a:r>
              <a:rPr lang="en-US" dirty="0" smtClean="0"/>
              <a:t>)* generate same language. Every string which is generated by (</a:t>
            </a:r>
            <a:r>
              <a:rPr lang="en-US" dirty="0" err="1" smtClean="0"/>
              <a:t>a+b</a:t>
            </a:r>
            <a:r>
              <a:rPr lang="en-US" dirty="0" smtClean="0"/>
              <a:t>*)* is also generated by (</a:t>
            </a:r>
            <a:r>
              <a:rPr lang="en-US" dirty="0" err="1" smtClean="0"/>
              <a:t>a+b</a:t>
            </a:r>
            <a:r>
              <a:rPr lang="en-US" dirty="0" smtClean="0"/>
              <a:t>)* and vice versa.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How to identify if a language is regular or not</a:t>
            </a:r>
            <a:br>
              <a:rPr lang="en-US" b="0" dirty="0" smtClean="0"/>
            </a:br>
            <a:endParaRPr lang="en-US" dirty="0"/>
          </a:p>
        </p:txBody>
      </p:sp>
      <p:sp>
        <p:nvSpPr>
          <p:cNvPr id="3" name="Content Placeholder 2"/>
          <p:cNvSpPr>
            <a:spLocks noGrp="1"/>
          </p:cNvSpPr>
          <p:nvPr>
            <p:ph idx="1"/>
          </p:nvPr>
        </p:nvSpPr>
        <p:spPr/>
        <p:txBody>
          <a:bodyPr>
            <a:normAutofit fontScale="55000" lnSpcReduction="20000"/>
          </a:bodyPr>
          <a:lstStyle/>
          <a:p>
            <a:pPr fontAlgn="base"/>
            <a:r>
              <a:rPr lang="en-US" dirty="0" smtClean="0"/>
              <a:t>prerequisite </a:t>
            </a:r>
            <a:r>
              <a:rPr lang="en-US" dirty="0" smtClean="0"/>
              <a:t>– </a:t>
            </a:r>
            <a:r>
              <a:rPr lang="en-US" dirty="0" smtClean="0">
                <a:hlinkClick r:id="rId2"/>
              </a:rPr>
              <a:t>Regular Expressions, Regular Grammar and Regular Languages</a:t>
            </a:r>
            <a:r>
              <a:rPr lang="en-US" dirty="0" smtClean="0"/>
              <a:t>, </a:t>
            </a:r>
            <a:r>
              <a:rPr lang="en-US" dirty="0" smtClean="0">
                <a:hlinkClick r:id="rId3"/>
              </a:rPr>
              <a:t>Pumping Lemma</a:t>
            </a:r>
            <a:r>
              <a:rPr lang="en-US" dirty="0" smtClean="0"/>
              <a:t/>
            </a:r>
            <a:br>
              <a:rPr lang="en-US" dirty="0" smtClean="0"/>
            </a:br>
            <a:r>
              <a:rPr lang="en-US" dirty="0" smtClean="0"/>
              <a:t>There is a well established theorem to identify if a language is regular or not, based on Pigeon Hole Principle, called as </a:t>
            </a:r>
            <a:r>
              <a:rPr lang="en-US" b="1" dirty="0" smtClean="0"/>
              <a:t>Pumping Lemma</a:t>
            </a:r>
            <a:r>
              <a:rPr lang="en-US" dirty="0" smtClean="0"/>
              <a:t>. But pumping lemma is a negativity test, i.e. if a language doesn’t satisfy pumping lemma, then we can definitely say that it is not regular, but if it satisfies, then the language may or may not be regular. Pumping Lemma is more of a mathematical proof, takes more time and it may be confusing sometimes. In exams, we need to address this problem very quickly, so based on common observations and analysis, here are some quick rules that will help:</a:t>
            </a:r>
          </a:p>
          <a:p>
            <a:pPr fontAlgn="base"/>
            <a:r>
              <a:rPr lang="en-US" dirty="0" smtClean="0"/>
              <a:t>Every finite set represents a regular language.</a:t>
            </a:r>
            <a:br>
              <a:rPr lang="en-US" dirty="0" smtClean="0"/>
            </a:br>
            <a:r>
              <a:rPr lang="en-US" b="1" dirty="0" smtClean="0"/>
              <a:t>Example 1 –</a:t>
            </a:r>
            <a:r>
              <a:rPr lang="en-US" dirty="0" smtClean="0"/>
              <a:t> All strings of length = 2 over {a, b}* i.e. L = {</a:t>
            </a:r>
            <a:r>
              <a:rPr lang="en-US" dirty="0" err="1" smtClean="0"/>
              <a:t>aa</a:t>
            </a:r>
            <a:r>
              <a:rPr lang="en-US" dirty="0" smtClean="0"/>
              <a:t>, </a:t>
            </a:r>
            <a:r>
              <a:rPr lang="en-US" dirty="0" err="1" smtClean="0"/>
              <a:t>ab</a:t>
            </a:r>
            <a:r>
              <a:rPr lang="en-US" dirty="0" smtClean="0"/>
              <a:t>, </a:t>
            </a:r>
            <a:r>
              <a:rPr lang="en-US" dirty="0" err="1" smtClean="0"/>
              <a:t>ba</a:t>
            </a:r>
            <a:r>
              <a:rPr lang="en-US" dirty="0" smtClean="0"/>
              <a:t>, bb} is regular.</a:t>
            </a:r>
          </a:p>
          <a:p>
            <a:pPr fontAlgn="base"/>
            <a:r>
              <a:rPr lang="en-US" dirty="0" smtClean="0"/>
              <a:t>Given an expression of non-regular language, but the value of parameter is bounded by some constant, then the language is regular (means it has kind of finite comparison).</a:t>
            </a:r>
            <a:br>
              <a:rPr lang="en-US" dirty="0" smtClean="0"/>
            </a:br>
            <a:r>
              <a:rPr lang="en-US" b="1" dirty="0" smtClean="0"/>
              <a:t>Example 2 –</a:t>
            </a:r>
            <a:r>
              <a:rPr lang="en-US" dirty="0" smtClean="0"/>
              <a:t> L = {  | n &lt;= 10</a:t>
            </a:r>
            <a:r>
              <a:rPr lang="en-US" baseline="30000" dirty="0" smtClean="0"/>
              <a:t>1010</a:t>
            </a:r>
            <a:r>
              <a:rPr lang="en-US" dirty="0" smtClean="0"/>
              <a:t>} is regular, </a:t>
            </a:r>
            <a:r>
              <a:rPr lang="en-US" u="sng" dirty="0" smtClean="0"/>
              <a:t>because it is upper bounded and thus a finite language.</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fontAlgn="base"/>
            <a:r>
              <a:rPr lang="en-US" dirty="0" smtClean="0"/>
              <a:t>The pattern of strings form an A.P.(Arithmetic Progression) is regular(</a:t>
            </a:r>
            <a:r>
              <a:rPr lang="en-US" dirty="0" err="1" smtClean="0"/>
              <a:t>i.e</a:t>
            </a:r>
            <a:r>
              <a:rPr lang="en-US" dirty="0" smtClean="0"/>
              <a:t> it’s power is in form of linear expression),</a:t>
            </a:r>
            <a:br>
              <a:rPr lang="en-US" dirty="0" smtClean="0"/>
            </a:br>
            <a:r>
              <a:rPr lang="en-US" dirty="0" smtClean="0"/>
              <a:t>but the pattern with G.P.(Geometric Progression) is not regular(</a:t>
            </a:r>
            <a:r>
              <a:rPr lang="en-US" dirty="0" err="1" smtClean="0"/>
              <a:t>i.e</a:t>
            </a:r>
            <a:r>
              <a:rPr lang="en-US" dirty="0" smtClean="0"/>
              <a:t> its power is in form of non-linear expression) and it comes under class of Context Sensitive Language.</a:t>
            </a:r>
            <a:br>
              <a:rPr lang="en-US" dirty="0" smtClean="0"/>
            </a:br>
            <a:r>
              <a:rPr lang="en-US" b="1" dirty="0" smtClean="0"/>
              <a:t>Example 3 –</a:t>
            </a:r>
            <a:r>
              <a:rPr lang="en-US" dirty="0" smtClean="0"/>
              <a:t> L = {  | n&gt;=2 } is regular. Clearly, it forms an A.P., so we can draw a finite automaton with 3 </a:t>
            </a:r>
            <a:r>
              <a:rPr lang="en-US" dirty="0" err="1" smtClean="0"/>
              <a:t>states.</a:t>
            </a:r>
            <a:r>
              <a:rPr lang="en-US" b="1" dirty="0" err="1" smtClean="0"/>
              <a:t>Example</a:t>
            </a:r>
            <a:r>
              <a:rPr lang="en-US" b="1" dirty="0" smtClean="0"/>
              <a:t> 4 –</a:t>
            </a:r>
            <a:r>
              <a:rPr lang="en-US" dirty="0" smtClean="0"/>
              <a:t> L = { a</a:t>
            </a:r>
            <a:r>
              <a:rPr lang="en-US" baseline="30000" dirty="0" smtClean="0"/>
              <a:t>2n</a:t>
            </a:r>
            <a:r>
              <a:rPr lang="en-US" dirty="0" smtClean="0"/>
              <a:t> | n&gt;=1 } is not regular. It forms a G.P., so we cannot have a fixed pattern which repeated would generate all strings of this language.</a:t>
            </a:r>
            <a:br>
              <a:rPr lang="en-US" dirty="0" smtClean="0"/>
            </a:br>
            <a:r>
              <a:rPr lang="en-US" dirty="0" smtClean="0"/>
              <a:t>In example 4 if ‘n’ is bounded like n&lt;10000 then it becomes regular as it is finite.</a:t>
            </a:r>
          </a:p>
          <a:p>
            <a:pPr fontAlgn="base"/>
            <a:r>
              <a:rPr lang="en-US" dirty="0" smtClean="0"/>
              <a:t>No pattern is present, that could be repeated to generate all the strings in language is not </a:t>
            </a:r>
            <a:r>
              <a:rPr lang="en-US" dirty="0" err="1" smtClean="0"/>
              <a:t>regular.Finding</a:t>
            </a:r>
            <a:r>
              <a:rPr lang="en-US" dirty="0" smtClean="0"/>
              <a:t> prime itself is not possible with FA.</a:t>
            </a:r>
            <a:br>
              <a:rPr lang="en-US" dirty="0" smtClean="0"/>
            </a:br>
            <a:r>
              <a:rPr lang="en-US" b="1" dirty="0" smtClean="0"/>
              <a:t>Example 5 –</a:t>
            </a:r>
            <a:r>
              <a:rPr lang="en-US" dirty="0" smtClean="0"/>
              <a:t> L = {  | p is prime. } is not regular.</a:t>
            </a:r>
          </a:p>
          <a:p>
            <a:pPr fontAlgn="base"/>
            <a:r>
              <a:rPr lang="en-US" dirty="0" smtClean="0"/>
              <a:t>A concatenation of pattern(regular) and a non-pattern(not regular) is also not a regular language.</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fontAlgn="base"/>
            <a:r>
              <a:rPr lang="en-US" b="1" dirty="0" smtClean="0"/>
              <a:t>Example 6 –</a:t>
            </a:r>
            <a:r>
              <a:rPr lang="en-US" dirty="0" smtClean="0"/>
              <a:t> L</a:t>
            </a:r>
            <a:r>
              <a:rPr lang="en-US" baseline="-25000" dirty="0" smtClean="0"/>
              <a:t>1</a:t>
            </a:r>
            <a:r>
              <a:rPr lang="en-US" dirty="0" smtClean="0"/>
              <a:t> = {  | n≥1 }, L</a:t>
            </a:r>
            <a:r>
              <a:rPr lang="en-US" baseline="-25000" dirty="0" smtClean="0"/>
              <a:t>2</a:t>
            </a:r>
            <a:r>
              <a:rPr lang="en-US" dirty="0" smtClean="0"/>
              <a:t> = { n≥1 } then L</a:t>
            </a:r>
            <a:r>
              <a:rPr lang="en-US" baseline="-25000" dirty="0" smtClean="0"/>
              <a:t>1</a:t>
            </a:r>
            <a:r>
              <a:rPr lang="en-US" dirty="0" smtClean="0"/>
              <a:t>.L</a:t>
            </a:r>
            <a:r>
              <a:rPr lang="en-US" baseline="-25000" dirty="0" smtClean="0"/>
              <a:t>2</a:t>
            </a:r>
            <a:r>
              <a:rPr lang="en-US" dirty="0" smtClean="0"/>
              <a:t> is not regular.</a:t>
            </a:r>
          </a:p>
          <a:p>
            <a:pPr fontAlgn="base"/>
            <a:r>
              <a:rPr lang="en-US" dirty="0" smtClean="0"/>
              <a:t>Whenever unbounded storage is required for storing the count and then comparison with other unbounded counts, then the language is not regular.</a:t>
            </a:r>
            <a:br>
              <a:rPr lang="en-US" dirty="0" smtClean="0"/>
            </a:br>
            <a:r>
              <a:rPr lang="en-US" b="1" dirty="0" smtClean="0"/>
              <a:t>Example 7 –</a:t>
            </a:r>
            <a:r>
              <a:rPr lang="en-US" dirty="0" smtClean="0"/>
              <a:t> L = {   | n&gt;=1 } is not regular, because we need to first store the count of a and then compare it against count of b, but finite automaton has a limited storage, but in L, there can be infinite number of </a:t>
            </a:r>
            <a:r>
              <a:rPr lang="en-US" dirty="0" err="1" smtClean="0"/>
              <a:t>a’s</a:t>
            </a:r>
            <a:r>
              <a:rPr lang="en-US" dirty="0" smtClean="0"/>
              <a:t> coming in, which can’t be </a:t>
            </a:r>
            <a:r>
              <a:rPr lang="en-US" dirty="0" err="1" smtClean="0"/>
              <a:t>stored.</a:t>
            </a:r>
            <a:r>
              <a:rPr lang="en-US" b="1" dirty="0" err="1" smtClean="0"/>
              <a:t>Example</a:t>
            </a:r>
            <a:r>
              <a:rPr lang="en-US" b="1" dirty="0" smtClean="0"/>
              <a:t> 8 –</a:t>
            </a:r>
            <a:r>
              <a:rPr lang="en-US" dirty="0" smtClean="0"/>
              <a:t> L = { w | </a:t>
            </a:r>
            <a:r>
              <a:rPr lang="en-US" dirty="0" err="1" smtClean="0"/>
              <a:t>na</a:t>
            </a:r>
            <a:r>
              <a:rPr lang="en-US" dirty="0" smtClean="0"/>
              <a:t>(w) = </a:t>
            </a:r>
            <a:r>
              <a:rPr lang="en-US" dirty="0" err="1" smtClean="0"/>
              <a:t>nb</a:t>
            </a:r>
            <a:r>
              <a:rPr lang="en-US" dirty="0" smtClean="0"/>
              <a:t>(w) } is not regular.</a:t>
            </a:r>
          </a:p>
          <a:p>
            <a:pPr fontAlgn="base"/>
            <a:r>
              <a:rPr lang="en-US" b="1" dirty="0" smtClean="0"/>
              <a:t>Example 9 –</a:t>
            </a:r>
            <a:r>
              <a:rPr lang="en-US" dirty="0" smtClean="0"/>
              <a:t> L = { w | </a:t>
            </a:r>
            <a:r>
              <a:rPr lang="en-US" dirty="0" err="1" smtClean="0"/>
              <a:t>na</a:t>
            </a:r>
            <a:r>
              <a:rPr lang="en-US" dirty="0" smtClean="0"/>
              <a:t>(w)%3 &gt; </a:t>
            </a:r>
            <a:r>
              <a:rPr lang="en-US" dirty="0" err="1" smtClean="0"/>
              <a:t>nb</a:t>
            </a:r>
            <a:r>
              <a:rPr lang="en-US" dirty="0" smtClean="0"/>
              <a:t>(w)%3 } is regular, because modulus operation requires bounded storage i.e. modulus can be only 0, 1 or 2 for %3 operation and then similarly for b, it would be 0, 1 and 2. So, the states represented in DFA would be all combinations of the remainders of a and b</a:t>
            </a:r>
            <a:r>
              <a:rPr lang="en-US" dirty="0" smtClean="0"/>
              <a:t>.</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fontAlgn="base"/>
            <a:r>
              <a:rPr lang="en-US" dirty="0" smtClean="0"/>
              <a:t>Patterns of</a:t>
            </a:r>
            <a:r>
              <a:rPr lang="en-US" b="1" dirty="0" smtClean="0"/>
              <a:t> W, W</a:t>
            </a:r>
            <a:r>
              <a:rPr lang="en-US" b="1" baseline="30000" dirty="0" smtClean="0"/>
              <a:t> r </a:t>
            </a:r>
            <a:r>
              <a:rPr lang="en-US" dirty="0" smtClean="0"/>
              <a:t>and </a:t>
            </a:r>
            <a:r>
              <a:rPr lang="en-US" b="1" dirty="0" smtClean="0"/>
              <a:t>x </a:t>
            </a:r>
            <a:r>
              <a:rPr lang="en-US" dirty="0" smtClean="0"/>
              <a:t>, </a:t>
            </a:r>
            <a:r>
              <a:rPr lang="en-US" b="1" dirty="0" smtClean="0"/>
              <a:t>y</a:t>
            </a:r>
            <a:endParaRPr lang="en-US" dirty="0" smtClean="0"/>
          </a:p>
          <a:p>
            <a:pPr lvl="1" fontAlgn="base"/>
            <a:r>
              <a:rPr lang="en-US" dirty="0" smtClean="0"/>
              <a:t>If </a:t>
            </a:r>
            <a:r>
              <a:rPr lang="en-US" b="1" dirty="0" smtClean="0"/>
              <a:t>|x|</a:t>
            </a:r>
            <a:r>
              <a:rPr lang="en-US" dirty="0" smtClean="0"/>
              <a:t> is bounded to certain length, then not regular.</a:t>
            </a:r>
            <a:br>
              <a:rPr lang="en-US" dirty="0" smtClean="0"/>
            </a:br>
            <a:r>
              <a:rPr lang="en-US" b="1" dirty="0" smtClean="0"/>
              <a:t>Example 10 –</a:t>
            </a:r>
            <a:r>
              <a:rPr lang="en-US" dirty="0" smtClean="0"/>
              <a:t> L = { W x </a:t>
            </a:r>
            <a:r>
              <a:rPr lang="en-US" dirty="0" err="1" smtClean="0"/>
              <a:t>W</a:t>
            </a:r>
            <a:r>
              <a:rPr lang="en-US" baseline="30000" dirty="0" err="1" smtClean="0"/>
              <a:t>r</a:t>
            </a:r>
            <a:r>
              <a:rPr lang="en-US" dirty="0" smtClean="0"/>
              <a:t> | W, x belongs to{a, b}* and |x|=5 } is not regular. If W= </a:t>
            </a:r>
            <a:r>
              <a:rPr lang="en-US" dirty="0" err="1" smtClean="0"/>
              <a:t>abb</a:t>
            </a:r>
            <a:r>
              <a:rPr lang="en-US" dirty="0" smtClean="0"/>
              <a:t> then </a:t>
            </a:r>
            <a:r>
              <a:rPr lang="en-US" dirty="0" err="1" smtClean="0"/>
              <a:t>W</a:t>
            </a:r>
            <a:r>
              <a:rPr lang="en-US" baseline="30000" dirty="0" err="1" smtClean="0"/>
              <a:t>r</a:t>
            </a:r>
            <a:r>
              <a:rPr lang="en-US" dirty="0" smtClean="0"/>
              <a:t> = </a:t>
            </a:r>
            <a:r>
              <a:rPr lang="en-US" dirty="0" err="1" smtClean="0"/>
              <a:t>bba</a:t>
            </a:r>
            <a:r>
              <a:rPr lang="en-US" dirty="0" smtClean="0"/>
              <a:t> and x = </a:t>
            </a:r>
            <a:r>
              <a:rPr lang="en-US" dirty="0" err="1" smtClean="0"/>
              <a:t>aab</a:t>
            </a:r>
            <a:r>
              <a:rPr lang="en-US" dirty="0" smtClean="0"/>
              <a:t>, so combined string is </a:t>
            </a:r>
            <a:r>
              <a:rPr lang="en-US" dirty="0" err="1" smtClean="0"/>
              <a:t>abb</a:t>
            </a:r>
            <a:r>
              <a:rPr lang="en-US" dirty="0" smtClean="0"/>
              <a:t> </a:t>
            </a:r>
            <a:r>
              <a:rPr lang="en-US" dirty="0" err="1" smtClean="0"/>
              <a:t>aab</a:t>
            </a:r>
            <a:r>
              <a:rPr lang="en-US" dirty="0" smtClean="0"/>
              <a:t> </a:t>
            </a:r>
            <a:r>
              <a:rPr lang="en-US" dirty="0" err="1" smtClean="0"/>
              <a:t>bba</a:t>
            </a:r>
            <a:r>
              <a:rPr lang="en-US" dirty="0" smtClean="0"/>
              <a:t>. Now, x can be expanded to eat away W and </a:t>
            </a:r>
            <a:r>
              <a:rPr lang="en-US" dirty="0" err="1" smtClean="0"/>
              <a:t>W</a:t>
            </a:r>
            <a:r>
              <a:rPr lang="en-US" baseline="30000" dirty="0" err="1" smtClean="0"/>
              <a:t>r</a:t>
            </a:r>
            <a:r>
              <a:rPr lang="en-US" dirty="0" smtClean="0"/>
              <a:t> , but |x| = 5. So, even in expanded string, W=</a:t>
            </a:r>
            <a:r>
              <a:rPr lang="en-US" dirty="0" err="1" smtClean="0"/>
              <a:t>ab</a:t>
            </a:r>
            <a:r>
              <a:rPr lang="en-US" dirty="0" smtClean="0"/>
              <a:t>, </a:t>
            </a:r>
            <a:r>
              <a:rPr lang="en-US" dirty="0" err="1" smtClean="0"/>
              <a:t>Wr</a:t>
            </a:r>
            <a:r>
              <a:rPr lang="en-US" dirty="0" smtClean="0"/>
              <a:t>=</a:t>
            </a:r>
            <a:r>
              <a:rPr lang="en-US" dirty="0" err="1" smtClean="0"/>
              <a:t>ba</a:t>
            </a:r>
            <a:r>
              <a:rPr lang="en-US" dirty="0" smtClean="0"/>
              <a:t> and x=</a:t>
            </a:r>
            <a:r>
              <a:rPr lang="en-US" dirty="0" err="1" smtClean="0"/>
              <a:t>baabb</a:t>
            </a:r>
            <a:r>
              <a:rPr lang="en-US" dirty="0" smtClean="0"/>
              <a:t>. So, we don’t get any pattern of form (</a:t>
            </a:r>
            <a:r>
              <a:rPr lang="en-US" dirty="0" err="1" smtClean="0"/>
              <a:t>a+b</a:t>
            </a:r>
            <a:r>
              <a:rPr lang="en-US" dirty="0" smtClean="0"/>
              <a:t>)*, so not regular.</a:t>
            </a:r>
          </a:p>
          <a:p>
            <a:pPr lvl="1" fontAlgn="base"/>
            <a:r>
              <a:rPr lang="en-US" dirty="0" smtClean="0"/>
              <a:t>If |x| is unbounded and W belongs to (</a:t>
            </a:r>
            <a:r>
              <a:rPr lang="en-US" dirty="0" err="1" smtClean="0"/>
              <a:t>a+b</a:t>
            </a:r>
            <a:r>
              <a:rPr lang="en-US" dirty="0" smtClean="0"/>
              <a:t>)*, then put W as epsilon and </a:t>
            </a:r>
            <a:r>
              <a:rPr lang="en-US" dirty="0" err="1" smtClean="0"/>
              <a:t>W^r</a:t>
            </a:r>
            <a:r>
              <a:rPr lang="en-US" dirty="0" smtClean="0"/>
              <a:t> as epsilon, if we get (</a:t>
            </a:r>
            <a:r>
              <a:rPr lang="en-US" dirty="0" err="1" smtClean="0"/>
              <a:t>a+b</a:t>
            </a:r>
            <a:r>
              <a:rPr lang="en-US" dirty="0" smtClean="0"/>
              <a:t>)* as a result then the language is regular.</a:t>
            </a:r>
            <a:br>
              <a:rPr lang="en-US" dirty="0" smtClean="0"/>
            </a:br>
            <a:r>
              <a:rPr lang="en-US" b="1" dirty="0" smtClean="0"/>
              <a:t>Example 11 –</a:t>
            </a:r>
            <a:r>
              <a:rPr lang="en-US" dirty="0" smtClean="0"/>
              <a:t> L = { W x </a:t>
            </a:r>
            <a:r>
              <a:rPr lang="en-US" dirty="0" err="1" smtClean="0"/>
              <a:t>W</a:t>
            </a:r>
            <a:r>
              <a:rPr lang="en-US" baseline="30000" dirty="0" err="1" smtClean="0"/>
              <a:t>r</a:t>
            </a:r>
            <a:r>
              <a:rPr lang="en-US" dirty="0" smtClean="0"/>
              <a:t> | W, x belongs to {a, b}* } is regular.</a:t>
            </a:r>
            <a:br>
              <a:rPr lang="en-US" dirty="0" smtClean="0"/>
            </a:br>
            <a:r>
              <a:rPr lang="en-US" dirty="0" smtClean="0"/>
              <a:t>If W = </a:t>
            </a:r>
            <a:r>
              <a:rPr lang="en-US" dirty="0" err="1" smtClean="0"/>
              <a:t>abb</a:t>
            </a:r>
            <a:r>
              <a:rPr lang="en-US" dirty="0" smtClean="0"/>
              <a:t> then </a:t>
            </a:r>
            <a:r>
              <a:rPr lang="en-US" dirty="0" err="1" smtClean="0"/>
              <a:t>W</a:t>
            </a:r>
            <a:r>
              <a:rPr lang="en-US" baseline="30000" dirty="0" err="1" smtClean="0"/>
              <a:t>r</a:t>
            </a:r>
            <a:r>
              <a:rPr lang="en-US" dirty="0" smtClean="0"/>
              <a:t> = </a:t>
            </a:r>
            <a:r>
              <a:rPr lang="en-US" dirty="0" err="1" smtClean="0"/>
              <a:t>bba</a:t>
            </a:r>
            <a:r>
              <a:rPr lang="en-US" dirty="0" smtClean="0"/>
              <a:t> and X = </a:t>
            </a:r>
            <a:r>
              <a:rPr lang="en-US" dirty="0" err="1" smtClean="0"/>
              <a:t>aab</a:t>
            </a:r>
            <a:r>
              <a:rPr lang="en-US" dirty="0" smtClean="0"/>
              <a:t>, so combined string is </a:t>
            </a:r>
            <a:r>
              <a:rPr lang="en-US" dirty="0" err="1" smtClean="0"/>
              <a:t>abb</a:t>
            </a:r>
            <a:r>
              <a:rPr lang="en-US" dirty="0" smtClean="0"/>
              <a:t> </a:t>
            </a:r>
            <a:r>
              <a:rPr lang="en-US" dirty="0" err="1" smtClean="0"/>
              <a:t>aab</a:t>
            </a:r>
            <a:r>
              <a:rPr lang="en-US" dirty="0" smtClean="0"/>
              <a:t> </a:t>
            </a:r>
            <a:r>
              <a:rPr lang="en-US" dirty="0" err="1" smtClean="0"/>
              <a:t>bba</a:t>
            </a:r>
            <a:r>
              <a:rPr lang="en-US" dirty="0" smtClean="0"/>
              <a:t>. Now, x can be expanded to eat away W and </a:t>
            </a:r>
            <a:r>
              <a:rPr lang="en-US" dirty="0" err="1" smtClean="0"/>
              <a:t>W</a:t>
            </a:r>
            <a:r>
              <a:rPr lang="en-US" baseline="30000" dirty="0" err="1" smtClean="0"/>
              <a:t>r</a:t>
            </a:r>
            <a:r>
              <a:rPr lang="en-US" dirty="0" smtClean="0"/>
              <a:t> . So, in expanded string, W=</a:t>
            </a:r>
            <a:r>
              <a:rPr lang="en-US" dirty="0" err="1" smtClean="0"/>
              <a:t>epsilon,W</a:t>
            </a:r>
            <a:r>
              <a:rPr lang="en-US" baseline="30000" dirty="0" err="1" smtClean="0"/>
              <a:t>r</a:t>
            </a:r>
            <a:r>
              <a:rPr lang="en-US" dirty="0" smtClean="0"/>
              <a:t>=epsilon and X=</a:t>
            </a:r>
            <a:r>
              <a:rPr lang="en-US" dirty="0" err="1" smtClean="0"/>
              <a:t>abb</a:t>
            </a:r>
            <a:r>
              <a:rPr lang="en-US" dirty="0" smtClean="0"/>
              <a:t> </a:t>
            </a:r>
            <a:r>
              <a:rPr lang="en-US" dirty="0" err="1" smtClean="0"/>
              <a:t>aab</a:t>
            </a:r>
            <a:r>
              <a:rPr lang="en-US" dirty="0" smtClean="0"/>
              <a:t> </a:t>
            </a:r>
            <a:r>
              <a:rPr lang="en-US" dirty="0" err="1" smtClean="0"/>
              <a:t>bba</a:t>
            </a:r>
            <a:r>
              <a:rPr lang="en-US" dirty="0" smtClean="0"/>
              <a:t>. We get simple pattern of form (</a:t>
            </a:r>
            <a:r>
              <a:rPr lang="en-US" dirty="0" err="1" smtClean="0"/>
              <a:t>a+b</a:t>
            </a:r>
            <a:r>
              <a:rPr lang="en-US" dirty="0" smtClean="0"/>
              <a:t>)* for which finite automaton can be drawn</a:t>
            </a:r>
            <a:r>
              <a:rPr lang="en-US" dirty="0" smtClean="0"/>
              <a:t>.</a:t>
            </a: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lvl="1" fontAlgn="base"/>
            <a:r>
              <a:rPr lang="en-US" dirty="0" smtClean="0"/>
              <a:t>If |x| is unbounded and W belongs to (</a:t>
            </a:r>
            <a:r>
              <a:rPr lang="en-US" dirty="0" err="1" smtClean="0"/>
              <a:t>a+b</a:t>
            </a:r>
            <a:r>
              <a:rPr lang="en-US" dirty="0" smtClean="0"/>
              <a:t>)</a:t>
            </a:r>
            <a:r>
              <a:rPr lang="en-US" baseline="30000" dirty="0" smtClean="0"/>
              <a:t>+</a:t>
            </a:r>
            <a:r>
              <a:rPr lang="en-US" dirty="0" smtClean="0"/>
              <a:t>, then put W as any symbol from alphabet and corresponding </a:t>
            </a:r>
            <a:r>
              <a:rPr lang="en-US" dirty="0" err="1" smtClean="0"/>
              <a:t>W</a:t>
            </a:r>
            <a:r>
              <a:rPr lang="en-US" baseline="30000" dirty="0" err="1" smtClean="0"/>
              <a:t>r</a:t>
            </a:r>
            <a:r>
              <a:rPr lang="en-US" dirty="0" smtClean="0"/>
              <a:t> , if we can still get some combination of (</a:t>
            </a:r>
            <a:r>
              <a:rPr lang="en-US" dirty="0" err="1" smtClean="0"/>
              <a:t>a+b</a:t>
            </a:r>
            <a:r>
              <a:rPr lang="en-US" dirty="0" smtClean="0"/>
              <a:t>)* as a result, with a guarantee that all strings will be of the same form, then the language is regular else not regular. This needs more explanation with an </a:t>
            </a:r>
            <a:r>
              <a:rPr lang="en-US" dirty="0" err="1" smtClean="0"/>
              <a:t>example:</a:t>
            </a:r>
            <a:r>
              <a:rPr lang="en-US" b="1" dirty="0" err="1" smtClean="0"/>
              <a:t>Example</a:t>
            </a:r>
            <a:r>
              <a:rPr lang="en-US" b="1" dirty="0" smtClean="0"/>
              <a:t> 12 –</a:t>
            </a:r>
            <a:r>
              <a:rPr lang="en-US" dirty="0" smtClean="0"/>
              <a:t> L = { W x </a:t>
            </a:r>
            <a:r>
              <a:rPr lang="en-US" dirty="0" err="1" smtClean="0"/>
              <a:t>W</a:t>
            </a:r>
            <a:r>
              <a:rPr lang="en-US" baseline="30000" dirty="0" err="1" smtClean="0"/>
              <a:t>r</a:t>
            </a:r>
            <a:r>
              <a:rPr lang="en-US" dirty="0" smtClean="0"/>
              <a:t> | W, x belongs to {a, b}+ } is regular.</a:t>
            </a:r>
            <a:br>
              <a:rPr lang="en-US" dirty="0" smtClean="0"/>
            </a:br>
            <a:r>
              <a:rPr lang="en-US" dirty="0" smtClean="0"/>
              <a:t>If W = </a:t>
            </a:r>
            <a:r>
              <a:rPr lang="en-US" dirty="0" err="1" smtClean="0"/>
              <a:t>abb</a:t>
            </a:r>
            <a:r>
              <a:rPr lang="en-US" dirty="0" smtClean="0"/>
              <a:t> then </a:t>
            </a:r>
            <a:r>
              <a:rPr lang="en-US" dirty="0" err="1" smtClean="0"/>
              <a:t>W</a:t>
            </a:r>
            <a:r>
              <a:rPr lang="en-US" baseline="30000" dirty="0" err="1" smtClean="0"/>
              <a:t>r</a:t>
            </a:r>
            <a:r>
              <a:rPr lang="en-US" dirty="0" smtClean="0"/>
              <a:t> = </a:t>
            </a:r>
            <a:r>
              <a:rPr lang="en-US" dirty="0" err="1" smtClean="0"/>
              <a:t>bba</a:t>
            </a:r>
            <a:r>
              <a:rPr lang="en-US" dirty="0" smtClean="0"/>
              <a:t> and x = </a:t>
            </a:r>
            <a:r>
              <a:rPr lang="en-US" dirty="0" err="1" smtClean="0"/>
              <a:t>aab</a:t>
            </a:r>
            <a:r>
              <a:rPr lang="en-US" dirty="0" smtClean="0"/>
              <a:t>, so combined string is </a:t>
            </a:r>
            <a:r>
              <a:rPr lang="en-US" dirty="0" err="1" smtClean="0"/>
              <a:t>abbaabbba</a:t>
            </a:r>
            <a:r>
              <a:rPr lang="en-US" dirty="0" smtClean="0"/>
              <a:t>. Now, X can be expanded to eat away W and </a:t>
            </a:r>
            <a:r>
              <a:rPr lang="en-US" dirty="0" err="1" smtClean="0"/>
              <a:t>W</a:t>
            </a:r>
            <a:r>
              <a:rPr lang="en-US" baseline="30000" dirty="0" err="1" smtClean="0"/>
              <a:t>r</a:t>
            </a:r>
            <a:r>
              <a:rPr lang="en-US" dirty="0" smtClean="0"/>
              <a:t> , leaving one symbol either a or b. In the expanded string, if W=a then </a:t>
            </a:r>
            <a:r>
              <a:rPr lang="en-US" dirty="0" err="1" smtClean="0"/>
              <a:t>W</a:t>
            </a:r>
            <a:r>
              <a:rPr lang="en-US" baseline="30000" dirty="0" err="1" smtClean="0"/>
              <a:t>r</a:t>
            </a:r>
            <a:r>
              <a:rPr lang="en-US" dirty="0" smtClean="0"/>
              <a:t> =a and if W=b then </a:t>
            </a:r>
            <a:r>
              <a:rPr lang="en-US" dirty="0" err="1" smtClean="0"/>
              <a:t>W</a:t>
            </a:r>
            <a:r>
              <a:rPr lang="en-US" baseline="30000" dirty="0" err="1" smtClean="0"/>
              <a:t>r</a:t>
            </a:r>
            <a:r>
              <a:rPr lang="en-US" dirty="0" smtClean="0"/>
              <a:t> =b. In above example, </a:t>
            </a:r>
            <a:r>
              <a:rPr lang="en-US" dirty="0" err="1" smtClean="0"/>
              <a:t>W</a:t>
            </a:r>
            <a:r>
              <a:rPr lang="en-US" baseline="30000" dirty="0" err="1" smtClean="0"/>
              <a:t>r</a:t>
            </a:r>
            <a:r>
              <a:rPr lang="en-US" dirty="0" smtClean="0"/>
              <a:t>=a. x=</a:t>
            </a:r>
            <a:r>
              <a:rPr lang="en-US" dirty="0" err="1" smtClean="0"/>
              <a:t>bbaabbb</a:t>
            </a:r>
            <a:r>
              <a:rPr lang="en-US" dirty="0" smtClean="0"/>
              <a:t>. It reduces to the pattern strings starting and ending in same symbol a(</a:t>
            </a:r>
            <a:r>
              <a:rPr lang="en-US" dirty="0" err="1" smtClean="0"/>
              <a:t>a+b</a:t>
            </a:r>
            <a:r>
              <a:rPr lang="en-US" dirty="0" smtClean="0"/>
              <a:t>)*a or b(</a:t>
            </a:r>
            <a:r>
              <a:rPr lang="en-US" dirty="0" err="1" smtClean="0"/>
              <a:t>a+b</a:t>
            </a:r>
            <a:r>
              <a:rPr lang="en-US" dirty="0" smtClean="0"/>
              <a:t>)*b for which finite automaton can be drawn.</a:t>
            </a:r>
          </a:p>
          <a:p>
            <a:pPr lvl="1" fontAlgn="base"/>
            <a:r>
              <a:rPr lang="en-US" b="1" dirty="0" smtClean="0"/>
              <a:t>Example 13 –</a:t>
            </a:r>
            <a:r>
              <a:rPr lang="en-US" dirty="0" smtClean="0"/>
              <a:t> L = { W </a:t>
            </a:r>
            <a:r>
              <a:rPr lang="en-US" dirty="0" err="1" smtClean="0"/>
              <a:t>W</a:t>
            </a:r>
            <a:r>
              <a:rPr lang="en-US" baseline="30000" dirty="0" err="1" smtClean="0"/>
              <a:t>r</a:t>
            </a:r>
            <a:r>
              <a:rPr lang="en-US" dirty="0" smtClean="0"/>
              <a:t> Y | W, y belongs to {0, 1}+} is not regular.</a:t>
            </a:r>
            <a:br>
              <a:rPr lang="en-US" dirty="0" smtClean="0"/>
            </a:br>
            <a:r>
              <a:rPr lang="en-US" dirty="0" smtClean="0"/>
              <a:t>If W= 101 then </a:t>
            </a:r>
            <a:r>
              <a:rPr lang="en-US" dirty="0" err="1" smtClean="0"/>
              <a:t>W</a:t>
            </a:r>
            <a:r>
              <a:rPr lang="en-US" baseline="30000" dirty="0" err="1" smtClean="0"/>
              <a:t>r</a:t>
            </a:r>
            <a:r>
              <a:rPr lang="en-US" dirty="0" smtClean="0"/>
              <a:t> = 101 and Y= 0111, then string is 1011010111. If y is expanded, then W=1, </a:t>
            </a:r>
            <a:r>
              <a:rPr lang="en-US" dirty="0" err="1" smtClean="0"/>
              <a:t>W</a:t>
            </a:r>
            <a:r>
              <a:rPr lang="en-US" baseline="30000" dirty="0" err="1" smtClean="0"/>
              <a:t>r</a:t>
            </a:r>
            <a:r>
              <a:rPr lang="en-US" dirty="0" smtClean="0"/>
              <a:t> =0 and y=11010111. According to this expansion, the string does not belong to the language itself, that is wrong, hence not regular.</a:t>
            </a:r>
          </a:p>
          <a:p>
            <a:pPr lvl="1" fontAlgn="base"/>
            <a:r>
              <a:rPr lang="en-US" dirty="0" smtClean="0"/>
              <a:t>If W= 110 then </a:t>
            </a:r>
            <a:r>
              <a:rPr lang="en-US" dirty="0" err="1" smtClean="0"/>
              <a:t>W</a:t>
            </a:r>
            <a:r>
              <a:rPr lang="en-US" baseline="30000" dirty="0" err="1" smtClean="0"/>
              <a:t>r</a:t>
            </a:r>
            <a:r>
              <a:rPr lang="en-US" dirty="0" smtClean="0"/>
              <a:t> = 011 and Y= 0111, then string is 1100110111. If y is expanded, then W=1, </a:t>
            </a:r>
            <a:r>
              <a:rPr lang="en-US" dirty="0" err="1" smtClean="0"/>
              <a:t>Wr</a:t>
            </a:r>
            <a:r>
              <a:rPr lang="en-US" dirty="0" smtClean="0"/>
              <a:t>=1 and Y=00110111. This string satisfies the language, but we can’t generalize based upon this, because strings might start with 01 and 10 as well.</a:t>
            </a:r>
          </a:p>
          <a:p>
            <a:pPr lvl="1" fontAlgn="base"/>
            <a:r>
              <a:rPr lang="en-US" b="1" dirty="0" smtClean="0"/>
              <a:t>Example 14 –</a:t>
            </a:r>
            <a:r>
              <a:rPr lang="en-US" dirty="0" smtClean="0"/>
              <a:t> L = { x </a:t>
            </a:r>
            <a:r>
              <a:rPr lang="en-US" dirty="0" err="1" smtClean="0"/>
              <a:t>W</a:t>
            </a:r>
            <a:r>
              <a:rPr lang="en-US" baseline="30000" dirty="0" err="1" smtClean="0"/>
              <a:t>r</a:t>
            </a:r>
            <a:r>
              <a:rPr lang="en-US" dirty="0" smtClean="0"/>
              <a:t> y | x, y, W belongs to {a, b}</a:t>
            </a:r>
            <a:r>
              <a:rPr lang="en-US" baseline="30000" dirty="0" smtClean="0"/>
              <a:t>+</a:t>
            </a:r>
            <a:r>
              <a:rPr lang="en-US" dirty="0" smtClean="0"/>
              <a:t> } is regular.</a:t>
            </a:r>
            <a:br>
              <a:rPr lang="en-US" dirty="0" smtClean="0"/>
            </a:br>
            <a:r>
              <a:rPr lang="en-US" dirty="0" smtClean="0"/>
              <a:t>If X= </a:t>
            </a:r>
            <a:r>
              <a:rPr lang="en-US" dirty="0" err="1" smtClean="0"/>
              <a:t>aaaba</a:t>
            </a:r>
            <a:r>
              <a:rPr lang="en-US" dirty="0" smtClean="0"/>
              <a:t>, W=</a:t>
            </a:r>
            <a:r>
              <a:rPr lang="en-US" dirty="0" err="1" smtClean="0"/>
              <a:t>ab</a:t>
            </a:r>
            <a:r>
              <a:rPr lang="en-US" dirty="0" smtClean="0"/>
              <a:t> and Y=</a:t>
            </a:r>
            <a:r>
              <a:rPr lang="en-US" dirty="0" err="1" smtClean="0"/>
              <a:t>aab</a:t>
            </a:r>
            <a:r>
              <a:rPr lang="en-US" dirty="0" smtClean="0"/>
              <a:t>. The string is </a:t>
            </a:r>
            <a:r>
              <a:rPr lang="en-US" dirty="0" err="1" smtClean="0"/>
              <a:t>aaaba</a:t>
            </a:r>
            <a:r>
              <a:rPr lang="en-US" dirty="0" smtClean="0"/>
              <a:t> </a:t>
            </a:r>
            <a:r>
              <a:rPr lang="en-US" dirty="0" err="1" smtClean="0"/>
              <a:t>abbaaab</a:t>
            </a:r>
            <a:r>
              <a:rPr lang="en-US" dirty="0" smtClean="0"/>
              <a:t>. Now, x and y could be expanded such that W and </a:t>
            </a:r>
            <a:r>
              <a:rPr lang="en-US" dirty="0" err="1" smtClean="0"/>
              <a:t>W</a:t>
            </a:r>
            <a:r>
              <a:rPr lang="en-US" baseline="30000" dirty="0" err="1" smtClean="0"/>
              <a:t>r</a:t>
            </a:r>
            <a:r>
              <a:rPr lang="en-US" dirty="0" smtClean="0"/>
              <a:t> are eaten, but leaving one symbol for + i.e. the new values are X= </a:t>
            </a:r>
            <a:r>
              <a:rPr lang="en-US" dirty="0" err="1" smtClean="0"/>
              <a:t>aaabaa</a:t>
            </a:r>
            <a:r>
              <a:rPr lang="en-US" dirty="0" smtClean="0"/>
              <a:t> W= b, </a:t>
            </a:r>
            <a:r>
              <a:rPr lang="en-US" dirty="0" err="1" smtClean="0"/>
              <a:t>W</a:t>
            </a:r>
            <a:r>
              <a:rPr lang="en-US" baseline="30000" dirty="0" err="1" smtClean="0"/>
              <a:t>r</a:t>
            </a:r>
            <a:r>
              <a:rPr lang="en-US" dirty="0" smtClean="0"/>
              <a:t> = b. So, the language gets reduced to set of all strings containing ‘bb’ or ‘</a:t>
            </a:r>
            <a:r>
              <a:rPr lang="en-US" dirty="0" err="1" smtClean="0"/>
              <a:t>aa</a:t>
            </a:r>
            <a:r>
              <a:rPr lang="en-US" dirty="0" smtClean="0"/>
              <a:t>’ as substring, which is regular.</a:t>
            </a:r>
          </a:p>
          <a:p>
            <a:endParaRPr lang="en-US" dirty="0" smtClean="0"/>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381000" y="1828800"/>
            <a:ext cx="8534400" cy="40005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0" dirty="0" smtClean="0"/>
              <a:t>Designing Finite Automata from Regular Expression (Set 1)</a:t>
            </a:r>
            <a:br>
              <a:rPr lang="en-US" b="0" dirty="0" smtClean="0"/>
            </a:br>
            <a:endParaRPr lang="en-US" dirty="0"/>
          </a:p>
        </p:txBody>
      </p:sp>
      <p:sp>
        <p:nvSpPr>
          <p:cNvPr id="3" name="Content Placeholder 2"/>
          <p:cNvSpPr>
            <a:spLocks noGrp="1"/>
          </p:cNvSpPr>
          <p:nvPr>
            <p:ph idx="1"/>
          </p:nvPr>
        </p:nvSpPr>
        <p:spPr/>
        <p:txBody>
          <a:bodyPr/>
          <a:lstStyle/>
          <a:p>
            <a:r>
              <a:rPr lang="en-US" b="1" dirty="0" smtClean="0"/>
              <a:t>Even number of </a:t>
            </a:r>
            <a:r>
              <a:rPr lang="en-US" b="1" dirty="0" err="1" smtClean="0"/>
              <a:t>a’s</a:t>
            </a:r>
            <a:r>
              <a:rPr lang="en-US" b="1" dirty="0" smtClean="0"/>
              <a:t> :</a:t>
            </a:r>
            <a:r>
              <a:rPr lang="en-US" dirty="0" smtClean="0"/>
              <a:t> The regular expression for even number of </a:t>
            </a:r>
            <a:r>
              <a:rPr lang="en-US" dirty="0" err="1" smtClean="0"/>
              <a:t>a’s</a:t>
            </a:r>
            <a:r>
              <a:rPr lang="en-US" dirty="0" smtClean="0"/>
              <a:t> is </a:t>
            </a:r>
            <a:r>
              <a:rPr lang="en-US" b="1" dirty="0" smtClean="0"/>
              <a:t>(</a:t>
            </a:r>
            <a:r>
              <a:rPr lang="en-US" b="1" dirty="0" err="1" smtClean="0"/>
              <a:t>b|ab</a:t>
            </a:r>
            <a:r>
              <a:rPr lang="en-US" b="1" dirty="0" smtClean="0"/>
              <a:t>*</a:t>
            </a:r>
            <a:r>
              <a:rPr lang="en-US" b="1" dirty="0" err="1" smtClean="0"/>
              <a:t>ab</a:t>
            </a:r>
            <a:r>
              <a:rPr lang="en-US" b="1" dirty="0" smtClean="0"/>
              <a:t>*)*</a:t>
            </a:r>
            <a:r>
              <a:rPr lang="en-US" dirty="0" smtClean="0"/>
              <a:t>. We can construct a finite automata as shown in Figure 1.</a:t>
            </a:r>
            <a:r>
              <a:rPr lang="en-US" dirty="0" smtClean="0">
                <a:hlinkClick r:id="rId2"/>
              </a:rPr>
              <a:t/>
            </a:r>
            <a:br>
              <a:rPr lang="en-US" dirty="0" smtClean="0">
                <a:hlinkClick r:id="rId2"/>
              </a:rPr>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srcRect/>
          <a:stretch>
            <a:fillRect/>
          </a:stretch>
        </p:blipFill>
        <p:spPr bwMode="auto">
          <a:xfrm>
            <a:off x="1371600" y="2978150"/>
            <a:ext cx="5200650" cy="22193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fontAlgn="base"/>
            <a:r>
              <a:rPr lang="en-US" dirty="0" smtClean="0"/>
              <a:t>The above automata will accept all strings which have even number of </a:t>
            </a:r>
            <a:r>
              <a:rPr lang="en-US" dirty="0" err="1" smtClean="0"/>
              <a:t>a’s</a:t>
            </a:r>
            <a:r>
              <a:rPr lang="en-US" dirty="0" smtClean="0"/>
              <a:t>. For zero </a:t>
            </a:r>
            <a:r>
              <a:rPr lang="en-US" dirty="0" err="1" smtClean="0"/>
              <a:t>a’s</a:t>
            </a:r>
            <a:r>
              <a:rPr lang="en-US" dirty="0" smtClean="0"/>
              <a:t>, it will be in q0 which is final state. For one ‘a’, it will go from q0 to q1 and the string will not be accepted. For two </a:t>
            </a:r>
            <a:r>
              <a:rPr lang="en-US" dirty="0" err="1" smtClean="0"/>
              <a:t>a’s</a:t>
            </a:r>
            <a:r>
              <a:rPr lang="en-US" dirty="0" smtClean="0"/>
              <a:t> at any positions, it will go from q0 to q1 for 1st ‘a’ and q1 to q0 for second ‘a’. So, it will accept all strings with even number of </a:t>
            </a:r>
            <a:r>
              <a:rPr lang="en-US" dirty="0" err="1" smtClean="0"/>
              <a:t>a’s</a:t>
            </a:r>
            <a:r>
              <a:rPr lang="en-US" dirty="0" smtClean="0"/>
              <a:t>.</a:t>
            </a:r>
          </a:p>
          <a:p>
            <a:pPr fontAlgn="base"/>
            <a:r>
              <a:rPr lang="en-US" b="1" dirty="0" smtClean="0"/>
              <a:t>String with ‘</a:t>
            </a:r>
            <a:r>
              <a:rPr lang="en-US" b="1" dirty="0" err="1" smtClean="0"/>
              <a:t>ab</a:t>
            </a:r>
            <a:r>
              <a:rPr lang="en-US" b="1" dirty="0" smtClean="0"/>
              <a:t>’ as substring :</a:t>
            </a:r>
            <a:r>
              <a:rPr lang="en-US" dirty="0" smtClean="0"/>
              <a:t> The regular expression for strings with ‘</a:t>
            </a:r>
            <a:r>
              <a:rPr lang="en-US" dirty="0" err="1" smtClean="0"/>
              <a:t>ab</a:t>
            </a:r>
            <a:r>
              <a:rPr lang="en-US" dirty="0" smtClean="0"/>
              <a:t>’ as substring is </a:t>
            </a:r>
            <a:r>
              <a:rPr lang="en-US" b="1" dirty="0" smtClean="0"/>
              <a:t>(</a:t>
            </a:r>
            <a:r>
              <a:rPr lang="en-US" b="1" dirty="0" err="1" smtClean="0"/>
              <a:t>a|b</a:t>
            </a:r>
            <a:r>
              <a:rPr lang="en-US" b="1" dirty="0" smtClean="0"/>
              <a:t>)*</a:t>
            </a:r>
            <a:r>
              <a:rPr lang="en-US" b="1" dirty="0" err="1" smtClean="0"/>
              <a:t>ab</a:t>
            </a:r>
            <a:r>
              <a:rPr lang="en-US" b="1" dirty="0" smtClean="0"/>
              <a:t>(</a:t>
            </a:r>
            <a:r>
              <a:rPr lang="en-US" b="1" dirty="0" err="1" smtClean="0"/>
              <a:t>a|b</a:t>
            </a:r>
            <a:r>
              <a:rPr lang="en-US" b="1" dirty="0" smtClean="0"/>
              <a:t>)*</a:t>
            </a:r>
            <a:r>
              <a:rPr lang="en-US" dirty="0" smtClean="0"/>
              <a:t>. We can construct finite automata as shown in Figure 2.</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685800" y="2654300"/>
            <a:ext cx="6815137" cy="28670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fontAlgn="base"/>
            <a:r>
              <a:rPr lang="en-US" dirty="0" smtClean="0"/>
              <a:t>The above automata will accept all string which have ‘</a:t>
            </a:r>
            <a:r>
              <a:rPr lang="en-US" dirty="0" err="1" smtClean="0"/>
              <a:t>ab</a:t>
            </a:r>
            <a:r>
              <a:rPr lang="en-US" dirty="0" smtClean="0"/>
              <a:t>’ as substring. The automata will remain in initial state q0 for </a:t>
            </a:r>
            <a:r>
              <a:rPr lang="en-US" dirty="0" err="1" smtClean="0"/>
              <a:t>b’s</a:t>
            </a:r>
            <a:r>
              <a:rPr lang="en-US" dirty="0" smtClean="0"/>
              <a:t>. It will move to q1 after reading ‘a’ and remain in same state for all ‘a’ afterwards. Then it will move to q2 if ‘b’ is read. That means, the string has read ‘</a:t>
            </a:r>
            <a:r>
              <a:rPr lang="en-US" dirty="0" err="1" smtClean="0"/>
              <a:t>ab</a:t>
            </a:r>
            <a:r>
              <a:rPr lang="en-US" dirty="0" smtClean="0"/>
              <a:t>’ as substring if it reaches q2.</a:t>
            </a:r>
          </a:p>
          <a:p>
            <a:pPr fontAlgn="base"/>
            <a:r>
              <a:rPr lang="en-US" b="1" dirty="0" smtClean="0"/>
              <a:t>String with count of ‘a’ divisible by 3 : </a:t>
            </a:r>
            <a:r>
              <a:rPr lang="en-US" dirty="0" smtClean="0"/>
              <a:t>The regular expression for strings with count of a divisible by 3 is {a</a:t>
            </a:r>
            <a:r>
              <a:rPr lang="en-US" baseline="30000" dirty="0" smtClean="0"/>
              <a:t>3n</a:t>
            </a:r>
            <a:r>
              <a:rPr lang="en-US" dirty="0" smtClean="0"/>
              <a:t> | n &gt;= 0}. We can construct automata as shown in Figure 3.</a:t>
            </a:r>
          </a:p>
          <a:p>
            <a:pPr fontAlgn="base"/>
            <a:r>
              <a:rPr lang="en-US" dirty="0" smtClean="0"/>
              <a:t>The above automata will accept all string of form a</a:t>
            </a:r>
            <a:r>
              <a:rPr lang="en-US" baseline="30000" dirty="0" smtClean="0"/>
              <a:t>3n</a:t>
            </a:r>
            <a:r>
              <a:rPr lang="en-US" dirty="0" smtClean="0"/>
              <a:t>. The automata will remain in initial state q0 for ɛ and it will be accepted. For string ‘</a:t>
            </a:r>
            <a:r>
              <a:rPr lang="en-US" dirty="0" err="1" smtClean="0"/>
              <a:t>aaa</a:t>
            </a:r>
            <a:r>
              <a:rPr lang="en-US" dirty="0" smtClean="0"/>
              <a:t>’, it will move from q0 to q1 then q1 to q2 and then q2 to q0. For every set of three </a:t>
            </a:r>
            <a:r>
              <a:rPr lang="en-US" dirty="0" err="1" smtClean="0"/>
              <a:t>a’s</a:t>
            </a:r>
            <a:r>
              <a:rPr lang="en-US" dirty="0" smtClean="0"/>
              <a:t>, it will come to q0, hence accepted. Otherwise, it will be in q1 or q2, hence rejected.</a:t>
            </a:r>
          </a:p>
          <a:p>
            <a:pPr fontAlgn="base"/>
            <a:r>
              <a:rPr lang="en-US" b="1" dirty="0" smtClean="0"/>
              <a:t>Note :</a:t>
            </a:r>
            <a:r>
              <a:rPr lang="en-US" dirty="0" smtClean="0"/>
              <a:t> If we want to design a finite automata with number of </a:t>
            </a:r>
            <a:r>
              <a:rPr lang="en-US" dirty="0" err="1" smtClean="0"/>
              <a:t>a’s</a:t>
            </a:r>
            <a:r>
              <a:rPr lang="en-US" dirty="0" smtClean="0"/>
              <a:t> as 3n+1, same automata can be used with final state as q1 instead of q0.</a:t>
            </a:r>
            <a:br>
              <a:rPr lang="en-US" dirty="0" smtClean="0"/>
            </a:br>
            <a:r>
              <a:rPr lang="en-US" dirty="0" smtClean="0"/>
              <a:t>If we want to design a finite automata with language {</a:t>
            </a:r>
            <a:r>
              <a:rPr lang="en-US" dirty="0" err="1" smtClean="0"/>
              <a:t>a</a:t>
            </a:r>
            <a:r>
              <a:rPr lang="en-US" baseline="30000" dirty="0" err="1" smtClean="0"/>
              <a:t>kn</a:t>
            </a:r>
            <a:r>
              <a:rPr lang="en-US" dirty="0" smtClean="0"/>
              <a:t> | n &gt;= 0}, k states are required. We have used k = 3 in our example.</a:t>
            </a:r>
          </a:p>
          <a:p>
            <a:pPr fontAlgn="base"/>
            <a:r>
              <a:rPr lang="en-US" b="1" dirty="0" smtClean="0"/>
              <a:t>Binary numbers divisible by 3 :</a:t>
            </a:r>
            <a:r>
              <a:rPr lang="en-US" dirty="0" smtClean="0"/>
              <a:t> The regular expression for binary numbers which are divisible by three is </a:t>
            </a:r>
            <a:r>
              <a:rPr lang="en-US" b="1" dirty="0" smtClean="0"/>
              <a:t>(0|1(01*0)*1)*</a:t>
            </a:r>
            <a:r>
              <a:rPr lang="en-US" dirty="0" smtClean="0"/>
              <a:t>. The examples of binary number divisible by 3 are 0, 011, 110, 1001, 1100, 1111, 10010 etc. The DFA corresponding to binary number divisible by 3 can be shown in Figure 4.</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457200" y="1676400"/>
            <a:ext cx="5800725" cy="19240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2133600" y="4191000"/>
            <a:ext cx="5905500" cy="24193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String with regular expression (111 + 11111)* :</a:t>
            </a:r>
            <a:r>
              <a:rPr lang="en-US" dirty="0" smtClean="0"/>
              <a:t> The string accepted using this regular expression will have 3, 5, 6(111 twice), 8 (11111 once and 111 once), 9 (111 thrice), 10 (11111 twice) and all other counts of 1 afterwards. The DFA corresponding to given regular expression is given in Figure 5.</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0" dirty="0" smtClean="0"/>
              <a:t>Star Height of Regular Expression and Regular Language</a:t>
            </a:r>
            <a:endParaRPr lang="en-US" b="0" dirty="0"/>
          </a:p>
        </p:txBody>
      </p:sp>
      <p:pic>
        <p:nvPicPr>
          <p:cNvPr id="13314" name="Picture 2"/>
          <p:cNvPicPr>
            <a:picLocks noGrp="1" noChangeAspect="1" noChangeArrowheads="1"/>
          </p:cNvPicPr>
          <p:nvPr>
            <p:ph idx="1"/>
          </p:nvPr>
        </p:nvPicPr>
        <p:blipFill>
          <a:blip r:embed="rId2"/>
          <a:srcRect/>
          <a:stretch>
            <a:fillRect/>
          </a:stretch>
        </p:blipFill>
        <p:spPr bwMode="auto">
          <a:xfrm>
            <a:off x="1662112" y="2573337"/>
            <a:ext cx="5819775" cy="302895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fontAlgn="base"/>
            <a:r>
              <a:rPr lang="en-US" dirty="0" smtClean="0"/>
              <a:t>The </a:t>
            </a:r>
            <a:r>
              <a:rPr lang="en-US" b="1" dirty="0" smtClean="0"/>
              <a:t>star height</a:t>
            </a:r>
            <a:r>
              <a:rPr lang="en-US" dirty="0" smtClean="0"/>
              <a:t> relates to the field of theoretical of computation (TOC). It is used to indicate the structural complexity of regular expressions and regular languages. Here complexity, relates to the maximum nesting depth of </a:t>
            </a:r>
            <a:r>
              <a:rPr lang="en-US" dirty="0" err="1" smtClean="0"/>
              <a:t>Kleene</a:t>
            </a:r>
            <a:r>
              <a:rPr lang="en-US" dirty="0" smtClean="0"/>
              <a:t> stars present in a regular expression.</a:t>
            </a:r>
            <a:br>
              <a:rPr lang="en-US" dirty="0" smtClean="0"/>
            </a:br>
            <a:r>
              <a:rPr lang="en-US" dirty="0" smtClean="0"/>
              <a:t>It may be noted here that a regular language may be represented by regular expressions that are not unique, yet equivalent. These regular expressions may have different star heights depending on their structural complexity(</a:t>
            </a:r>
            <a:r>
              <a:rPr lang="en-US" dirty="0" err="1" smtClean="0"/>
              <a:t>i.e</a:t>
            </a:r>
            <a:r>
              <a:rPr lang="en-US" dirty="0" smtClean="0"/>
              <a:t> nesting). But </a:t>
            </a:r>
            <a:r>
              <a:rPr lang="en-US" b="1" dirty="0" smtClean="0"/>
              <a:t>star height of a regular language is a unique number and is equal to the least star height of any regular expression representing that language.</a:t>
            </a:r>
            <a:r>
              <a:rPr lang="en-US" dirty="0" smtClean="0"/>
              <a:t> In this context </a:t>
            </a:r>
            <a:r>
              <a:rPr lang="en-US" b="1" dirty="0" smtClean="0"/>
              <a:t>generalized star height</a:t>
            </a:r>
            <a:r>
              <a:rPr lang="en-US" dirty="0" smtClean="0"/>
              <a:t> is an appropriate terminology, that defines the minimum nesting depth of </a:t>
            </a:r>
            <a:r>
              <a:rPr lang="en-US" dirty="0" err="1" smtClean="0"/>
              <a:t>Kleene</a:t>
            </a:r>
            <a:r>
              <a:rPr lang="en-US" dirty="0" smtClean="0"/>
              <a:t> stars to describe the language by means of a generalized regular expression. For example:</a:t>
            </a:r>
          </a:p>
          <a:p>
            <a:pPr fontAlgn="base"/>
            <a:r>
              <a:rPr lang="en-US" dirty="0" smtClean="0"/>
              <a:t>The language “</a:t>
            </a:r>
            <a:r>
              <a:rPr lang="en-US" dirty="0" err="1" smtClean="0"/>
              <a:t>aba</a:t>
            </a:r>
            <a:r>
              <a:rPr lang="en-US" dirty="0" smtClean="0"/>
              <a:t>” over the set of alphabets {a, b} can be generated using regular expressions,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 b)* ...... (1) Star height = 1 (a* b*)* ...... (2) Star height = 2</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609600" y="1774825"/>
            <a:ext cx="8153400" cy="462597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srcRect/>
          <a:stretch>
            <a:fillRect/>
          </a:stretch>
        </p:blipFill>
        <p:spPr bwMode="auto">
          <a:xfrm>
            <a:off x="381000" y="1752600"/>
            <a:ext cx="8558212" cy="35623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0" dirty="0" smtClean="0"/>
              <a:t> Generating regular expression from Finite Automata</a:t>
            </a:r>
            <a:br>
              <a:rPr lang="en-US" b="0" dirty="0" smtClean="0"/>
            </a:b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smtClean="0"/>
              <a:t>There are two methods to convert FA to regular expression –</a:t>
            </a:r>
            <a:br>
              <a:rPr lang="en-US" dirty="0" smtClean="0"/>
            </a:br>
            <a:r>
              <a:rPr lang="en-US" b="1" dirty="0" smtClean="0"/>
              <a:t>1. State Elimination Method –</a:t>
            </a:r>
            <a:endParaRPr lang="en-US" dirty="0" smtClean="0"/>
          </a:p>
          <a:p>
            <a:pPr fontAlgn="base"/>
            <a:r>
              <a:rPr lang="en-US" b="1" dirty="0" smtClean="0"/>
              <a:t>Step 1 –</a:t>
            </a:r>
            <a:r>
              <a:rPr lang="en-US" dirty="0" smtClean="0"/>
              <a:t/>
            </a:r>
            <a:br>
              <a:rPr lang="en-US" dirty="0" smtClean="0"/>
            </a:br>
            <a:r>
              <a:rPr lang="en-US" dirty="0" smtClean="0"/>
              <a:t>If the start state is an accepting state or has transitions in, add a new non-accepting start state and add an €-transition between the new start state and the former start state.</a:t>
            </a:r>
          </a:p>
          <a:p>
            <a:pPr fontAlgn="base"/>
            <a:r>
              <a:rPr lang="en-US" b="1" dirty="0" smtClean="0"/>
              <a:t>Step 2 –</a:t>
            </a:r>
            <a:r>
              <a:rPr lang="en-US" dirty="0" smtClean="0"/>
              <a:t/>
            </a:r>
            <a:br>
              <a:rPr lang="en-US" dirty="0" smtClean="0"/>
            </a:br>
            <a:r>
              <a:rPr lang="en-US" dirty="0" smtClean="0"/>
              <a:t>If there is more than one accepting state or if the single accepting state has transitions out, add a new accepting state, make all other states non-accepting, and add an €-transition from each former accepting state to the new accepting state.</a:t>
            </a:r>
          </a:p>
          <a:p>
            <a:pPr fontAlgn="base"/>
            <a:r>
              <a:rPr lang="en-US" b="1" dirty="0" smtClean="0"/>
              <a:t>Step 3 –</a:t>
            </a:r>
            <a:r>
              <a:rPr lang="en-US" dirty="0" smtClean="0"/>
              <a:t/>
            </a:r>
            <a:br>
              <a:rPr lang="en-US" dirty="0" smtClean="0"/>
            </a:br>
            <a:r>
              <a:rPr lang="en-US" dirty="0" smtClean="0"/>
              <a:t>For each non-start non-accepting state in turn, eliminate the state and update transitions accordingly.</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a:stretch>
            <a:fillRect/>
          </a:stretch>
        </p:blipFill>
        <p:spPr bwMode="auto">
          <a:xfrm>
            <a:off x="1371600" y="2819400"/>
            <a:ext cx="7253287" cy="195262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Step:1</a:t>
            </a:r>
            <a:br>
              <a:rPr lang="en-US" dirty="0" smtClean="0"/>
            </a:br>
            <a:endParaRPr lang="en-US" dirty="0"/>
          </a:p>
        </p:txBody>
      </p:sp>
      <p:pic>
        <p:nvPicPr>
          <p:cNvPr id="17410" name="Picture 2"/>
          <p:cNvPicPr>
            <a:picLocks noGrp="1" noChangeAspect="1" noChangeArrowheads="1"/>
          </p:cNvPicPr>
          <p:nvPr>
            <p:ph idx="1"/>
          </p:nvPr>
        </p:nvPicPr>
        <p:blipFill>
          <a:blip r:embed="rId2"/>
          <a:srcRect/>
          <a:stretch>
            <a:fillRect/>
          </a:stretch>
        </p:blipFill>
        <p:spPr bwMode="auto">
          <a:xfrm>
            <a:off x="1295401" y="2749550"/>
            <a:ext cx="6119812" cy="267652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Step:2</a:t>
            </a:r>
            <a:endParaRPr lang="en-US" dirty="0"/>
          </a:p>
        </p:txBody>
      </p:sp>
      <p:pic>
        <p:nvPicPr>
          <p:cNvPr id="18434" name="Picture 2"/>
          <p:cNvPicPr>
            <a:picLocks noGrp="1" noChangeAspect="1" noChangeArrowheads="1"/>
          </p:cNvPicPr>
          <p:nvPr>
            <p:ph idx="1"/>
          </p:nvPr>
        </p:nvPicPr>
        <p:blipFill>
          <a:blip r:embed="rId2"/>
          <a:srcRect/>
          <a:stretch>
            <a:fillRect/>
          </a:stretch>
        </p:blipFill>
        <p:spPr bwMode="auto">
          <a:xfrm>
            <a:off x="1685925" y="2654300"/>
            <a:ext cx="5772150" cy="286702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Step:3</a:t>
            </a:r>
            <a:endParaRPr lang="en-US" dirty="0"/>
          </a:p>
        </p:txBody>
      </p:sp>
      <p:pic>
        <p:nvPicPr>
          <p:cNvPr id="19458" name="Picture 2"/>
          <p:cNvPicPr>
            <a:picLocks noGrp="1" noChangeAspect="1" noChangeArrowheads="1"/>
          </p:cNvPicPr>
          <p:nvPr>
            <p:ph idx="1"/>
          </p:nvPr>
        </p:nvPicPr>
        <p:blipFill>
          <a:blip r:embed="rId2"/>
          <a:srcRect/>
          <a:stretch>
            <a:fillRect/>
          </a:stretch>
        </p:blipFill>
        <p:spPr bwMode="auto">
          <a:xfrm>
            <a:off x="838200" y="2635250"/>
            <a:ext cx="6681787" cy="2905125"/>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20482" name="Picture 2"/>
          <p:cNvPicPr>
            <a:picLocks noGrp="1" noChangeAspect="1" noChangeArrowheads="1"/>
          </p:cNvPicPr>
          <p:nvPr>
            <p:ph idx="1"/>
          </p:nvPr>
        </p:nvPicPr>
        <p:blipFill>
          <a:blip r:embed="rId2"/>
          <a:srcRect/>
          <a:stretch>
            <a:fillRect/>
          </a:stretch>
        </p:blipFill>
        <p:spPr bwMode="auto">
          <a:xfrm>
            <a:off x="457200" y="1774825"/>
            <a:ext cx="6647480" cy="4625975"/>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a:srcRect/>
          <a:stretch>
            <a:fillRect/>
          </a:stretch>
        </p:blipFill>
        <p:spPr bwMode="auto">
          <a:xfrm>
            <a:off x="914400" y="2849562"/>
            <a:ext cx="6605587" cy="24765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b="1" dirty="0" smtClean="0"/>
              <a:t>2. Arden’s Theorem –</a:t>
            </a:r>
            <a:r>
              <a:rPr lang="en-US" dirty="0" smtClean="0"/>
              <a:t> Let P and Q be 2 regular expressions. If P does not contain null string, then following equation in R, </a:t>
            </a:r>
            <a:r>
              <a:rPr lang="en-US" dirty="0" err="1" smtClean="0"/>
              <a:t>viz</a:t>
            </a:r>
            <a:r>
              <a:rPr lang="en-US" dirty="0" smtClean="0"/>
              <a:t> R = Q + RP, Has a unique solution by R = QP*</a:t>
            </a:r>
          </a:p>
          <a:p>
            <a:pPr fontAlgn="base"/>
            <a:r>
              <a:rPr lang="en-US" b="1" dirty="0" smtClean="0"/>
              <a:t>Assumptions –</a:t>
            </a:r>
            <a:endParaRPr lang="en-US" dirty="0" smtClean="0"/>
          </a:p>
          <a:p>
            <a:pPr fontAlgn="base"/>
            <a:r>
              <a:rPr lang="en-US" dirty="0" smtClean="0"/>
              <a:t>The transition diagram should not have €-moves.</a:t>
            </a:r>
          </a:p>
          <a:p>
            <a:pPr fontAlgn="base"/>
            <a:r>
              <a:rPr lang="en-US" dirty="0" smtClean="0"/>
              <a:t>It must have only one initial state.</a:t>
            </a:r>
          </a:p>
          <a:p>
            <a:pPr fontAlgn="base"/>
            <a:r>
              <a:rPr lang="en-US" b="1" u="sng" dirty="0" smtClean="0"/>
              <a:t>Using Arden’s Theorem to find Regular Expression of Deterministic Finite automata –</a:t>
            </a:r>
            <a:endParaRPr lang="en-US" dirty="0" smtClean="0"/>
          </a:p>
          <a:p>
            <a:pPr fontAlgn="base"/>
            <a:r>
              <a:rPr lang="en-US" dirty="0" smtClean="0"/>
              <a:t>For getting the regular expression for the automata we first create equations of the given form for all the states</a:t>
            </a:r>
            <a:br>
              <a:rPr lang="en-US" dirty="0" smtClean="0"/>
            </a:br>
            <a:r>
              <a:rPr lang="en-US" b="1" dirty="0" smtClean="0"/>
              <a:t>q</a:t>
            </a:r>
            <a:r>
              <a:rPr lang="en-US" b="1" baseline="-25000" dirty="0" smtClean="0"/>
              <a:t>1</a:t>
            </a:r>
            <a:r>
              <a:rPr lang="en-US" b="1" dirty="0" smtClean="0"/>
              <a:t> = q</a:t>
            </a:r>
            <a:r>
              <a:rPr lang="en-US" b="1" baseline="-25000" dirty="0" smtClean="0"/>
              <a:t>1</a:t>
            </a:r>
            <a:r>
              <a:rPr lang="en-US" b="1" dirty="0" smtClean="0"/>
              <a:t>w</a:t>
            </a:r>
            <a:r>
              <a:rPr lang="en-US" b="1" baseline="-25000" dirty="0" smtClean="0"/>
              <a:t>11</a:t>
            </a:r>
            <a:r>
              <a:rPr lang="en-US" b="1" dirty="0" smtClean="0"/>
              <a:t> +q</a:t>
            </a:r>
            <a:r>
              <a:rPr lang="en-US" b="1" baseline="-25000" dirty="0" smtClean="0"/>
              <a:t>2</a:t>
            </a:r>
            <a:r>
              <a:rPr lang="en-US" b="1" dirty="0" smtClean="0"/>
              <a:t>w</a:t>
            </a:r>
            <a:r>
              <a:rPr lang="en-US" b="1" baseline="-25000" dirty="0" smtClean="0"/>
              <a:t>21</a:t>
            </a:r>
            <a:r>
              <a:rPr lang="en-US" b="1" dirty="0" smtClean="0"/>
              <a:t> +…+q</a:t>
            </a:r>
            <a:r>
              <a:rPr lang="en-US" b="1" baseline="-25000" dirty="0" smtClean="0"/>
              <a:t>n</a:t>
            </a:r>
            <a:r>
              <a:rPr lang="en-US" b="1" dirty="0" smtClean="0"/>
              <a:t>w</a:t>
            </a:r>
            <a:r>
              <a:rPr lang="en-US" b="1" baseline="-25000" dirty="0" smtClean="0"/>
              <a:t>n1</a:t>
            </a:r>
            <a:r>
              <a:rPr lang="en-US" b="1" dirty="0" smtClean="0"/>
              <a:t> +€ (q</a:t>
            </a:r>
            <a:r>
              <a:rPr lang="en-US" b="1" baseline="-25000" dirty="0" smtClean="0"/>
              <a:t>1</a:t>
            </a:r>
            <a:r>
              <a:rPr lang="en-US" b="1" dirty="0" smtClean="0"/>
              <a:t> is the initial state)</a:t>
            </a:r>
            <a:br>
              <a:rPr lang="en-US" b="1" dirty="0" smtClean="0"/>
            </a:br>
            <a:r>
              <a:rPr lang="en-US" b="1" dirty="0" smtClean="0"/>
              <a:t>q</a:t>
            </a:r>
            <a:r>
              <a:rPr lang="en-US" b="1" baseline="-25000" dirty="0" smtClean="0"/>
              <a:t>2</a:t>
            </a:r>
            <a:r>
              <a:rPr lang="en-US" b="1" dirty="0" smtClean="0"/>
              <a:t> = q</a:t>
            </a:r>
            <a:r>
              <a:rPr lang="en-US" b="1" baseline="-25000" dirty="0" smtClean="0"/>
              <a:t>1</a:t>
            </a:r>
            <a:r>
              <a:rPr lang="en-US" b="1" dirty="0" smtClean="0"/>
              <a:t>w</a:t>
            </a:r>
            <a:r>
              <a:rPr lang="en-US" b="1" baseline="-25000" dirty="0" smtClean="0"/>
              <a:t>12</a:t>
            </a:r>
            <a:r>
              <a:rPr lang="en-US" b="1" dirty="0" smtClean="0"/>
              <a:t> +q</a:t>
            </a:r>
            <a:r>
              <a:rPr lang="en-US" b="1" baseline="-25000" dirty="0" smtClean="0"/>
              <a:t>2</a:t>
            </a:r>
            <a:r>
              <a:rPr lang="en-US" b="1" dirty="0" smtClean="0"/>
              <a:t>w</a:t>
            </a:r>
            <a:r>
              <a:rPr lang="en-US" b="1" baseline="-25000" dirty="0" smtClean="0"/>
              <a:t>22</a:t>
            </a:r>
            <a:r>
              <a:rPr lang="en-US" b="1" dirty="0" smtClean="0"/>
              <a:t> +…+q</a:t>
            </a:r>
            <a:r>
              <a:rPr lang="en-US" b="1" baseline="-25000" dirty="0" smtClean="0"/>
              <a:t>n</a:t>
            </a:r>
            <a:r>
              <a:rPr lang="en-US" b="1" dirty="0" smtClean="0"/>
              <a:t>w</a:t>
            </a:r>
            <a:r>
              <a:rPr lang="en-US" b="1" baseline="-25000" dirty="0" smtClean="0"/>
              <a:t>n2</a:t>
            </a:r>
            <a:r>
              <a:rPr lang="en-US" b="1" dirty="0" smtClean="0"/>
              <a:t/>
            </a:r>
            <a:br>
              <a:rPr lang="en-US" b="1" dirty="0" smtClean="0"/>
            </a:br>
            <a:r>
              <a:rPr lang="en-US" b="1" dirty="0" smtClean="0"/>
              <a:t>.</a:t>
            </a:r>
            <a:br>
              <a:rPr lang="en-US" b="1" dirty="0" smtClean="0"/>
            </a:br>
            <a:r>
              <a:rPr lang="en-US" b="1" dirty="0" smtClean="0"/>
              <a:t>.</a:t>
            </a:r>
            <a:br>
              <a:rPr lang="en-US" b="1" dirty="0" smtClean="0"/>
            </a:br>
            <a:r>
              <a:rPr lang="en-US" b="1" dirty="0" smtClean="0"/>
              <a:t>.</a:t>
            </a:r>
            <a:br>
              <a:rPr lang="en-US" b="1" dirty="0" smtClean="0"/>
            </a:br>
            <a:r>
              <a:rPr lang="en-US" b="1" dirty="0" err="1" smtClean="0"/>
              <a:t>q</a:t>
            </a:r>
            <a:r>
              <a:rPr lang="en-US" b="1" baseline="-25000" dirty="0" err="1" smtClean="0"/>
              <a:t>n</a:t>
            </a:r>
            <a:r>
              <a:rPr lang="en-US" b="1" dirty="0" smtClean="0"/>
              <a:t> = q</a:t>
            </a:r>
            <a:r>
              <a:rPr lang="en-US" b="1" baseline="-25000" dirty="0" smtClean="0"/>
              <a:t>1</a:t>
            </a:r>
            <a:r>
              <a:rPr lang="en-US" b="1" dirty="0" smtClean="0"/>
              <a:t>w</a:t>
            </a:r>
            <a:r>
              <a:rPr lang="en-US" b="1" baseline="-25000" dirty="0" smtClean="0"/>
              <a:t>1n</a:t>
            </a:r>
            <a:r>
              <a:rPr lang="en-US" b="1" dirty="0" smtClean="0"/>
              <a:t> +q</a:t>
            </a:r>
            <a:r>
              <a:rPr lang="en-US" b="1" baseline="-25000" dirty="0" smtClean="0"/>
              <a:t>2</a:t>
            </a:r>
            <a:r>
              <a:rPr lang="en-US" b="1" dirty="0" smtClean="0"/>
              <a:t>w</a:t>
            </a:r>
            <a:r>
              <a:rPr lang="en-US" b="1" baseline="-25000" dirty="0" smtClean="0"/>
              <a:t>2n</a:t>
            </a:r>
            <a:r>
              <a:rPr lang="en-US" b="1" dirty="0" smtClean="0"/>
              <a:t> +…+</a:t>
            </a:r>
            <a:r>
              <a:rPr lang="en-US" b="1" dirty="0" err="1" smtClean="0"/>
              <a:t>q</a:t>
            </a:r>
            <a:r>
              <a:rPr lang="en-US" b="1" baseline="-25000" dirty="0" err="1" smtClean="0"/>
              <a:t>n</a:t>
            </a:r>
            <a:r>
              <a:rPr lang="en-US" b="1" dirty="0" err="1" smtClean="0"/>
              <a:t>w</a:t>
            </a:r>
            <a:r>
              <a:rPr lang="en-US" b="1" baseline="-25000" dirty="0" err="1" smtClean="0"/>
              <a:t>nn</a:t>
            </a:r>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b="1" dirty="0" smtClean="0"/>
              <a:t>Note –</a:t>
            </a:r>
            <a:r>
              <a:rPr lang="en-US" dirty="0" smtClean="0"/>
              <a:t> For parallel edges there will be that many expressions for that state in the expression.</a:t>
            </a:r>
          </a:p>
          <a:p>
            <a:pPr fontAlgn="base"/>
            <a:r>
              <a:rPr lang="en-US" dirty="0" smtClean="0"/>
              <a:t>Then we solve these equations to get the equation for </a:t>
            </a:r>
            <a:r>
              <a:rPr lang="en-US" dirty="0" err="1" smtClean="0"/>
              <a:t>q</a:t>
            </a:r>
            <a:r>
              <a:rPr lang="en-US" baseline="-25000" dirty="0" err="1" smtClean="0"/>
              <a:t>i</a:t>
            </a:r>
            <a:r>
              <a:rPr lang="en-US" dirty="0" smtClean="0"/>
              <a:t> in terms of </a:t>
            </a:r>
            <a:r>
              <a:rPr lang="en-US" dirty="0" err="1" smtClean="0"/>
              <a:t>w</a:t>
            </a:r>
            <a:r>
              <a:rPr lang="en-US" baseline="-25000" dirty="0" err="1" smtClean="0"/>
              <a:t>ij</a:t>
            </a:r>
            <a:r>
              <a:rPr lang="en-US" dirty="0" smtClean="0"/>
              <a:t> and that expression is the required solution, where </a:t>
            </a:r>
            <a:r>
              <a:rPr lang="en-US" dirty="0" err="1" smtClean="0"/>
              <a:t>q</a:t>
            </a:r>
            <a:r>
              <a:rPr lang="en-US" baseline="-25000" dirty="0" err="1" smtClean="0"/>
              <a:t>i</a:t>
            </a:r>
            <a:r>
              <a:rPr lang="en-US" dirty="0" smtClean="0"/>
              <a:t> is a final state.</a:t>
            </a:r>
          </a:p>
          <a:p>
            <a:pPr fontAlgn="base"/>
            <a:r>
              <a:rPr lang="en-US" b="1" u="sng" dirty="0" smtClean="0"/>
              <a:t>Example </a:t>
            </a:r>
            <a:r>
              <a:rPr lang="en-US" b="1"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28600" y="1925637"/>
            <a:ext cx="8381999" cy="432435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srcRect/>
          <a:stretch>
            <a:fillRect/>
          </a:stretch>
        </p:blipFill>
        <p:spPr bwMode="auto">
          <a:xfrm>
            <a:off x="1447800" y="2144712"/>
            <a:ext cx="5248275" cy="38862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u="sng" dirty="0" smtClean="0"/>
              <a:t>Solution</a:t>
            </a:r>
            <a:r>
              <a:rPr lang="en-US" b="1" dirty="0" smtClean="0"/>
              <a:t> </a:t>
            </a:r>
            <a:r>
              <a:rPr lang="en-US" dirty="0" smtClean="0"/>
              <a:t>:-</a:t>
            </a:r>
            <a:br>
              <a:rPr lang="en-US" dirty="0" smtClean="0"/>
            </a:br>
            <a:r>
              <a:rPr lang="en-US" dirty="0" smtClean="0"/>
              <a:t>Here the initial state is q</a:t>
            </a:r>
            <a:r>
              <a:rPr lang="en-US" baseline="-25000" dirty="0" smtClean="0"/>
              <a:t>2</a:t>
            </a:r>
            <a:r>
              <a:rPr lang="en-US" dirty="0" smtClean="0"/>
              <a:t> and the final state is q</a:t>
            </a:r>
            <a:r>
              <a:rPr lang="en-US" baseline="-25000" dirty="0" smtClean="0"/>
              <a:t>1</a:t>
            </a:r>
            <a:r>
              <a:rPr lang="en-US" dirty="0" smtClean="0"/>
              <a:t>.</a:t>
            </a:r>
            <a:br>
              <a:rPr lang="en-US" dirty="0" smtClean="0"/>
            </a:br>
            <a:r>
              <a:rPr lang="en-US" dirty="0" smtClean="0"/>
              <a:t>The equations for the three states q</a:t>
            </a:r>
            <a:r>
              <a:rPr lang="en-US" baseline="-25000" dirty="0" smtClean="0"/>
              <a:t>1</a:t>
            </a:r>
            <a:r>
              <a:rPr lang="en-US" dirty="0" smtClean="0"/>
              <a:t>, q</a:t>
            </a:r>
            <a:r>
              <a:rPr lang="en-US" baseline="-25000" dirty="0" smtClean="0"/>
              <a:t>2</a:t>
            </a:r>
            <a:r>
              <a:rPr lang="en-US" dirty="0" smtClean="0"/>
              <a:t>, and q</a:t>
            </a:r>
            <a:r>
              <a:rPr lang="en-US" baseline="-25000" dirty="0" smtClean="0"/>
              <a:t>3</a:t>
            </a:r>
            <a:r>
              <a:rPr lang="en-US" dirty="0" smtClean="0"/>
              <a:t> are as follows ?</a:t>
            </a:r>
            <a:br>
              <a:rPr lang="en-US" dirty="0" smtClean="0"/>
            </a:br>
            <a:r>
              <a:rPr lang="en-US" dirty="0" smtClean="0"/>
              <a:t>q</a:t>
            </a:r>
            <a:r>
              <a:rPr lang="en-US" baseline="-25000" dirty="0" smtClean="0"/>
              <a:t>1</a:t>
            </a:r>
            <a:r>
              <a:rPr lang="en-US" dirty="0" smtClean="0"/>
              <a:t> = q</a:t>
            </a:r>
            <a:r>
              <a:rPr lang="en-US" baseline="-25000" dirty="0" smtClean="0"/>
              <a:t>1</a:t>
            </a:r>
            <a:r>
              <a:rPr lang="en-US" dirty="0" smtClean="0"/>
              <a:t>a + q</a:t>
            </a:r>
            <a:r>
              <a:rPr lang="en-US" baseline="-25000" dirty="0" smtClean="0"/>
              <a:t>3</a:t>
            </a:r>
            <a:r>
              <a:rPr lang="en-US" dirty="0" smtClean="0"/>
              <a:t>a + € ( € move is because q</a:t>
            </a:r>
            <a:r>
              <a:rPr lang="en-US" baseline="-25000" dirty="0" smtClean="0"/>
              <a:t>1</a:t>
            </a:r>
            <a:r>
              <a:rPr lang="en-US" dirty="0" smtClean="0"/>
              <a:t> is the initial state)</a:t>
            </a:r>
            <a:br>
              <a:rPr lang="en-US" dirty="0" smtClean="0"/>
            </a:br>
            <a:r>
              <a:rPr lang="en-US" dirty="0" smtClean="0"/>
              <a:t>q</a:t>
            </a:r>
            <a:r>
              <a:rPr lang="en-US" baseline="-25000" dirty="0" smtClean="0"/>
              <a:t>2</a:t>
            </a:r>
            <a:r>
              <a:rPr lang="en-US" dirty="0" smtClean="0"/>
              <a:t> = q</a:t>
            </a:r>
            <a:r>
              <a:rPr lang="en-US" baseline="-25000" dirty="0" smtClean="0"/>
              <a:t>1</a:t>
            </a:r>
            <a:r>
              <a:rPr lang="en-US" dirty="0" smtClean="0"/>
              <a:t>b + q</a:t>
            </a:r>
            <a:r>
              <a:rPr lang="en-US" baseline="-25000" dirty="0" smtClean="0"/>
              <a:t>2</a:t>
            </a:r>
            <a:r>
              <a:rPr lang="en-US" dirty="0" smtClean="0"/>
              <a:t>b + q</a:t>
            </a:r>
            <a:r>
              <a:rPr lang="en-US" baseline="-25000" dirty="0" smtClean="0"/>
              <a:t>3</a:t>
            </a:r>
            <a:r>
              <a:rPr lang="en-US" dirty="0" smtClean="0"/>
              <a:t>b</a:t>
            </a:r>
            <a:br>
              <a:rPr lang="en-US" dirty="0" smtClean="0"/>
            </a:br>
            <a:r>
              <a:rPr lang="en-US" dirty="0" smtClean="0"/>
              <a:t>q</a:t>
            </a:r>
            <a:r>
              <a:rPr lang="en-US" baseline="-25000" dirty="0" smtClean="0"/>
              <a:t>3</a:t>
            </a:r>
            <a:r>
              <a:rPr lang="en-US" dirty="0" smtClean="0"/>
              <a:t> = q</a:t>
            </a:r>
            <a:r>
              <a:rPr lang="en-US" baseline="-25000" dirty="0" smtClean="0"/>
              <a:t>2</a:t>
            </a:r>
            <a:r>
              <a:rPr lang="en-US" dirty="0" smtClean="0"/>
              <a:t>a</a:t>
            </a:r>
            <a:br>
              <a:rPr lang="en-US" dirty="0" smtClean="0"/>
            </a:br>
            <a:r>
              <a:rPr lang="en-US" dirty="0" smtClean="0"/>
              <a:t>Now, we will solve these three equations ?</a:t>
            </a:r>
            <a:br>
              <a:rPr lang="en-US" dirty="0" smtClean="0"/>
            </a:br>
            <a:r>
              <a:rPr lang="en-US" dirty="0" smtClean="0"/>
              <a:t>q</a:t>
            </a:r>
            <a:r>
              <a:rPr lang="en-US" baseline="-25000" dirty="0" smtClean="0"/>
              <a:t>2</a:t>
            </a:r>
            <a:r>
              <a:rPr lang="en-US" dirty="0" smtClean="0"/>
              <a:t> = q</a:t>
            </a:r>
            <a:r>
              <a:rPr lang="en-US" baseline="-25000" dirty="0" smtClean="0"/>
              <a:t>1</a:t>
            </a:r>
            <a:r>
              <a:rPr lang="en-US" dirty="0" smtClean="0"/>
              <a:t>b + q</a:t>
            </a:r>
            <a:r>
              <a:rPr lang="en-US" baseline="-25000" dirty="0" smtClean="0"/>
              <a:t>2</a:t>
            </a:r>
            <a:r>
              <a:rPr lang="en-US" dirty="0" smtClean="0"/>
              <a:t>b + q</a:t>
            </a:r>
            <a:r>
              <a:rPr lang="en-US" baseline="-25000" dirty="0" smtClean="0"/>
              <a:t>3</a:t>
            </a:r>
            <a:r>
              <a:rPr lang="en-US" dirty="0" smtClean="0"/>
              <a:t>b</a:t>
            </a:r>
            <a:br>
              <a:rPr lang="en-US" dirty="0" smtClean="0"/>
            </a:br>
            <a:r>
              <a:rPr lang="en-US" dirty="0" smtClean="0"/>
              <a:t>= q</a:t>
            </a:r>
            <a:r>
              <a:rPr lang="en-US" baseline="-25000" dirty="0" smtClean="0"/>
              <a:t>1</a:t>
            </a:r>
            <a:r>
              <a:rPr lang="en-US" dirty="0" smtClean="0"/>
              <a:t>b + q</a:t>
            </a:r>
            <a:r>
              <a:rPr lang="en-US" baseline="-25000" dirty="0" smtClean="0"/>
              <a:t>2</a:t>
            </a:r>
            <a:r>
              <a:rPr lang="en-US" dirty="0" smtClean="0"/>
              <a:t>b + (q</a:t>
            </a:r>
            <a:r>
              <a:rPr lang="en-US" baseline="-25000" dirty="0" smtClean="0"/>
              <a:t>2</a:t>
            </a:r>
            <a:r>
              <a:rPr lang="en-US" dirty="0" smtClean="0"/>
              <a:t>a)b (Substituting value of q</a:t>
            </a:r>
            <a:r>
              <a:rPr lang="en-US" baseline="-25000" dirty="0" smtClean="0"/>
              <a:t>3</a:t>
            </a:r>
            <a:r>
              <a:rPr lang="en-US" dirty="0" smtClean="0"/>
              <a:t>)</a:t>
            </a:r>
            <a:br>
              <a:rPr lang="en-US" dirty="0" smtClean="0"/>
            </a:br>
            <a:r>
              <a:rPr lang="en-US" dirty="0" smtClean="0"/>
              <a:t>= q</a:t>
            </a:r>
            <a:r>
              <a:rPr lang="en-US" baseline="-25000" dirty="0" smtClean="0"/>
              <a:t>1</a:t>
            </a:r>
            <a:r>
              <a:rPr lang="en-US" dirty="0" smtClean="0"/>
              <a:t>b + q</a:t>
            </a:r>
            <a:r>
              <a:rPr lang="en-US" baseline="-25000" dirty="0" smtClean="0"/>
              <a:t>2</a:t>
            </a:r>
            <a:r>
              <a:rPr lang="en-US" dirty="0" smtClean="0"/>
              <a:t>(b + </a:t>
            </a:r>
            <a:r>
              <a:rPr lang="en-US" dirty="0" err="1" smtClean="0"/>
              <a:t>ab</a:t>
            </a:r>
            <a:r>
              <a:rPr lang="en-US" dirty="0" smtClean="0"/>
              <a:t>)</a:t>
            </a:r>
            <a:br>
              <a:rPr lang="en-US" dirty="0" smtClean="0"/>
            </a:br>
            <a:r>
              <a:rPr lang="en-US" dirty="0" smtClean="0"/>
              <a:t>= q</a:t>
            </a:r>
            <a:r>
              <a:rPr lang="en-US" baseline="-25000" dirty="0" smtClean="0"/>
              <a:t>1</a:t>
            </a:r>
            <a:r>
              <a:rPr lang="en-US" dirty="0" smtClean="0"/>
              <a:t>b (b + </a:t>
            </a:r>
            <a:r>
              <a:rPr lang="en-US" dirty="0" err="1" smtClean="0"/>
              <a:t>ab</a:t>
            </a:r>
            <a:r>
              <a:rPr lang="en-US" dirty="0" smtClean="0"/>
              <a:t>)* (Applying Arden’s Theorem)</a:t>
            </a:r>
            <a:br>
              <a:rPr lang="en-US" dirty="0" smtClean="0"/>
            </a:br>
            <a:r>
              <a:rPr lang="en-US" dirty="0" smtClean="0"/>
              <a:t>q</a:t>
            </a:r>
            <a:r>
              <a:rPr lang="en-US" baseline="-25000" dirty="0" smtClean="0"/>
              <a:t>1</a:t>
            </a:r>
            <a:r>
              <a:rPr lang="en-US" dirty="0" smtClean="0"/>
              <a:t> = q</a:t>
            </a:r>
            <a:r>
              <a:rPr lang="en-US" baseline="-25000" dirty="0" smtClean="0"/>
              <a:t>1</a:t>
            </a:r>
            <a:r>
              <a:rPr lang="en-US" dirty="0" smtClean="0"/>
              <a:t>a + q</a:t>
            </a:r>
            <a:r>
              <a:rPr lang="en-US" baseline="-25000" dirty="0" smtClean="0"/>
              <a:t>3</a:t>
            </a:r>
            <a:r>
              <a:rPr lang="en-US" dirty="0" smtClean="0"/>
              <a:t>a + €</a:t>
            </a:r>
            <a:br>
              <a:rPr lang="en-US" dirty="0" smtClean="0"/>
            </a:br>
            <a:r>
              <a:rPr lang="en-US" dirty="0" smtClean="0"/>
              <a:t>= q</a:t>
            </a:r>
            <a:r>
              <a:rPr lang="en-US" baseline="-25000" dirty="0" smtClean="0"/>
              <a:t>1</a:t>
            </a:r>
            <a:r>
              <a:rPr lang="en-US" dirty="0" smtClean="0"/>
              <a:t>a + q</a:t>
            </a:r>
            <a:r>
              <a:rPr lang="en-US" baseline="-25000" dirty="0" smtClean="0"/>
              <a:t>2</a:t>
            </a:r>
            <a:r>
              <a:rPr lang="en-US" dirty="0" smtClean="0"/>
              <a:t>aa + € (Substituting value of q</a:t>
            </a:r>
            <a:r>
              <a:rPr lang="en-US" baseline="-25000" dirty="0" smtClean="0"/>
              <a:t>3</a:t>
            </a:r>
            <a:r>
              <a:rPr lang="en-US" dirty="0" smtClean="0"/>
              <a:t>)</a:t>
            </a:r>
            <a:br>
              <a:rPr lang="en-US" dirty="0" smtClean="0"/>
            </a:br>
            <a:r>
              <a:rPr lang="en-US" dirty="0" smtClean="0"/>
              <a:t>= q</a:t>
            </a:r>
            <a:r>
              <a:rPr lang="en-US" baseline="-25000" dirty="0" smtClean="0"/>
              <a:t>1</a:t>
            </a:r>
            <a:r>
              <a:rPr lang="en-US" dirty="0" smtClean="0"/>
              <a:t>a + q</a:t>
            </a:r>
            <a:r>
              <a:rPr lang="en-US" baseline="-25000" dirty="0" smtClean="0"/>
              <a:t>1</a:t>
            </a:r>
            <a:r>
              <a:rPr lang="en-US" dirty="0" smtClean="0"/>
              <a:t>b(b + </a:t>
            </a:r>
            <a:r>
              <a:rPr lang="en-US" dirty="0" err="1" smtClean="0"/>
              <a:t>ab</a:t>
            </a:r>
            <a:r>
              <a:rPr lang="en-US" dirty="0" smtClean="0"/>
              <a:t>*)</a:t>
            </a:r>
            <a:r>
              <a:rPr lang="en-US" dirty="0" err="1" smtClean="0"/>
              <a:t>aa</a:t>
            </a:r>
            <a:r>
              <a:rPr lang="en-US" dirty="0" smtClean="0"/>
              <a:t> + € (Substituting value of q</a:t>
            </a:r>
            <a:r>
              <a:rPr lang="en-US" baseline="-25000" dirty="0" smtClean="0"/>
              <a:t>2</a:t>
            </a:r>
            <a:r>
              <a:rPr lang="en-US" dirty="0" smtClean="0"/>
              <a:t>)</a:t>
            </a:r>
            <a:br>
              <a:rPr lang="en-US" dirty="0" smtClean="0"/>
            </a:br>
            <a:r>
              <a:rPr lang="en-US" dirty="0" smtClean="0"/>
              <a:t>= q</a:t>
            </a:r>
            <a:r>
              <a:rPr lang="en-US" baseline="-25000" dirty="0" smtClean="0"/>
              <a:t>1</a:t>
            </a:r>
            <a:r>
              <a:rPr lang="en-US" dirty="0" smtClean="0"/>
              <a:t>(a + b(b + </a:t>
            </a:r>
            <a:r>
              <a:rPr lang="en-US" dirty="0" err="1" smtClean="0"/>
              <a:t>ab</a:t>
            </a:r>
            <a:r>
              <a:rPr lang="en-US" dirty="0" smtClean="0"/>
              <a:t>)*</a:t>
            </a:r>
            <a:r>
              <a:rPr lang="en-US" dirty="0" err="1" smtClean="0"/>
              <a:t>aa</a:t>
            </a:r>
            <a:r>
              <a:rPr lang="en-US" dirty="0" smtClean="0"/>
              <a:t>) + €</a:t>
            </a:r>
            <a:br>
              <a:rPr lang="en-US" dirty="0" smtClean="0"/>
            </a:br>
            <a:r>
              <a:rPr lang="en-US" dirty="0" smtClean="0"/>
              <a:t>= € (a+ b(b + </a:t>
            </a:r>
            <a:r>
              <a:rPr lang="en-US" dirty="0" err="1" smtClean="0"/>
              <a:t>ab</a:t>
            </a:r>
            <a:r>
              <a:rPr lang="en-US" dirty="0" smtClean="0"/>
              <a:t>)*</a:t>
            </a:r>
            <a:r>
              <a:rPr lang="en-US" dirty="0" err="1" smtClean="0"/>
              <a:t>aa</a:t>
            </a:r>
            <a:r>
              <a:rPr lang="en-US" dirty="0" smtClean="0"/>
              <a:t>)*</a:t>
            </a:r>
            <a:br>
              <a:rPr lang="en-US" dirty="0" smtClean="0"/>
            </a:br>
            <a:r>
              <a:rPr lang="en-US" dirty="0" smtClean="0"/>
              <a:t>= (a + b(b + </a:t>
            </a:r>
            <a:r>
              <a:rPr lang="en-US" dirty="0" err="1" smtClean="0"/>
              <a:t>ab</a:t>
            </a:r>
            <a:r>
              <a:rPr lang="en-US" dirty="0" smtClean="0"/>
              <a:t>)*</a:t>
            </a:r>
            <a:r>
              <a:rPr lang="en-US" dirty="0" err="1" smtClean="0"/>
              <a:t>aa</a:t>
            </a:r>
            <a:r>
              <a:rPr lang="en-US" dirty="0" smtClean="0"/>
              <a:t>)*</a:t>
            </a:r>
            <a:br>
              <a:rPr lang="en-US" dirty="0" smtClean="0"/>
            </a:br>
            <a:r>
              <a:rPr lang="en-US" dirty="0" smtClean="0"/>
              <a:t>Hence, the regular expression is (a + b(b + </a:t>
            </a:r>
            <a:r>
              <a:rPr lang="en-US" dirty="0" err="1" smtClean="0"/>
              <a:t>ab</a:t>
            </a:r>
            <a:r>
              <a:rPr lang="en-US" dirty="0" smtClean="0"/>
              <a:t>)*</a:t>
            </a:r>
            <a:r>
              <a:rPr lang="en-US" dirty="0" err="1" smtClean="0"/>
              <a:t>aa</a:t>
            </a:r>
            <a:r>
              <a:rPr lang="en-US" dirty="0" smtClean="0"/>
              <a: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Designing Deterministic Finite Automata (Set 1)</a:t>
            </a:r>
            <a:br>
              <a:rPr lang="en-US" b="0" dirty="0" smtClean="0"/>
            </a:br>
            <a:endParaRPr lang="en-US" dirty="0"/>
          </a:p>
        </p:txBody>
      </p:sp>
      <p:sp>
        <p:nvSpPr>
          <p:cNvPr id="3" name="Content Placeholder 2"/>
          <p:cNvSpPr>
            <a:spLocks noGrp="1"/>
          </p:cNvSpPr>
          <p:nvPr>
            <p:ph idx="1"/>
          </p:nvPr>
        </p:nvSpPr>
        <p:spPr/>
        <p:txBody>
          <a:bodyPr/>
          <a:lstStyle/>
          <a:p>
            <a:pPr fontAlgn="base"/>
            <a:r>
              <a:rPr lang="en-US" b="1" dirty="0" smtClean="0"/>
              <a:t>Problem-1:</a:t>
            </a:r>
            <a:r>
              <a:rPr lang="en-US" dirty="0" smtClean="0"/>
              <a:t> Construction of a DFA for the set of string over {a, b} such that length of the string |w|=2 </a:t>
            </a:r>
            <a:r>
              <a:rPr lang="en-US" dirty="0" err="1" smtClean="0"/>
              <a:t>i.e</a:t>
            </a:r>
            <a:r>
              <a:rPr lang="en-US" dirty="0" smtClean="0"/>
              <a:t>, length of the string is exactly 2.</a:t>
            </a:r>
          </a:p>
          <a:p>
            <a:pPr fontAlgn="base"/>
            <a:r>
              <a:rPr lang="en-US" b="1" dirty="0" smtClean="0"/>
              <a:t>Explanation –</a:t>
            </a:r>
            <a:r>
              <a:rPr lang="en-US" dirty="0" smtClean="0"/>
              <a:t> The desired language will be like:</a:t>
            </a:r>
          </a:p>
          <a:p>
            <a:r>
              <a:rPr lang="en-US" dirty="0" smtClean="0"/>
              <a:t>L = {</a:t>
            </a:r>
            <a:r>
              <a:rPr lang="en-US" dirty="0" err="1" smtClean="0"/>
              <a:t>aa</a:t>
            </a:r>
            <a:r>
              <a:rPr lang="en-US" dirty="0" smtClean="0"/>
              <a:t>, </a:t>
            </a:r>
            <a:r>
              <a:rPr lang="en-US" dirty="0" err="1" smtClean="0"/>
              <a:t>ab</a:t>
            </a:r>
            <a:r>
              <a:rPr lang="en-US" dirty="0" smtClean="0"/>
              <a:t>, </a:t>
            </a:r>
            <a:r>
              <a:rPr lang="en-US" dirty="0" err="1" smtClean="0"/>
              <a:t>ba</a:t>
            </a:r>
            <a:r>
              <a:rPr lang="en-US" dirty="0" smtClean="0"/>
              <a:t>, bb}</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a:srcRect/>
          <a:stretch>
            <a:fillRect/>
          </a:stretch>
        </p:blipFill>
        <p:spPr bwMode="auto">
          <a:xfrm>
            <a:off x="762000" y="1905000"/>
            <a:ext cx="4724400" cy="124777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fontAlgn="base"/>
            <a:r>
              <a:rPr lang="en-US" dirty="0" err="1" smtClean="0"/>
              <a:t>Here,State</a:t>
            </a:r>
            <a:r>
              <a:rPr lang="en-US" dirty="0" smtClean="0"/>
              <a:t> </a:t>
            </a:r>
            <a:r>
              <a:rPr lang="en-US" dirty="0" smtClean="0"/>
              <a:t>A represent set of all string of length zero (0), state B represent set of all string of length one (1), state C represent set of all string of length two (2). State C is the final state and D is the dead state it is so because after getting any alphabet as input it will not go into final state ever.</a:t>
            </a:r>
          </a:p>
          <a:p>
            <a:pPr fontAlgn="base"/>
            <a:r>
              <a:rPr lang="en-US" dirty="0" smtClean="0"/>
              <a:t>Number of states: n+2 Where n is |w|=n The above automata will accept all the strings having the length of the string exactly 2. When the length of the string is 1, then it will go from state A to B. When the length of the string is 2, then it will go from state B to C and when the length of the string is greater than 2, then it will go from state C to D (Dead state) and after it from state D TO D </a:t>
            </a:r>
            <a:r>
              <a:rPr lang="en-US" dirty="0" err="1" smtClean="0"/>
              <a:t>itse</a:t>
            </a:r>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0" dirty="0" smtClean="0"/>
              <a:t/>
            </a:r>
            <a:br>
              <a:rPr lang="en-US" b="0" dirty="0" smtClean="0"/>
            </a:br>
            <a:r>
              <a:rPr lang="en-US" b="0" dirty="0" smtClean="0"/>
              <a:t/>
            </a:r>
            <a:br>
              <a:rPr lang="en-US" b="0" dirty="0" smtClean="0"/>
            </a:br>
            <a:r>
              <a:rPr lang="en-US" b="0" dirty="0" smtClean="0"/>
              <a:t>Designing </a:t>
            </a:r>
            <a:r>
              <a:rPr lang="en-US" b="0" dirty="0" smtClean="0"/>
              <a:t>Deterministic Finite Automata (Set 2)</a:t>
            </a:r>
            <a:br>
              <a:rPr lang="en-US" b="0" dirty="0" smtClean="0"/>
            </a:br>
            <a:r>
              <a:rPr lang="en-US" b="0" dirty="0" smtClean="0"/>
              <a:t/>
            </a:r>
            <a:br>
              <a:rPr lang="en-US" b="0" dirty="0" smtClean="0"/>
            </a:b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US" dirty="0" smtClean="0"/>
              <a:t>Designing Deterministic Finite Automata (Set 2)</a:t>
            </a:r>
          </a:p>
          <a:p>
            <a:pPr fontAlgn="base"/>
            <a:r>
              <a:rPr lang="en-US" dirty="0" smtClean="0"/>
              <a:t>Prerequisite – </a:t>
            </a:r>
            <a:r>
              <a:rPr lang="en-US" dirty="0" smtClean="0">
                <a:hlinkClick r:id="rId2"/>
              </a:rPr>
              <a:t>Designing finite automata</a:t>
            </a:r>
            <a:r>
              <a:rPr lang="en-US" dirty="0" smtClean="0"/>
              <a:t>, previous article: </a:t>
            </a:r>
            <a:r>
              <a:rPr lang="en-US" dirty="0" smtClean="0">
                <a:hlinkClick r:id="rId3"/>
              </a:rPr>
              <a:t>Designing Deterministic Finite Automata (Set 1)</a:t>
            </a:r>
            <a:r>
              <a:rPr lang="en-US" dirty="0" smtClean="0"/>
              <a:t/>
            </a:r>
            <a:br>
              <a:rPr lang="en-US" dirty="0" smtClean="0"/>
            </a:br>
            <a:r>
              <a:rPr lang="en-US" dirty="0" smtClean="0"/>
              <a:t>In this article, we will see some designing of Deterministic Finite Automata (DFA).</a:t>
            </a:r>
          </a:p>
          <a:p>
            <a:pPr fontAlgn="base"/>
            <a:r>
              <a:rPr lang="en-US" b="1" dirty="0" smtClean="0"/>
              <a:t>Problem-1:</a:t>
            </a:r>
            <a:r>
              <a:rPr lang="en-US" dirty="0" smtClean="0"/>
              <a:t> Construction of a DFA for the set of string over {a, b} such that length of the string |w| is divisible by 2 </a:t>
            </a:r>
            <a:r>
              <a:rPr lang="en-US" dirty="0" err="1" smtClean="0"/>
              <a:t>i.e</a:t>
            </a:r>
            <a:r>
              <a:rPr lang="en-US" dirty="0" smtClean="0"/>
              <a:t>, |w| mod 2 = 0.</a:t>
            </a:r>
          </a:p>
          <a:p>
            <a:pPr fontAlgn="base"/>
            <a:r>
              <a:rPr lang="en-US" b="1" dirty="0" smtClean="0"/>
              <a:t>Explanation –</a:t>
            </a:r>
            <a:r>
              <a:rPr lang="en-US" dirty="0" smtClean="0"/>
              <a:t> The desired language will be like:</a:t>
            </a:r>
          </a:p>
          <a:p>
            <a:pPr fontAlgn="base"/>
            <a:r>
              <a:rPr lang="en-US" dirty="0" smtClean="0"/>
              <a:t>L = {ε, </a:t>
            </a:r>
            <a:r>
              <a:rPr lang="en-US" dirty="0" err="1" smtClean="0"/>
              <a:t>aa</a:t>
            </a:r>
            <a:r>
              <a:rPr lang="en-US" dirty="0" smtClean="0"/>
              <a:t>, </a:t>
            </a:r>
            <a:r>
              <a:rPr lang="en-US" dirty="0" err="1" smtClean="0"/>
              <a:t>ab</a:t>
            </a:r>
            <a:r>
              <a:rPr lang="en-US" dirty="0" smtClean="0"/>
              <a:t>, </a:t>
            </a:r>
            <a:r>
              <a:rPr lang="en-US" dirty="0" err="1" smtClean="0"/>
              <a:t>ba</a:t>
            </a:r>
            <a:r>
              <a:rPr lang="en-US" dirty="0" smtClean="0"/>
              <a:t>, bb, </a:t>
            </a:r>
            <a:r>
              <a:rPr lang="en-US" dirty="0" err="1" smtClean="0"/>
              <a:t>aaaa</a:t>
            </a:r>
            <a:r>
              <a:rPr lang="en-US" dirty="0" smtClean="0"/>
              <a:t>, </a:t>
            </a:r>
            <a:r>
              <a:rPr lang="en-US" dirty="0" err="1" smtClean="0"/>
              <a:t>bbbb</a:t>
            </a:r>
            <a:r>
              <a:rPr lang="en-US" dirty="0" smtClean="0"/>
              <a:t>, ............} The state transition diagram of the language will be like:</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24578" name="Picture 2"/>
          <p:cNvPicPr>
            <a:picLocks noGrp="1" noChangeAspect="1" noChangeArrowheads="1"/>
          </p:cNvPicPr>
          <p:nvPr>
            <p:ph idx="1"/>
          </p:nvPr>
        </p:nvPicPr>
        <p:blipFill>
          <a:blip r:embed="rId2"/>
          <a:srcRect/>
          <a:stretch>
            <a:fillRect/>
          </a:stretch>
        </p:blipFill>
        <p:spPr bwMode="auto">
          <a:xfrm>
            <a:off x="1828800" y="3048000"/>
            <a:ext cx="5881687" cy="1647825"/>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0" dirty="0" smtClean="0"/>
              <a:t/>
            </a:r>
            <a:br>
              <a:rPr lang="en-US" b="0" dirty="0" smtClean="0"/>
            </a:br>
            <a:r>
              <a:rPr lang="en-US" b="0" dirty="0" smtClean="0"/>
              <a:t/>
            </a:r>
            <a:br>
              <a:rPr lang="en-US" b="0" dirty="0" smtClean="0"/>
            </a:br>
            <a:r>
              <a:rPr lang="en-US" b="0" dirty="0" smtClean="0"/>
              <a:t>DFA </a:t>
            </a:r>
            <a:r>
              <a:rPr lang="en-US" b="0" dirty="0" smtClean="0"/>
              <a:t>for Strings not ending with “THE”</a:t>
            </a:r>
            <a:br>
              <a:rPr lang="en-US" b="0" dirty="0" smtClean="0"/>
            </a:br>
            <a:r>
              <a:rPr lang="en-US" b="0" dirty="0" smtClean="0"/>
              <a:t/>
            </a:r>
            <a:br>
              <a:rPr lang="en-US" b="0" dirty="0" smtClean="0"/>
            </a:b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b="1" dirty="0" smtClean="0"/>
              <a:t>Problem –</a:t>
            </a:r>
            <a:r>
              <a:rPr lang="en-US" dirty="0" smtClean="0"/>
              <a:t> Accept Strings that not ending with substring “THE”. Check if a given string is ending with “the” or not. The different forms of “the” which are avoided in the end of the string are:</a:t>
            </a:r>
          </a:p>
          <a:p>
            <a:pPr fontAlgn="base"/>
            <a:r>
              <a:rPr lang="en-US" dirty="0" smtClean="0"/>
              <a:t>"THE", "</a:t>
            </a:r>
            <a:r>
              <a:rPr lang="en-US" dirty="0" err="1" smtClean="0"/>
              <a:t>ThE</a:t>
            </a:r>
            <a:r>
              <a:rPr lang="en-US" dirty="0" smtClean="0"/>
              <a:t>", "</a:t>
            </a:r>
            <a:r>
              <a:rPr lang="en-US" dirty="0" err="1" smtClean="0"/>
              <a:t>THe</a:t>
            </a:r>
            <a:r>
              <a:rPr lang="en-US" dirty="0" smtClean="0"/>
              <a:t>", "</a:t>
            </a:r>
            <a:r>
              <a:rPr lang="en-US" dirty="0" err="1" smtClean="0"/>
              <a:t>tHE</a:t>
            </a:r>
            <a:r>
              <a:rPr lang="en-US" dirty="0" smtClean="0"/>
              <a:t>", "</a:t>
            </a:r>
            <a:r>
              <a:rPr lang="en-US" dirty="0" err="1" smtClean="0"/>
              <a:t>thE</a:t>
            </a:r>
            <a:r>
              <a:rPr lang="en-US" dirty="0" smtClean="0"/>
              <a:t>", "The", "</a:t>
            </a:r>
            <a:r>
              <a:rPr lang="en-US" dirty="0" err="1" smtClean="0"/>
              <a:t>tHe</a:t>
            </a:r>
            <a:r>
              <a:rPr lang="en-US" dirty="0" smtClean="0"/>
              <a:t>" and "</a:t>
            </a:r>
            <a:r>
              <a:rPr lang="en-US" dirty="0" err="1" smtClean="0"/>
              <a:t>the"All</a:t>
            </a:r>
            <a:r>
              <a:rPr lang="en-US" dirty="0" smtClean="0"/>
              <a:t> those strings that are ending with any of the above mentioned forms of “the” are not accepted.</a:t>
            </a:r>
          </a:p>
          <a:p>
            <a:pPr fontAlgn="base"/>
            <a:r>
              <a:rPr lang="en-US" b="1" dirty="0" err="1" smtClean="0"/>
              <a:t>Determinitis</a:t>
            </a:r>
            <a:r>
              <a:rPr lang="en-US" b="1" dirty="0" smtClean="0"/>
              <a:t> finite automata (DFA) of strings that not ending with “THE” –</a:t>
            </a:r>
            <a:r>
              <a:rPr lang="en-US" dirty="0" smtClean="0"/>
              <a:t/>
            </a:r>
            <a:br>
              <a:rPr lang="en-US" dirty="0" smtClean="0"/>
            </a:br>
            <a:r>
              <a:rPr lang="en-US" dirty="0" smtClean="0"/>
              <a:t>The initial and starting state in this </a:t>
            </a:r>
            <a:r>
              <a:rPr lang="en-US" dirty="0" err="1" smtClean="0"/>
              <a:t>dfa</a:t>
            </a:r>
            <a:r>
              <a:rPr lang="en-US" dirty="0" smtClean="0"/>
              <a:t> is </a:t>
            </a:r>
            <a:r>
              <a:rPr lang="en-US" dirty="0" err="1" smtClean="0"/>
              <a:t>Qo</a:t>
            </a:r>
            <a:endParaRPr lang="en-US" dirty="0" smtClean="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srcRect/>
          <a:stretch>
            <a:fillRect/>
          </a:stretch>
        </p:blipFill>
        <p:spPr bwMode="auto">
          <a:xfrm>
            <a:off x="1495425" y="1782762"/>
            <a:ext cx="6153150" cy="46101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DFA of a string with at least two 0’s and at least two 1’s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b="1" dirty="0" smtClean="0"/>
              <a:t>Problem </a:t>
            </a:r>
            <a:r>
              <a:rPr lang="en-US" b="1" dirty="0" smtClean="0"/>
              <a:t>–</a:t>
            </a:r>
            <a:r>
              <a:rPr lang="en-US" dirty="0" smtClean="0"/>
              <a:t> Draw </a:t>
            </a:r>
            <a:r>
              <a:rPr lang="en-US" dirty="0" err="1" smtClean="0"/>
              <a:t>detereministic</a:t>
            </a:r>
            <a:r>
              <a:rPr lang="en-US" dirty="0" smtClean="0"/>
              <a:t> finite automata (DFA) of a string with at least two 0’s and at least two 1’s.</a:t>
            </a:r>
          </a:p>
          <a:p>
            <a:pPr fontAlgn="base"/>
            <a:r>
              <a:rPr lang="en-US" dirty="0" smtClean="0"/>
              <a:t>The first thing that come to mind after reading this question us that we count the number of 1’s and 0’s. Thereafter if they both are at least 2 the string is accepted else not accepted. But we do not have any concept of memory in a DFA so we cannot do it by this method.</a:t>
            </a:r>
          </a:p>
          <a:p>
            <a:pPr fontAlgn="base"/>
            <a:r>
              <a:rPr lang="en-US" dirty="0" smtClean="0"/>
              <a:t>Input : 1 0 1 1 0 0 Output : Accepted Input : 1 1 1 0 1 Output : Not accepted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smtClean="0"/>
              <a:t/>
            </a:r>
            <a:br>
              <a:rPr lang="en-US" dirty="0" smtClean="0"/>
            </a:br>
            <a:r>
              <a:rPr lang="en-US" b="0" dirty="0" smtClean="0"/>
              <a:t>Chomsky Hierarchy in Theory of Computation</a:t>
            </a:r>
            <a:br>
              <a:rPr lang="en-US" b="0" dirty="0" smtClean="0"/>
            </a:br>
            <a:r>
              <a:rPr lang="en-US" b="0" dirty="0" smtClean="0"/>
              <a:t/>
            </a:r>
            <a:br>
              <a:rPr lang="en-US" b="0" dirty="0" smtClean="0"/>
            </a:b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533400" y="1774825"/>
            <a:ext cx="8610600" cy="4625975"/>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smtClean="0"/>
              <a:t/>
            </a:r>
            <a:br>
              <a:rPr lang="en-US" dirty="0" smtClean="0"/>
            </a:br>
            <a:r>
              <a:rPr lang="en-US" b="0" dirty="0" smtClean="0"/>
              <a:t>Relationship between grammar and language in Theory of Computation</a:t>
            </a:r>
            <a:br>
              <a:rPr lang="en-US" b="0" dirty="0" smtClean="0"/>
            </a:br>
            <a:r>
              <a:rPr lang="en-US" b="0" dirty="0" smtClean="0"/>
              <a:t/>
            </a:r>
            <a:br>
              <a:rPr lang="en-US" b="0" dirty="0" smtClean="0"/>
            </a:br>
            <a:endParaRPr lang="en-US" dirty="0"/>
          </a:p>
        </p:txBody>
      </p:sp>
      <p:sp>
        <p:nvSpPr>
          <p:cNvPr id="3" name="Content Placeholder 2"/>
          <p:cNvSpPr>
            <a:spLocks noGrp="1"/>
          </p:cNvSpPr>
          <p:nvPr>
            <p:ph idx="1"/>
          </p:nvPr>
        </p:nvSpPr>
        <p:spPr/>
        <p:txBody>
          <a:bodyPr>
            <a:normAutofit lnSpcReduction="10000"/>
          </a:bodyPr>
          <a:lstStyle/>
          <a:p>
            <a:pPr fontAlgn="base"/>
            <a:r>
              <a:rPr lang="en-US" b="1" dirty="0" smtClean="0"/>
              <a:t>Language generated by a grammar –</a:t>
            </a:r>
          </a:p>
          <a:p>
            <a:pPr fontAlgn="base"/>
            <a:r>
              <a:rPr lang="en-US" dirty="0" smtClean="0"/>
              <a:t>Given a grammar G, its corresponding language L(G) represents the set of all strings generated from G. Consider the following grammar,</a:t>
            </a:r>
          </a:p>
          <a:p>
            <a:pPr fontAlgn="base"/>
            <a:r>
              <a:rPr lang="en-US" dirty="0" smtClean="0"/>
              <a:t>G: S-&gt; </a:t>
            </a:r>
            <a:r>
              <a:rPr lang="en-US" dirty="0" err="1" smtClean="0"/>
              <a:t>aSb|εIn</a:t>
            </a:r>
            <a:r>
              <a:rPr lang="en-US" dirty="0" smtClean="0"/>
              <a:t> this grammar, using S-&gt; ε, we can generate ε. Therefore, ε is part of L(G). Similarly, using S=&gt;</a:t>
            </a:r>
            <a:r>
              <a:rPr lang="en-US" dirty="0" err="1" smtClean="0"/>
              <a:t>aSb</a:t>
            </a:r>
            <a:r>
              <a:rPr lang="en-US" dirty="0" smtClean="0"/>
              <a:t>=&gt;</a:t>
            </a:r>
            <a:r>
              <a:rPr lang="en-US" dirty="0" err="1" smtClean="0"/>
              <a:t>ab</a:t>
            </a:r>
            <a:r>
              <a:rPr lang="en-US" dirty="0" smtClean="0"/>
              <a:t>, </a:t>
            </a:r>
            <a:r>
              <a:rPr lang="en-US" dirty="0" err="1" smtClean="0"/>
              <a:t>ab</a:t>
            </a:r>
            <a:r>
              <a:rPr lang="en-US" dirty="0" smtClean="0"/>
              <a:t> is generated. Similarly, </a:t>
            </a:r>
            <a:r>
              <a:rPr lang="en-US" dirty="0" err="1" smtClean="0"/>
              <a:t>aabb</a:t>
            </a:r>
            <a:r>
              <a:rPr lang="en-US" dirty="0" smtClean="0"/>
              <a:t> can also be generated.</a:t>
            </a:r>
            <a:br>
              <a:rPr lang="en-US" dirty="0" smtClean="0"/>
            </a:br>
            <a:r>
              <a:rPr lang="en-US" dirty="0" smtClean="0"/>
              <a:t>Therefore,</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55000" lnSpcReduction="20000"/>
          </a:bodyPr>
          <a:lstStyle/>
          <a:p>
            <a:pPr fontAlgn="base"/>
            <a:r>
              <a:rPr lang="en-US" dirty="0" smtClean="0"/>
              <a:t>L(G) = {</a:t>
            </a:r>
            <a:r>
              <a:rPr lang="en-US" dirty="0" err="1" smtClean="0"/>
              <a:t>a</a:t>
            </a:r>
            <a:r>
              <a:rPr lang="en-US" baseline="30000" dirty="0" err="1" smtClean="0"/>
              <a:t>n</a:t>
            </a:r>
            <a:r>
              <a:rPr lang="en-US" dirty="0" err="1" smtClean="0"/>
              <a:t>b</a:t>
            </a:r>
            <a:r>
              <a:rPr lang="en-US" baseline="30000" dirty="0" err="1" smtClean="0"/>
              <a:t>n</a:t>
            </a:r>
            <a:r>
              <a:rPr lang="en-US" dirty="0" smtClean="0"/>
              <a:t>, n&gt;=0}In language L(G) discussed above, the condition n = 0 is taken to accept ε.</a:t>
            </a:r>
            <a:br>
              <a:rPr lang="en-US" dirty="0" smtClean="0"/>
            </a:br>
            <a:r>
              <a:rPr lang="en-US" b="1" dirty="0" smtClean="0"/>
              <a:t>Key Points –</a:t>
            </a:r>
            <a:endParaRPr lang="en-US" dirty="0" smtClean="0"/>
          </a:p>
          <a:p>
            <a:pPr fontAlgn="base"/>
            <a:r>
              <a:rPr lang="en-US" dirty="0" smtClean="0"/>
              <a:t>For a given grammar G, its corresponding language L(G) is unique.</a:t>
            </a:r>
          </a:p>
          <a:p>
            <a:pPr fontAlgn="base"/>
            <a:r>
              <a:rPr lang="en-US" dirty="0" smtClean="0"/>
              <a:t>The language L(G) corresponding to grammar G must contain all strings which can be generated from G.</a:t>
            </a:r>
          </a:p>
          <a:p>
            <a:pPr fontAlgn="base"/>
            <a:r>
              <a:rPr lang="en-US" dirty="0" smtClean="0"/>
              <a:t>The language L(G) corresponding to grammar G must not contain any string which can not be generated from G.</a:t>
            </a:r>
          </a:p>
          <a:p>
            <a:pPr fontAlgn="base"/>
            <a:r>
              <a:rPr lang="en-US" dirty="0" smtClean="0"/>
              <a:t>Let us discuss questions based on this:</a:t>
            </a:r>
          </a:p>
          <a:p>
            <a:pPr fontAlgn="base"/>
            <a:r>
              <a:rPr lang="en-US" b="1" dirty="0" smtClean="0"/>
              <a:t>Que-1.</a:t>
            </a:r>
            <a:r>
              <a:rPr lang="en-US" dirty="0" smtClean="0"/>
              <a:t> Consider the grammar: (GATE-CS-2009)</a:t>
            </a:r>
          </a:p>
          <a:p>
            <a:pPr fontAlgn="base"/>
            <a:r>
              <a:rPr lang="en-US" dirty="0" smtClean="0"/>
              <a:t>S -&gt; </a:t>
            </a:r>
            <a:r>
              <a:rPr lang="en-US" dirty="0" err="1" smtClean="0"/>
              <a:t>aSa|bSb|a|b</a:t>
            </a:r>
            <a:r>
              <a:rPr lang="en-US" dirty="0" smtClean="0"/>
              <a:t> The language generated by the above grammar over the alphabet {</a:t>
            </a:r>
            <a:r>
              <a:rPr lang="en-US" dirty="0" err="1" smtClean="0"/>
              <a:t>a,b</a:t>
            </a:r>
            <a:r>
              <a:rPr lang="en-US" dirty="0" smtClean="0"/>
              <a:t>} is the set of:</a:t>
            </a:r>
            <a:br>
              <a:rPr lang="en-US" dirty="0" smtClean="0"/>
            </a:br>
            <a:r>
              <a:rPr lang="en-US" dirty="0" smtClean="0"/>
              <a:t>(A) All palindromes</a:t>
            </a:r>
            <a:br>
              <a:rPr lang="en-US" dirty="0" smtClean="0"/>
            </a:br>
            <a:r>
              <a:rPr lang="en-US" dirty="0" smtClean="0"/>
              <a:t>(B) All odd length palindromes.</a:t>
            </a:r>
            <a:br>
              <a:rPr lang="en-US" dirty="0" smtClean="0"/>
            </a:br>
            <a:r>
              <a:rPr lang="en-US" dirty="0" smtClean="0"/>
              <a:t>(C) Strings that begin and end with the same symbol</a:t>
            </a:r>
            <a:br>
              <a:rPr lang="en-US" dirty="0" smtClean="0"/>
            </a:br>
            <a:r>
              <a:rPr lang="en-US" dirty="0" smtClean="0"/>
              <a:t>(D) All even length palindromes</a:t>
            </a:r>
          </a:p>
          <a:p>
            <a:pPr fontAlgn="base"/>
            <a:r>
              <a:rPr lang="en-US" b="1" dirty="0" smtClean="0"/>
              <a:t>Solution:</a:t>
            </a:r>
            <a:r>
              <a:rPr lang="en-US" dirty="0" smtClean="0"/>
              <a:t> Using S-&gt;a and S-&gt;b, a and b can be generated. Similarly using S=&gt;</a:t>
            </a:r>
            <a:r>
              <a:rPr lang="en-US" dirty="0" err="1" smtClean="0"/>
              <a:t>aSa</a:t>
            </a:r>
            <a:r>
              <a:rPr lang="en-US" dirty="0" smtClean="0"/>
              <a:t>=&gt;</a:t>
            </a:r>
            <a:r>
              <a:rPr lang="en-US" dirty="0" err="1" smtClean="0"/>
              <a:t>aba</a:t>
            </a:r>
            <a:r>
              <a:rPr lang="en-US" dirty="0" smtClean="0"/>
              <a:t>, </a:t>
            </a:r>
            <a:r>
              <a:rPr lang="en-US" dirty="0" err="1" smtClean="0"/>
              <a:t>aba</a:t>
            </a:r>
            <a:r>
              <a:rPr lang="en-US" dirty="0" smtClean="0"/>
              <a:t> can be generated. Other strings which can be generated from grammar are: a, b, </a:t>
            </a:r>
            <a:r>
              <a:rPr lang="en-US" dirty="0" err="1" smtClean="0"/>
              <a:t>aba</a:t>
            </a:r>
            <a:r>
              <a:rPr lang="en-US" dirty="0" smtClean="0"/>
              <a:t>, </a:t>
            </a:r>
            <a:r>
              <a:rPr lang="en-US" dirty="0" err="1" smtClean="0"/>
              <a:t>bab</a:t>
            </a:r>
            <a:r>
              <a:rPr lang="en-US" dirty="0" smtClean="0"/>
              <a:t>, </a:t>
            </a:r>
            <a:r>
              <a:rPr lang="en-US" dirty="0" err="1" smtClean="0"/>
              <a:t>aaa</a:t>
            </a:r>
            <a:r>
              <a:rPr lang="en-US" dirty="0" smtClean="0"/>
              <a:t>, </a:t>
            </a:r>
            <a:r>
              <a:rPr lang="en-US" dirty="0" err="1" smtClean="0"/>
              <a:t>bbb</a:t>
            </a:r>
            <a:r>
              <a:rPr lang="en-US" dirty="0" smtClean="0"/>
              <a:t>, </a:t>
            </a:r>
            <a:r>
              <a:rPr lang="en-US" dirty="0" err="1" smtClean="0"/>
              <a:t>ababa</a:t>
            </a:r>
            <a:r>
              <a:rPr lang="en-US" dirty="0" smtClean="0"/>
              <a:t>, …</a:t>
            </a:r>
            <a:br>
              <a:rPr lang="en-US" dirty="0" smtClean="0"/>
            </a:br>
            <a:r>
              <a:rPr lang="en-US" dirty="0" smtClean="0"/>
              <a:t>Therefore, option (B) is correct.</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0" dirty="0" smtClean="0"/>
              <a:t>Simplifying Context Free Grammars</a:t>
            </a:r>
            <a:br>
              <a:rPr lang="en-US" b="0" dirty="0" smtClean="0"/>
            </a:br>
            <a:r>
              <a:rPr lang="en-US" b="0" dirty="0" smtClean="0"/>
              <a:t/>
            </a:r>
            <a:br>
              <a:rPr lang="en-US" b="0" dirty="0" smtClean="0"/>
            </a:b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smtClean="0"/>
              <a:t>The definition of context free grammars (CFGs) allows us to develop a wide variety of grammars. Most of the time, some of the productions of CFGs are not useful and are redundant. This happens because the definition of CFGs does not restrict us from making these redundant productions.</a:t>
            </a:r>
          </a:p>
          <a:p>
            <a:pPr fontAlgn="base"/>
            <a:r>
              <a:rPr lang="en-US" dirty="0" smtClean="0"/>
              <a:t>By simplifying CFGs we remove all these redundant productions from a grammar , while keeping the transformed grammar equivalent to the original grammar. Two grammars are called equivalent if they produce the same language. Simplifying CFGs is necessary to later convert them into Normal forms.</a:t>
            </a:r>
          </a:p>
          <a:p>
            <a:pPr fontAlgn="base"/>
            <a:r>
              <a:rPr lang="en-US" dirty="0" smtClean="0"/>
              <a:t>Types of redundant productions and the procedure of removing them are mentioned below.</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dirty="0" smtClean="0"/>
              <a:t>In the example above , production ‘C -&gt; dc’ is useless because the variable ‘C’ will never occur in derivation of any string. The other productions are written in such a way that variable ‘C’ can never reached from the starting variable ‘S’.</a:t>
            </a:r>
          </a:p>
          <a:p>
            <a:pPr fontAlgn="base"/>
            <a:r>
              <a:rPr lang="en-US" dirty="0" smtClean="0"/>
              <a:t>Production ‘B -&gt;</a:t>
            </a:r>
            <a:r>
              <a:rPr lang="en-US" dirty="0" err="1" smtClean="0"/>
              <a:t>aB</a:t>
            </a:r>
            <a:r>
              <a:rPr lang="en-US" dirty="0" smtClean="0"/>
              <a:t>’ is also useless because there is no way it will ever terminate . If it never terminates , then it can never produce a string. Hence the production can never take part in any derivation.</a:t>
            </a:r>
          </a:p>
          <a:p>
            <a:pPr fontAlgn="base"/>
            <a:r>
              <a:rPr lang="en-US" dirty="0" smtClean="0"/>
              <a:t>To remove useless productions , we first find all the variables which will never lead to a terminal string such as variable ‘B’. We then remove all the productions in which variable ‘B’ occurs.</a:t>
            </a:r>
            <a:br>
              <a:rPr lang="en-US" dirty="0" smtClean="0"/>
            </a:br>
            <a:r>
              <a:rPr lang="en-US" dirty="0" smtClean="0"/>
              <a:t>So the modified grammar becomes –</a:t>
            </a:r>
          </a:p>
          <a:p>
            <a:pPr fontAlgn="base"/>
            <a:r>
              <a:rPr lang="en-US" dirty="0" smtClean="0"/>
              <a:t>S -&gt; </a:t>
            </a:r>
            <a:r>
              <a:rPr lang="en-US" dirty="0" err="1" smtClean="0"/>
              <a:t>abS</a:t>
            </a:r>
            <a:r>
              <a:rPr lang="en-US" dirty="0" smtClean="0"/>
              <a:t> | </a:t>
            </a:r>
            <a:r>
              <a:rPr lang="en-US" dirty="0" err="1" smtClean="0"/>
              <a:t>abA</a:t>
            </a:r>
            <a:r>
              <a:rPr lang="en-US" dirty="0" smtClean="0"/>
              <a:t> A -&gt; </a:t>
            </a:r>
            <a:r>
              <a:rPr lang="en-US" dirty="0" err="1" smtClean="0"/>
              <a:t>cd</a:t>
            </a:r>
            <a:r>
              <a:rPr lang="en-US" dirty="0" smtClean="0"/>
              <a:t> C -&gt; dc We then try to identify all the variables that can never be reached from the starting variable such as variable ‘C’. We then remove all the productions in which variable ‘C’ occurs.</a:t>
            </a:r>
            <a:br>
              <a:rPr lang="en-US" dirty="0" smtClean="0"/>
            </a:br>
            <a:r>
              <a:rPr lang="en-US" dirty="0" smtClean="0"/>
              <a:t>The grammar below is now free of useless productions –</a:t>
            </a:r>
          </a:p>
          <a:p>
            <a:r>
              <a:rPr lang="en-US" dirty="0" smtClean="0"/>
              <a:t>S -&gt; </a:t>
            </a:r>
            <a:r>
              <a:rPr lang="en-US" dirty="0" err="1" smtClean="0"/>
              <a:t>abS</a:t>
            </a:r>
            <a:r>
              <a:rPr lang="en-US" dirty="0" smtClean="0"/>
              <a:t> | </a:t>
            </a:r>
            <a:r>
              <a:rPr lang="en-US" dirty="0" err="1" smtClean="0"/>
              <a:t>abA</a:t>
            </a:r>
            <a:r>
              <a:rPr lang="en-US" dirty="0" smtClean="0"/>
              <a:t> A -&gt; </a:t>
            </a:r>
            <a:r>
              <a:rPr lang="en-US" dirty="0" err="1" smtClean="0"/>
              <a:t>cd</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0" dirty="0" smtClean="0"/>
              <a:t>Introduction of Pushdown Automata</a:t>
            </a:r>
            <a:br>
              <a:rPr lang="en-US" b="0" dirty="0" smtClean="0"/>
            </a:br>
            <a:r>
              <a:rPr lang="en-US" b="0" dirty="0" smtClean="0"/>
              <a:t/>
            </a:r>
            <a:br>
              <a:rPr lang="en-US" b="0" dirty="0" smtClean="0"/>
            </a:br>
            <a:endParaRPr lang="en-US" dirty="0"/>
          </a:p>
        </p:txBody>
      </p:sp>
      <p:sp>
        <p:nvSpPr>
          <p:cNvPr id="3" name="Content Placeholder 2"/>
          <p:cNvSpPr>
            <a:spLocks noGrp="1"/>
          </p:cNvSpPr>
          <p:nvPr>
            <p:ph idx="1"/>
          </p:nvPr>
        </p:nvSpPr>
        <p:spPr/>
        <p:txBody>
          <a:bodyPr>
            <a:normAutofit fontScale="47500" lnSpcReduction="20000"/>
          </a:bodyPr>
          <a:lstStyle/>
          <a:p>
            <a:pPr fontAlgn="base"/>
            <a:r>
              <a:rPr lang="en-US" dirty="0" smtClean="0"/>
              <a:t>Pushdown Automata is a finite automata with extra memory called stack which helps Pushdown automata to recognize Context Free Languages.</a:t>
            </a:r>
            <a:br>
              <a:rPr lang="en-US" dirty="0" smtClean="0"/>
            </a:br>
            <a:r>
              <a:rPr lang="en-US" dirty="0" smtClean="0"/>
              <a:t> </a:t>
            </a:r>
            <a:br>
              <a:rPr lang="en-US" dirty="0" smtClean="0"/>
            </a:br>
            <a:r>
              <a:rPr lang="en-US" dirty="0" smtClean="0"/>
              <a:t>A Pushdown Automata (PDA) can be defined as :</a:t>
            </a:r>
          </a:p>
          <a:p>
            <a:pPr fontAlgn="base"/>
            <a:r>
              <a:rPr lang="en-US" dirty="0" smtClean="0"/>
              <a:t>Q is the set of states</a:t>
            </a:r>
          </a:p>
          <a:p>
            <a:pPr fontAlgn="base"/>
            <a:r>
              <a:rPr lang="en-US" dirty="0" smtClean="0"/>
              <a:t>∑is the set of input symbols</a:t>
            </a:r>
          </a:p>
          <a:p>
            <a:pPr fontAlgn="base"/>
            <a:r>
              <a:rPr lang="en-US" dirty="0" smtClean="0"/>
              <a:t>Γ is the set of pushdown symbols (which can be pushed and popped from stack)</a:t>
            </a:r>
          </a:p>
          <a:p>
            <a:pPr fontAlgn="base"/>
            <a:r>
              <a:rPr lang="en-US" dirty="0" smtClean="0"/>
              <a:t>q0 is the initial state</a:t>
            </a:r>
          </a:p>
          <a:p>
            <a:pPr fontAlgn="base"/>
            <a:r>
              <a:rPr lang="en-US" dirty="0" smtClean="0"/>
              <a:t>Z is the initial pushdown symbol (which is initially present in stack)</a:t>
            </a:r>
          </a:p>
          <a:p>
            <a:pPr fontAlgn="base"/>
            <a:r>
              <a:rPr lang="en-US" dirty="0" smtClean="0"/>
              <a:t>F is the set of final states</a:t>
            </a:r>
          </a:p>
          <a:p>
            <a:pPr fontAlgn="base"/>
            <a:r>
              <a:rPr lang="en-US" dirty="0" smtClean="0"/>
              <a:t>δ is a transition function which maps Q x {Σ ∪ ∈} x Γ into Q x Γ*. In a given state, PDA will read input symbol and stack symbol (top of the stack) and move to a new state and change the symbol of stack.</a:t>
            </a:r>
          </a:p>
          <a:p>
            <a:pPr fontAlgn="base"/>
            <a:r>
              <a:rPr lang="en-US" dirty="0" smtClean="0"/>
              <a:t> </a:t>
            </a:r>
            <a:br>
              <a:rPr lang="en-US" dirty="0" smtClean="0"/>
            </a:br>
            <a:r>
              <a:rPr lang="en-US" b="1" dirty="0" smtClean="0"/>
              <a:t>Instantaneous Description (ID) </a:t>
            </a:r>
            <a:r>
              <a:rPr lang="en-US" dirty="0" smtClean="0"/>
              <a:t/>
            </a:r>
            <a:br>
              <a:rPr lang="en-US" dirty="0" smtClean="0"/>
            </a:br>
            <a:r>
              <a:rPr lang="en-US" dirty="0" smtClean="0"/>
              <a:t>Instantaneous Description (ID) is an informal notation of how a PDA “computes” a input string and make a decision that string is accepted or rejected.</a:t>
            </a:r>
          </a:p>
          <a:p>
            <a:pPr fontAlgn="base"/>
            <a:r>
              <a:rPr lang="en-US" dirty="0" smtClean="0"/>
              <a:t>A ID is a triple (q, w, α), where:</a:t>
            </a:r>
            <a:br>
              <a:rPr lang="en-US" dirty="0" smtClean="0"/>
            </a:br>
            <a:r>
              <a:rPr lang="en-US" dirty="0" smtClean="0"/>
              <a:t>1. q is the current state.</a:t>
            </a:r>
            <a:br>
              <a:rPr lang="en-US" dirty="0" smtClean="0"/>
            </a:br>
            <a:r>
              <a:rPr lang="en-US" dirty="0" smtClean="0"/>
              <a:t>2. w is the remaining input.</a:t>
            </a:r>
            <a:br>
              <a:rPr lang="en-US" dirty="0" smtClean="0"/>
            </a:br>
            <a:r>
              <a:rPr lang="en-US" dirty="0" smtClean="0"/>
              <a:t>3.α is the stack contents, top at the left.</a:t>
            </a:r>
          </a:p>
          <a:p>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Union process in DFA</a:t>
            </a:r>
            <a:br>
              <a:rPr lang="en-US" b="0" dirty="0" smtClean="0"/>
            </a:b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smtClean="0"/>
              <a:t>Prerequisite – </a:t>
            </a:r>
            <a:r>
              <a:rPr lang="en-US" dirty="0" smtClean="0">
                <a:hlinkClick r:id="rId2"/>
              </a:rPr>
              <a:t>Designing finite automata</a:t>
            </a:r>
            <a:r>
              <a:rPr lang="en-US" dirty="0" smtClean="0"/>
              <a:t/>
            </a:r>
            <a:br>
              <a:rPr lang="en-US" dirty="0" smtClean="0"/>
            </a:br>
            <a:r>
              <a:rPr lang="en-US" dirty="0" smtClean="0"/>
              <a:t>Let’s understand the Union process in Deterministic Finite Automata (DFA) with the help of below example.</a:t>
            </a:r>
          </a:p>
          <a:p>
            <a:pPr fontAlgn="base"/>
            <a:r>
              <a:rPr lang="en-US" dirty="0" smtClean="0"/>
              <a:t>Designing a DFA for the set of string over {a, b} such that string of the language start and end with different symbols. There two desired language will be formed:</a:t>
            </a:r>
          </a:p>
          <a:p>
            <a:pPr fontAlgn="base"/>
            <a:r>
              <a:rPr lang="en-US" dirty="0" smtClean="0"/>
              <a:t>L</a:t>
            </a:r>
            <a:r>
              <a:rPr lang="en-US" baseline="-25000" dirty="0" smtClean="0"/>
              <a:t>1</a:t>
            </a:r>
            <a:r>
              <a:rPr lang="en-US" dirty="0" smtClean="0"/>
              <a:t> = {</a:t>
            </a:r>
            <a:r>
              <a:rPr lang="en-US" dirty="0" err="1" smtClean="0"/>
              <a:t>ab</a:t>
            </a:r>
            <a:r>
              <a:rPr lang="en-US" dirty="0" smtClean="0"/>
              <a:t>, </a:t>
            </a:r>
            <a:r>
              <a:rPr lang="en-US" dirty="0" err="1" smtClean="0"/>
              <a:t>aab</a:t>
            </a:r>
            <a:r>
              <a:rPr lang="en-US" dirty="0" smtClean="0"/>
              <a:t>, </a:t>
            </a:r>
            <a:r>
              <a:rPr lang="en-US" dirty="0" err="1" smtClean="0"/>
              <a:t>aabab</a:t>
            </a:r>
            <a:r>
              <a:rPr lang="en-US" dirty="0" smtClean="0"/>
              <a:t>, .......} L</a:t>
            </a:r>
            <a:r>
              <a:rPr lang="en-US" baseline="-25000" dirty="0" smtClean="0"/>
              <a:t>2</a:t>
            </a:r>
            <a:r>
              <a:rPr lang="en-US" dirty="0" smtClean="0"/>
              <a:t> = {</a:t>
            </a:r>
            <a:r>
              <a:rPr lang="en-US" dirty="0" err="1" smtClean="0"/>
              <a:t>ba</a:t>
            </a:r>
            <a:r>
              <a:rPr lang="en-US" dirty="0" smtClean="0"/>
              <a:t>, </a:t>
            </a:r>
            <a:r>
              <a:rPr lang="en-US" dirty="0" err="1" smtClean="0"/>
              <a:t>bba</a:t>
            </a:r>
            <a:r>
              <a:rPr lang="en-US" dirty="0" smtClean="0"/>
              <a:t>, </a:t>
            </a:r>
            <a:r>
              <a:rPr lang="en-US" dirty="0" err="1" smtClean="0"/>
              <a:t>bbaba</a:t>
            </a:r>
            <a:r>
              <a:rPr lang="en-US" dirty="0" smtClean="0"/>
              <a:t>, .......} L</a:t>
            </a:r>
            <a:r>
              <a:rPr lang="en-US" baseline="-25000" dirty="0" smtClean="0"/>
              <a:t>1</a:t>
            </a:r>
            <a:r>
              <a:rPr lang="en-US" dirty="0" smtClean="0"/>
              <a:t>= {starts with a and ends with b } and L</a:t>
            </a:r>
            <a:r>
              <a:rPr lang="en-US" baseline="-25000" dirty="0" smtClean="0"/>
              <a:t>2</a:t>
            </a:r>
            <a:r>
              <a:rPr lang="en-US" dirty="0" smtClean="0"/>
              <a:t>= {starts with b and ends with a}.</a:t>
            </a:r>
            <a:br>
              <a:rPr lang="en-US" dirty="0" smtClean="0"/>
            </a:br>
            <a:r>
              <a:rPr lang="en-US" dirty="0" smtClean="0"/>
              <a:t>Then L= L</a:t>
            </a:r>
            <a:r>
              <a:rPr lang="en-US" baseline="-25000" dirty="0" smtClean="0"/>
              <a:t>1</a:t>
            </a:r>
            <a:r>
              <a:rPr lang="en-US" dirty="0" smtClean="0"/>
              <a:t> ∪ L</a:t>
            </a:r>
            <a:r>
              <a:rPr lang="en-US" baseline="-25000" dirty="0" smtClean="0"/>
              <a:t>2</a:t>
            </a:r>
            <a:r>
              <a:rPr lang="en-US" dirty="0" smtClean="0"/>
              <a:t> or L=L</a:t>
            </a:r>
            <a:r>
              <a:rPr lang="en-US" baseline="-25000" dirty="0" smtClean="0"/>
              <a:t>1</a:t>
            </a:r>
            <a:r>
              <a:rPr lang="en-US" dirty="0" smtClean="0"/>
              <a:t> + L</a:t>
            </a:r>
            <a:r>
              <a:rPr lang="en-US" baseline="-25000" dirty="0" smtClean="0"/>
              <a:t>2</a:t>
            </a:r>
            <a:endParaRPr lang="en-US" dirty="0" smtClean="0"/>
          </a:p>
          <a:p>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26626" name="Picture 2"/>
          <p:cNvPicPr>
            <a:picLocks noGrp="1" noChangeAspect="1" noChangeArrowheads="1"/>
          </p:cNvPicPr>
          <p:nvPr>
            <p:ph idx="1"/>
          </p:nvPr>
        </p:nvPicPr>
        <p:blipFill>
          <a:blip r:embed="rId2"/>
          <a:srcRect/>
          <a:stretch>
            <a:fillRect/>
          </a:stretch>
        </p:blipFill>
        <p:spPr bwMode="auto">
          <a:xfrm>
            <a:off x="838200" y="2057400"/>
            <a:ext cx="7553325" cy="329565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27650" name="Picture 2"/>
          <p:cNvPicPr>
            <a:picLocks noGrp="1" noChangeAspect="1" noChangeArrowheads="1"/>
          </p:cNvPicPr>
          <p:nvPr>
            <p:ph idx="1"/>
          </p:nvPr>
        </p:nvPicPr>
        <p:blipFill>
          <a:blip r:embed="rId2"/>
          <a:srcRect/>
          <a:stretch>
            <a:fillRect/>
          </a:stretch>
        </p:blipFill>
        <p:spPr bwMode="auto">
          <a:xfrm>
            <a:off x="1524000" y="2133600"/>
            <a:ext cx="7296150" cy="3248025"/>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28674" name="Picture 2"/>
          <p:cNvPicPr>
            <a:picLocks noGrp="1" noChangeAspect="1" noChangeArrowheads="1"/>
          </p:cNvPicPr>
          <p:nvPr>
            <p:ph idx="1"/>
          </p:nvPr>
        </p:nvPicPr>
        <p:blipFill>
          <a:blip r:embed="rId2"/>
          <a:srcRect/>
          <a:stretch>
            <a:fillRect/>
          </a:stretch>
        </p:blipFill>
        <p:spPr bwMode="auto">
          <a:xfrm>
            <a:off x="685801" y="1774825"/>
            <a:ext cx="6449562" cy="462597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0" dirty="0" smtClean="0"/>
              <a:t/>
            </a:r>
            <a:br>
              <a:rPr lang="en-US" b="0" dirty="0" smtClean="0"/>
            </a:br>
            <a:r>
              <a:rPr lang="en-US" b="0" dirty="0" smtClean="0"/>
              <a:t>Conversion </a:t>
            </a:r>
            <a:r>
              <a:rPr lang="en-US" b="0" dirty="0" smtClean="0"/>
              <a:t>from NFA to DFA</a:t>
            </a:r>
            <a:br>
              <a:rPr lang="en-US" b="0" dirty="0" smtClean="0"/>
            </a:br>
            <a:r>
              <a:rPr lang="en-US" b="0" dirty="0" smtClean="0"/>
              <a:t/>
            </a:r>
            <a:br>
              <a:rPr lang="en-US" b="0" dirty="0" smtClean="0"/>
            </a:b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dirty="0" smtClean="0"/>
              <a:t>An </a:t>
            </a:r>
            <a:r>
              <a:rPr lang="en-US" dirty="0" smtClean="0"/>
              <a:t>NFA can have zero, one or more than one move from a given state on a given input symbol. An NFA can also have NULL moves (moves without input symbol). On the other hand, DFA has one and only one move from a given state on a given input symbol.</a:t>
            </a:r>
          </a:p>
          <a:p>
            <a:pPr fontAlgn="base"/>
            <a:r>
              <a:rPr lang="en-US" b="1" dirty="0" smtClean="0"/>
              <a:t>Conversion from NFA to DFA</a:t>
            </a:r>
            <a:r>
              <a:rPr lang="en-US" dirty="0" smtClean="0"/>
              <a:t/>
            </a:r>
            <a:br>
              <a:rPr lang="en-US" dirty="0" smtClean="0"/>
            </a:br>
            <a:r>
              <a:rPr lang="en-US" dirty="0" smtClean="0"/>
              <a:t>Suppose there is an NFA N &lt; Q, ∑, q0, δ, F &gt; which recognizes a language L. Then the DFA D &lt; Q’, ∑, q0, δ’, F’ &gt; can be constructed for language L as:</a:t>
            </a:r>
            <a:br>
              <a:rPr lang="en-US" dirty="0" smtClean="0"/>
            </a:br>
            <a:r>
              <a:rPr lang="en-US" dirty="0" smtClean="0"/>
              <a:t>Step 1: Initially Q’ = ɸ.</a:t>
            </a:r>
            <a:br>
              <a:rPr lang="en-US" dirty="0" smtClean="0"/>
            </a:br>
            <a:r>
              <a:rPr lang="en-US" dirty="0" smtClean="0"/>
              <a:t>Step 2: Add q0 to Q’.</a:t>
            </a:r>
            <a:br>
              <a:rPr lang="en-US" dirty="0" smtClean="0"/>
            </a:br>
            <a:r>
              <a:rPr lang="en-US" dirty="0" smtClean="0"/>
              <a:t>Step 3: For each state in Q’, find the possible set of states for each input symbol using transition function of NFA. If this set of states is not in Q’, add it to Q’.</a:t>
            </a:r>
            <a:br>
              <a:rPr lang="en-US" dirty="0" smtClean="0"/>
            </a:br>
            <a:r>
              <a:rPr lang="en-US" dirty="0" smtClean="0"/>
              <a:t>Step 4: Final state of DFA will be all states with contain F (final states of NFA)</a:t>
            </a:r>
          </a:p>
          <a:p>
            <a:pPr fontAlgn="base"/>
            <a:r>
              <a:rPr lang="en-US" b="1" dirty="0" smtClean="0"/>
              <a:t>Example</a:t>
            </a:r>
            <a:r>
              <a:rPr lang="en-US" dirty="0" smtClean="0"/>
              <a:t/>
            </a:r>
            <a:br>
              <a:rPr lang="en-US" dirty="0" smtClean="0"/>
            </a:br>
            <a:r>
              <a:rPr lang="en-US" dirty="0" smtClean="0"/>
              <a:t>Consider the following NFA shown in Figure 1.</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152400" y="1774825"/>
            <a:ext cx="8991600" cy="4625975"/>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p:cNvPicPr>
            <a:picLocks noGrp="1" noChangeAspect="1" noChangeArrowheads="1"/>
          </p:cNvPicPr>
          <p:nvPr>
            <p:ph idx="1"/>
          </p:nvPr>
        </p:nvPicPr>
        <p:blipFill>
          <a:blip r:embed="rId2"/>
          <a:srcRect/>
          <a:stretch>
            <a:fillRect/>
          </a:stretch>
        </p:blipFill>
        <p:spPr bwMode="auto">
          <a:xfrm>
            <a:off x="990600" y="2514600"/>
            <a:ext cx="6448425" cy="2200275"/>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Following are the various parameters for NFA.</a:t>
            </a:r>
            <a:br>
              <a:rPr lang="en-US" dirty="0" smtClean="0"/>
            </a:br>
            <a:r>
              <a:rPr lang="en-US" dirty="0" smtClean="0"/>
              <a:t>Q = { q0, q1, q2 }</a:t>
            </a:r>
            <a:br>
              <a:rPr lang="en-US" dirty="0" smtClean="0"/>
            </a:br>
            <a:r>
              <a:rPr lang="en-US" dirty="0" smtClean="0"/>
              <a:t>∑ = ( a, b )</a:t>
            </a:r>
            <a:br>
              <a:rPr lang="en-US" dirty="0" smtClean="0"/>
            </a:br>
            <a:r>
              <a:rPr lang="en-US" dirty="0" smtClean="0"/>
              <a:t>F = { q2 }</a:t>
            </a:r>
            <a:br>
              <a:rPr lang="en-US" dirty="0" smtClean="0"/>
            </a:br>
            <a:r>
              <a:rPr lang="en-US" dirty="0" smtClean="0"/>
              <a:t>δ (Transition Function of NFA)</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2" name="Picture 2"/>
          <p:cNvPicPr>
            <a:picLocks noGrp="1" noChangeAspect="1" noChangeArrowheads="1"/>
          </p:cNvPicPr>
          <p:nvPr>
            <p:ph idx="1"/>
          </p:nvPr>
        </p:nvPicPr>
        <p:blipFill>
          <a:blip r:embed="rId2"/>
          <a:srcRect/>
          <a:stretch>
            <a:fillRect/>
          </a:stretch>
        </p:blipFill>
        <p:spPr bwMode="auto">
          <a:xfrm>
            <a:off x="1371600" y="2057400"/>
            <a:ext cx="5486400" cy="3336934"/>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fontAlgn="base"/>
            <a:r>
              <a:rPr lang="en-US" dirty="0" smtClean="0"/>
              <a:t>Step 1: Q’ = ɸ</a:t>
            </a:r>
            <a:br>
              <a:rPr lang="en-US" dirty="0" smtClean="0"/>
            </a:br>
            <a:r>
              <a:rPr lang="en-US" dirty="0" smtClean="0"/>
              <a:t>Step 2: Q’ = {q0}</a:t>
            </a:r>
            <a:br>
              <a:rPr lang="en-US" dirty="0" smtClean="0"/>
            </a:br>
            <a:r>
              <a:rPr lang="en-US" dirty="0" smtClean="0"/>
              <a:t>Step 3: For each state in Q’, find the states for each input symbol.</a:t>
            </a:r>
            <a:br>
              <a:rPr lang="en-US" dirty="0" smtClean="0"/>
            </a:br>
            <a:r>
              <a:rPr lang="en-US" dirty="0" smtClean="0"/>
              <a:t>Currently, state in Q’ is q0, find moves from q0 on input symbol a and b using transition function of NFA and update the transition table of DFA.</a:t>
            </a:r>
          </a:p>
          <a:p>
            <a:pPr fontAlgn="base"/>
            <a:r>
              <a:rPr lang="en-US" dirty="0" smtClean="0"/>
              <a:t>δ’ (Transition Function of DFA)</a:t>
            </a:r>
            <a:br>
              <a:rPr lang="en-US" dirty="0" smtClean="0"/>
            </a:br>
            <a:endParaRPr lang="en-US" dirty="0" smtClean="0"/>
          </a:p>
          <a:p>
            <a:r>
              <a:rPr lang="en-US" dirty="0" smtClean="0"/>
              <a:t/>
            </a:r>
            <a:br>
              <a:rPr lang="en-US" dirty="0" smtClean="0"/>
            </a:b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p:cNvPicPr>
            <a:picLocks noGrp="1" noChangeAspect="1" noChangeArrowheads="1"/>
          </p:cNvPicPr>
          <p:nvPr>
            <p:ph idx="1"/>
          </p:nvPr>
        </p:nvPicPr>
        <p:blipFill>
          <a:blip r:embed="rId2"/>
          <a:srcRect/>
          <a:stretch>
            <a:fillRect/>
          </a:stretch>
        </p:blipFill>
        <p:spPr bwMode="auto">
          <a:xfrm>
            <a:off x="0" y="1438276"/>
            <a:ext cx="9144000" cy="45720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srcRect/>
          <a:stretch>
            <a:fillRect/>
          </a:stretch>
        </p:blipFill>
        <p:spPr bwMode="auto">
          <a:xfrm>
            <a:off x="152400" y="1752600"/>
            <a:ext cx="8991600" cy="4728823"/>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Grp="1" noChangeAspect="1" noChangeArrowheads="1"/>
          </p:cNvPicPr>
          <p:nvPr>
            <p:ph idx="1"/>
          </p:nvPr>
        </p:nvPicPr>
        <p:blipFill>
          <a:blip r:embed="rId2"/>
          <a:srcRect/>
          <a:stretch>
            <a:fillRect/>
          </a:stretch>
        </p:blipFill>
        <p:spPr bwMode="auto">
          <a:xfrm>
            <a:off x="0" y="1482362"/>
            <a:ext cx="8915400" cy="5375638"/>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a:srcRect/>
          <a:stretch>
            <a:fillRect/>
          </a:stretch>
        </p:blipFill>
        <p:spPr bwMode="auto">
          <a:xfrm>
            <a:off x="609600" y="1416223"/>
            <a:ext cx="8077200" cy="4794077"/>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p:cNvPicPr>
            <a:picLocks noGrp="1" noChangeAspect="1" noChangeArrowheads="1"/>
          </p:cNvPicPr>
          <p:nvPr>
            <p:ph idx="1"/>
          </p:nvPr>
        </p:nvPicPr>
        <p:blipFill>
          <a:blip r:embed="rId2"/>
          <a:srcRect/>
          <a:stretch>
            <a:fillRect/>
          </a:stretch>
        </p:blipFill>
        <p:spPr bwMode="auto">
          <a:xfrm>
            <a:off x="304800" y="1905000"/>
            <a:ext cx="8305800" cy="3828455"/>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Type 1: Context Sensitive Grammar)</a:t>
            </a:r>
            <a:r>
              <a:rPr lang="en-US" dirty="0" smtClean="0"/>
              <a:t/>
            </a:r>
            <a:br>
              <a:rPr lang="en-US" dirty="0" smtClean="0"/>
            </a:br>
            <a:r>
              <a:rPr lang="en-US" dirty="0" smtClean="0"/>
              <a:t>Type-1 grammars generate the context-sensitive languages. The language generated by the grammar are recognized by the </a:t>
            </a:r>
            <a:r>
              <a:rPr lang="en-US" dirty="0" smtClean="0">
                <a:hlinkClick r:id="rId2"/>
              </a:rPr>
              <a:t>Linear Bound Automata</a:t>
            </a:r>
            <a:r>
              <a:rPr lang="en-US" dirty="0" smtClean="0"/>
              <a:t/>
            </a:r>
            <a:br>
              <a:rPr lang="en-US" dirty="0" smtClean="0"/>
            </a:br>
            <a:r>
              <a:rPr lang="en-US" dirty="0" smtClean="0"/>
              <a:t>In Type 1</a:t>
            </a:r>
            <a:br>
              <a:rPr lang="en-US" dirty="0" smtClean="0"/>
            </a:br>
            <a:r>
              <a:rPr lang="en-US" dirty="0" smtClean="0"/>
              <a:t>I. First of all Type 1 grammar should be Type 0.</a:t>
            </a:r>
            <a:br>
              <a:rPr lang="en-US" dirty="0" smtClean="0"/>
            </a:br>
            <a:r>
              <a:rPr lang="en-US" dirty="0" smtClean="0"/>
              <a:t>II. Grammar Production in the form of</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fontAlgn="base"/>
            <a:endParaRPr lang="en-US" dirty="0" smtClean="0"/>
          </a:p>
          <a:p>
            <a:pPr fontAlgn="base"/>
            <a:r>
              <a:rPr lang="en-US" dirty="0" smtClean="0"/>
              <a:t>|| &lt;= ||</a:t>
            </a:r>
          </a:p>
          <a:p>
            <a:pPr fontAlgn="base"/>
            <a:r>
              <a:rPr lang="en-US" dirty="0" err="1" smtClean="0"/>
              <a:t>i.e</a:t>
            </a:r>
            <a:r>
              <a:rPr lang="en-US" dirty="0" smtClean="0"/>
              <a:t> count of symbol in  is less than or equal to </a:t>
            </a:r>
            <a:br>
              <a:rPr lang="en-US" dirty="0" smtClean="0"/>
            </a:br>
            <a:r>
              <a:rPr lang="en-US" dirty="0" smtClean="0"/>
              <a:t> </a:t>
            </a:r>
            <a:br>
              <a:rPr lang="en-US" dirty="0" smtClean="0"/>
            </a:br>
            <a:r>
              <a:rPr lang="en-US" dirty="0" smtClean="0"/>
              <a:t>For Example,</a:t>
            </a:r>
            <a:br>
              <a:rPr lang="en-US" dirty="0" smtClean="0"/>
            </a:br>
            <a:r>
              <a:rPr lang="en-US" dirty="0" smtClean="0"/>
              <a:t>S –&gt; AB</a:t>
            </a:r>
            <a:br>
              <a:rPr lang="en-US" dirty="0" smtClean="0"/>
            </a:br>
            <a:r>
              <a:rPr lang="en-US" dirty="0" smtClean="0"/>
              <a:t>AB –&gt; </a:t>
            </a:r>
            <a:r>
              <a:rPr lang="en-US" dirty="0" err="1" smtClean="0"/>
              <a:t>abc</a:t>
            </a:r>
            <a:r>
              <a:rPr lang="en-US" dirty="0" smtClean="0"/>
              <a:t/>
            </a:r>
            <a:br>
              <a:rPr lang="en-US" dirty="0" smtClean="0"/>
            </a:br>
            <a:r>
              <a:rPr lang="en-US" dirty="0" smtClean="0"/>
              <a:t>B –&gt; b</a:t>
            </a:r>
          </a:p>
          <a:p>
            <a:pPr fontAlgn="base"/>
            <a:r>
              <a:rPr lang="en-US" dirty="0" smtClean="0"/>
              <a:t> </a:t>
            </a:r>
          </a:p>
          <a:p>
            <a:pPr fontAlgn="base"/>
            <a:r>
              <a:rPr lang="en-US" b="1" dirty="0" smtClean="0"/>
              <a:t>Type 2: Context Free Grammar:</a:t>
            </a:r>
            <a:r>
              <a:rPr lang="en-US" dirty="0" smtClean="0"/>
              <a:t/>
            </a:r>
            <a:br>
              <a:rPr lang="en-US" dirty="0" smtClean="0"/>
            </a:br>
            <a:r>
              <a:rPr lang="en-US" dirty="0" smtClean="0"/>
              <a:t>Type-2 grammars generate the context-free languages. The language generated by the grammar is recognized by a </a:t>
            </a:r>
            <a:r>
              <a:rPr lang="en-US" dirty="0" smtClean="0">
                <a:hlinkClick r:id="rId2"/>
              </a:rPr>
              <a:t>Pushdown automata</a:t>
            </a:r>
            <a:r>
              <a:rPr lang="en-US" dirty="0" smtClean="0"/>
              <a:t>. Type-2 grammars generate the context-free languages.</a:t>
            </a:r>
            <a:br>
              <a:rPr lang="en-US" dirty="0" smtClean="0"/>
            </a:br>
            <a:r>
              <a:rPr lang="en-US" dirty="0" smtClean="0"/>
              <a:t>In Type 2,</a:t>
            </a:r>
            <a:br>
              <a:rPr lang="en-US" dirty="0" smtClean="0"/>
            </a:br>
            <a:r>
              <a:rPr lang="en-US" dirty="0" smtClean="0"/>
              <a:t>1. First of all it should be Type 1.</a:t>
            </a:r>
            <a:br>
              <a:rPr lang="en-US" dirty="0" smtClean="0"/>
            </a:br>
            <a:r>
              <a:rPr lang="en-US" dirty="0" smtClean="0"/>
              <a:t>2. Left hand side of production can have only one variable.</a:t>
            </a:r>
          </a:p>
          <a:p>
            <a:pPr fontAlgn="base"/>
            <a:r>
              <a:rPr lang="en-US" dirty="0" smtClean="0"/>
              <a:t>|| = 1.</a:t>
            </a:r>
          </a:p>
          <a:p>
            <a:pPr fontAlgn="base"/>
            <a:r>
              <a:rPr lang="en-US" dirty="0" smtClean="0"/>
              <a:t>Their is no restriction on .</a:t>
            </a:r>
          </a:p>
          <a:p>
            <a:pPr fontAlgn="base"/>
            <a:r>
              <a:rPr lang="en-US" dirty="0" smtClean="0"/>
              <a:t> </a:t>
            </a:r>
          </a:p>
          <a:p>
            <a:pPr fontAlgn="base"/>
            <a:r>
              <a:rPr lang="en-US" dirty="0" smtClean="0"/>
              <a:t>For example,</a:t>
            </a:r>
            <a:br>
              <a:rPr lang="en-US" dirty="0" smtClean="0"/>
            </a:br>
            <a:r>
              <a:rPr lang="en-US" dirty="0" smtClean="0"/>
              <a:t>S –&gt; AB</a:t>
            </a:r>
            <a:br>
              <a:rPr lang="en-US" dirty="0" smtClean="0"/>
            </a:br>
            <a:r>
              <a:rPr lang="en-US" dirty="0" smtClean="0"/>
              <a:t>A –&gt; a</a:t>
            </a:r>
            <a:br>
              <a:rPr lang="en-US" dirty="0" smtClean="0"/>
            </a:br>
            <a:r>
              <a:rPr lang="en-US" dirty="0" smtClean="0"/>
              <a:t>B –&gt; b</a:t>
            </a:r>
          </a:p>
          <a:p>
            <a:pPr fontAlgn="base"/>
            <a:r>
              <a:rPr lang="en-US" dirty="0" smtClean="0"/>
              <a:t> </a:t>
            </a:r>
          </a:p>
          <a:p>
            <a:pPr fontAlgn="base"/>
            <a:r>
              <a:rPr lang="en-US" dirty="0" smtClean="0"/>
              <a:t/>
            </a:r>
            <a:br>
              <a:rPr lang="en-US" dirty="0" smtClean="0"/>
            </a:br>
            <a:endParaRPr lang="en-US" dirty="0" smtClean="0"/>
          </a:p>
          <a:p>
            <a:pPr fontAlgn="base"/>
            <a:r>
              <a:rPr lang="en-US" dirty="0" smtClean="0"/>
              <a:t/>
            </a:r>
            <a:br>
              <a:rPr lang="en-US" dirty="0" smtClean="0"/>
            </a:br>
            <a:r>
              <a:rPr lang="en-US" b="1" dirty="0" smtClean="0"/>
              <a:t>Type 3: Regular Grammar:</a:t>
            </a:r>
            <a:r>
              <a:rPr lang="en-US" dirty="0" smtClean="0"/>
              <a:t/>
            </a:r>
            <a:br>
              <a:rPr lang="en-US" dirty="0" smtClean="0"/>
            </a:br>
            <a:r>
              <a:rPr lang="en-US" dirty="0" smtClean="0"/>
              <a:t>Type-3 grammars generate regular languages. These languages are exactly all languages that can be accepted by a finite state automaton.</a:t>
            </a:r>
          </a:p>
          <a:p>
            <a:pPr fontAlgn="base"/>
            <a:r>
              <a:rPr lang="en-US" dirty="0" smtClean="0"/>
              <a:t>Type 3 is most restricted form of grammar.</a:t>
            </a:r>
            <a:br>
              <a:rPr lang="en-US" dirty="0" smtClean="0"/>
            </a:br>
            <a:r>
              <a:rPr lang="en-US" dirty="0" smtClean="0"/>
              <a:t>Type 3 should be in the given form only :</a:t>
            </a:r>
          </a:p>
          <a:p>
            <a:pPr fontAlgn="base"/>
            <a:r>
              <a:rPr lang="en-US" b="1" dirty="0" smtClean="0"/>
              <a:t>V –&gt; VT* / T*.</a:t>
            </a:r>
            <a:br>
              <a:rPr lang="en-US" b="1" dirty="0" smtClean="0"/>
            </a:br>
            <a:r>
              <a:rPr lang="en-US" b="1" dirty="0" smtClean="0"/>
              <a:t>(or)</a:t>
            </a:r>
            <a:br>
              <a:rPr lang="en-US" b="1" dirty="0" smtClean="0"/>
            </a:br>
            <a:r>
              <a:rPr lang="en-US" b="1" dirty="0" smtClean="0"/>
              <a:t>V –&gt; T*V /T*</a:t>
            </a:r>
            <a:r>
              <a:rPr lang="en-US" dirty="0" smtClean="0"/>
              <a:t/>
            </a:r>
            <a:br>
              <a:rPr lang="en-US" dirty="0" smtClean="0"/>
            </a:br>
            <a:r>
              <a:rPr lang="en-US" dirty="0" smtClean="0"/>
              <a:t> </a:t>
            </a:r>
            <a:br>
              <a:rPr lang="en-US" dirty="0" smtClean="0"/>
            </a:br>
            <a:r>
              <a:rPr lang="en-US" dirty="0" smtClean="0"/>
              <a:t>for example :</a:t>
            </a:r>
            <a:br>
              <a:rPr lang="en-US" dirty="0" smtClean="0"/>
            </a:br>
            <a:r>
              <a:rPr lang="en-US" dirty="0" smtClean="0"/>
              <a:t>S –&gt; ab.</a:t>
            </a:r>
          </a:p>
          <a:p>
            <a:pPr fontAlgn="base"/>
            <a:r>
              <a:rPr lang="en-US" dirty="0" smtClean="0"/>
              <a:t> </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170</TotalTime>
  <Words>1106</Words>
  <Application>Microsoft Office PowerPoint</Application>
  <PresentationFormat>On-screen Show (4:3)</PresentationFormat>
  <Paragraphs>205</Paragraphs>
  <Slides>100</Slides>
  <Notes>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Module</vt:lpstr>
      <vt:lpstr>THEORY OF AUTOMATA  UNIT 3 </vt:lpstr>
      <vt:lpstr>Introduction of Theory of Computation </vt:lpstr>
      <vt:lpstr>Slide 3</vt:lpstr>
      <vt:lpstr>Slide 4</vt:lpstr>
      <vt:lpstr>Slide 5</vt:lpstr>
      <vt:lpstr> Chomsky Hierarchy in Theory of Computation  </vt:lpstr>
      <vt:lpstr>Slide 7</vt:lpstr>
      <vt:lpstr>Slide 8</vt:lpstr>
      <vt:lpstr>Slide 9</vt:lpstr>
      <vt:lpstr>Slide 10</vt:lpstr>
      <vt:lpstr>Slide 11</vt:lpstr>
      <vt:lpstr>Applications of various Automata </vt:lpstr>
      <vt:lpstr>Slide 13</vt:lpstr>
      <vt:lpstr>Slide 14</vt:lpstr>
      <vt:lpstr>Introduction of Finite Automata  </vt:lpstr>
      <vt:lpstr>FA is characterized into two types:  </vt:lpstr>
      <vt:lpstr>Slide 17</vt:lpstr>
      <vt:lpstr>Cont..</vt:lpstr>
      <vt:lpstr>Cont..</vt:lpstr>
      <vt:lpstr> Regular Expressions</vt:lpstr>
      <vt:lpstr>Slide 21</vt:lpstr>
      <vt:lpstr>Slide 22</vt:lpstr>
      <vt:lpstr>Slide 23</vt:lpstr>
      <vt:lpstr>Slide 24</vt:lpstr>
      <vt:lpstr>How to identify if a language is regular or not </vt:lpstr>
      <vt:lpstr>Slide 26</vt:lpstr>
      <vt:lpstr>Slide 27</vt:lpstr>
      <vt:lpstr>Slide 28</vt:lpstr>
      <vt:lpstr>Slide 29</vt:lpstr>
      <vt:lpstr> Designing Finite Automata from Regular Expression (Set 1) </vt:lpstr>
      <vt:lpstr>Slide 31</vt:lpstr>
      <vt:lpstr>Slide 32</vt:lpstr>
      <vt:lpstr>Slide 33</vt:lpstr>
      <vt:lpstr>Slide 34</vt:lpstr>
      <vt:lpstr>Slide 35</vt:lpstr>
      <vt:lpstr>Slide 36</vt:lpstr>
      <vt:lpstr>Star Height of Regular Expression and Regular Language</vt:lpstr>
      <vt:lpstr>Slide 38</vt:lpstr>
      <vt:lpstr>Slide 39</vt:lpstr>
      <vt:lpstr>Slide 40</vt:lpstr>
      <vt:lpstr>  Generating regular expression from Finite Automata </vt:lpstr>
      <vt:lpstr>Slide 42</vt:lpstr>
      <vt:lpstr>Step:1 </vt:lpstr>
      <vt:lpstr>Step:2</vt:lpstr>
      <vt:lpstr>Step:3</vt:lpstr>
      <vt:lpstr>Cont..</vt:lpstr>
      <vt:lpstr>Slide 47</vt:lpstr>
      <vt:lpstr>Cont..</vt:lpstr>
      <vt:lpstr>Slide 49</vt:lpstr>
      <vt:lpstr>Slide 50</vt:lpstr>
      <vt:lpstr>Slide 51</vt:lpstr>
      <vt:lpstr>Designing Deterministic Finite Automata (Set 1) </vt:lpstr>
      <vt:lpstr>Slide 53</vt:lpstr>
      <vt:lpstr>Slide 54</vt:lpstr>
      <vt:lpstr>  Designing Deterministic Finite Automata (Set 2)  </vt:lpstr>
      <vt:lpstr>Cont..</vt:lpstr>
      <vt:lpstr>  DFA for Strings not ending with “THE”  </vt:lpstr>
      <vt:lpstr>Slide 58</vt:lpstr>
      <vt:lpstr>DFA of a string with at least two 0’s and at least two 1’s </vt:lpstr>
      <vt:lpstr> Relationship between grammar and language in Theory of Computation  </vt:lpstr>
      <vt:lpstr>Cont..</vt:lpstr>
      <vt:lpstr>Simplifying Context Free Grammars  </vt:lpstr>
      <vt:lpstr>Cont..</vt:lpstr>
      <vt:lpstr>Introduction of Pushdown Automata  </vt:lpstr>
      <vt:lpstr>Union process in DFA </vt:lpstr>
      <vt:lpstr>Cont..</vt:lpstr>
      <vt:lpstr>Cont..</vt:lpstr>
      <vt:lpstr>Cont..</vt:lpstr>
      <vt:lpstr> Conversion from NFA to DFA  </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AUTOMATA  UNIT 3</dc:title>
  <dc:creator>DELL</dc:creator>
  <cp:lastModifiedBy>DELL</cp:lastModifiedBy>
  <cp:revision>10</cp:revision>
  <dcterms:created xsi:type="dcterms:W3CDTF">2020-04-21T15:28:35Z</dcterms:created>
  <dcterms:modified xsi:type="dcterms:W3CDTF">2020-04-21T18:19:03Z</dcterms:modified>
</cp:coreProperties>
</file>