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4D84E097-AF21-4ED6-8FE0-B1A4E7AB2896}" type="datetimeFigureOut">
              <a:rPr lang="en-IN" smtClean="0"/>
              <a:t>21-12-2021</a:t>
            </a:fld>
            <a:endParaRPr lang="en-IN"/>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en-IN"/>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B3784497-4BD7-4579-BD6B-EFB459662994}" type="slidenum">
              <a:rPr lang="en-IN" smtClean="0"/>
              <a:t>‹#›</a:t>
            </a:fld>
            <a:endParaRPr lang="en-IN"/>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0320607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D84E097-AF21-4ED6-8FE0-B1A4E7AB2896}" type="datetimeFigureOut">
              <a:rPr lang="en-IN" smtClean="0"/>
              <a:t>21-12-2021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3784497-4BD7-4579-BD6B-EFB459662994}" type="slidenum">
              <a:rPr lang="en-IN" smtClean="0"/>
              <a:t>‹#›</a:t>
            </a:fld>
            <a:endParaRPr lang="en-IN"/>
          </a:p>
        </p:txBody>
      </p:sp>
    </p:spTree>
    <p:extLst>
      <p:ext uri="{BB962C8B-B14F-4D97-AF65-F5344CB8AC3E}">
        <p14:creationId xmlns:p14="http://schemas.microsoft.com/office/powerpoint/2010/main" val="16739094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D84E097-AF21-4ED6-8FE0-B1A4E7AB2896}" type="datetimeFigureOut">
              <a:rPr lang="en-IN" smtClean="0"/>
              <a:t>21-12-2021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3784497-4BD7-4579-BD6B-EFB459662994}" type="slidenum">
              <a:rPr lang="en-IN" smtClean="0"/>
              <a:t>‹#›</a:t>
            </a:fld>
            <a:endParaRPr lang="en-IN"/>
          </a:p>
        </p:txBody>
      </p:sp>
    </p:spTree>
    <p:extLst>
      <p:ext uri="{BB962C8B-B14F-4D97-AF65-F5344CB8AC3E}">
        <p14:creationId xmlns:p14="http://schemas.microsoft.com/office/powerpoint/2010/main" val="1138333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D84E097-AF21-4ED6-8FE0-B1A4E7AB2896}" type="datetimeFigureOut">
              <a:rPr lang="en-IN" smtClean="0"/>
              <a:t>21-12-2021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3784497-4BD7-4579-BD6B-EFB459662994}" type="slidenum">
              <a:rPr lang="en-IN" smtClean="0"/>
              <a:t>‹#›</a:t>
            </a:fld>
            <a:endParaRPr lang="en-IN"/>
          </a:p>
        </p:txBody>
      </p:sp>
    </p:spTree>
    <p:extLst>
      <p:ext uri="{BB962C8B-B14F-4D97-AF65-F5344CB8AC3E}">
        <p14:creationId xmlns:p14="http://schemas.microsoft.com/office/powerpoint/2010/main" val="10943555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en-US" smtClean="0"/>
              <a:t>Click to edit Master title style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84E097-AF21-4ED6-8FE0-B1A4E7AB2896}" type="datetimeFigureOut">
              <a:rPr lang="en-IN" smtClean="0"/>
              <a:t>21-12-2021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3784497-4BD7-4579-BD6B-EFB459662994}" type="slidenum">
              <a:rPr lang="en-IN" smtClean="0"/>
              <a:t>‹#›</a:t>
            </a:fld>
            <a:endParaRPr lang="en-IN"/>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81105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D84E097-AF21-4ED6-8FE0-B1A4E7AB2896}" type="datetimeFigureOut">
              <a:rPr lang="en-IN" smtClean="0"/>
              <a:t>21-12-2021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3784497-4BD7-4579-BD6B-EFB459662994}" type="slidenum">
              <a:rPr lang="en-IN" smtClean="0"/>
              <a:t>‹#›</a:t>
            </a:fld>
            <a:endParaRPr lang="en-IN"/>
          </a:p>
        </p:txBody>
      </p:sp>
    </p:spTree>
    <p:extLst>
      <p:ext uri="{BB962C8B-B14F-4D97-AF65-F5344CB8AC3E}">
        <p14:creationId xmlns:p14="http://schemas.microsoft.com/office/powerpoint/2010/main" val="35528352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n-US" smtClean="0"/>
              <a:t>Click to 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D84E097-AF21-4ED6-8FE0-B1A4E7AB2896}" type="datetimeFigureOut">
              <a:rPr lang="en-IN" smtClean="0"/>
              <a:t>21-12-2021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3784497-4BD7-4579-BD6B-EFB459662994}" type="slidenum">
              <a:rPr lang="en-IN" smtClean="0"/>
              <a:t>‹#›</a:t>
            </a:fld>
            <a:endParaRPr lang="en-IN"/>
          </a:p>
        </p:txBody>
      </p:sp>
    </p:spTree>
    <p:extLst>
      <p:ext uri="{BB962C8B-B14F-4D97-AF65-F5344CB8AC3E}">
        <p14:creationId xmlns:p14="http://schemas.microsoft.com/office/powerpoint/2010/main" val="1404779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D84E097-AF21-4ED6-8FE0-B1A4E7AB2896}" type="datetimeFigureOut">
              <a:rPr lang="en-IN" smtClean="0"/>
              <a:t>21-12-2021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3784497-4BD7-4579-BD6B-EFB459662994}" type="slidenum">
              <a:rPr lang="en-IN" smtClean="0"/>
              <a:t>‹#›</a:t>
            </a:fld>
            <a:endParaRPr lang="en-IN"/>
          </a:p>
        </p:txBody>
      </p:sp>
    </p:spTree>
    <p:extLst>
      <p:ext uri="{BB962C8B-B14F-4D97-AF65-F5344CB8AC3E}">
        <p14:creationId xmlns:p14="http://schemas.microsoft.com/office/powerpoint/2010/main" val="1072660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84E097-AF21-4ED6-8FE0-B1A4E7AB2896}" type="datetimeFigureOut">
              <a:rPr lang="en-IN" smtClean="0"/>
              <a:t>21-12-2021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3784497-4BD7-4579-BD6B-EFB459662994}" type="slidenum">
              <a:rPr lang="en-IN" smtClean="0"/>
              <a:t>‹#›</a:t>
            </a:fld>
            <a:endParaRPr lang="en-IN"/>
          </a:p>
        </p:txBody>
      </p:sp>
    </p:spTree>
    <p:extLst>
      <p:ext uri="{BB962C8B-B14F-4D97-AF65-F5344CB8AC3E}">
        <p14:creationId xmlns:p14="http://schemas.microsoft.com/office/powerpoint/2010/main" val="651747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en-US" smtClean="0"/>
              <a:t>Click to edit Master title style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84E097-AF21-4ED6-8FE0-B1A4E7AB2896}" type="datetimeFigureOut">
              <a:rPr lang="en-IN" smtClean="0"/>
              <a:t>21-12-2021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3784497-4BD7-4579-BD6B-EFB459662994}" type="slidenum">
              <a:rPr lang="en-IN" smtClean="0"/>
              <a:t>‹#›</a:t>
            </a:fld>
            <a:endParaRPr lang="en-IN"/>
          </a:p>
        </p:txBody>
      </p:sp>
    </p:spTree>
    <p:extLst>
      <p:ext uri="{BB962C8B-B14F-4D97-AF65-F5344CB8AC3E}">
        <p14:creationId xmlns:p14="http://schemas.microsoft.com/office/powerpoint/2010/main" val="609736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1129284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84E097-AF21-4ED6-8FE0-B1A4E7AB2896}" type="datetimeFigureOut">
              <a:rPr lang="en-IN" smtClean="0"/>
              <a:t>21-12-2021</a:t>
            </a:fld>
            <a:endParaRPr lang="en-IN"/>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3784497-4BD7-4579-BD6B-EFB459662994}" type="slidenum">
              <a:rPr lang="en-IN" smtClean="0"/>
              <a:t>‹#›</a:t>
            </a:fld>
            <a:endParaRPr lang="en-IN"/>
          </a:p>
        </p:txBody>
      </p:sp>
    </p:spTree>
    <p:extLst>
      <p:ext uri="{BB962C8B-B14F-4D97-AF65-F5344CB8AC3E}">
        <p14:creationId xmlns:p14="http://schemas.microsoft.com/office/powerpoint/2010/main" val="887529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4D84E097-AF21-4ED6-8FE0-B1A4E7AB2896}" type="datetimeFigureOut">
              <a:rPr lang="en-IN" smtClean="0"/>
              <a:t>21-12-2021</a:t>
            </a:fld>
            <a:endParaRPr lang="en-IN"/>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en-IN"/>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B3784497-4BD7-4579-BD6B-EFB459662994}" type="slidenum">
              <a:rPr lang="en-IN" smtClean="0"/>
              <a:t>‹#›</a:t>
            </a:fld>
            <a:endParaRPr lang="en-IN"/>
          </a:p>
        </p:txBody>
      </p:sp>
    </p:spTree>
    <p:extLst>
      <p:ext uri="{BB962C8B-B14F-4D97-AF65-F5344CB8AC3E}">
        <p14:creationId xmlns:p14="http://schemas.microsoft.com/office/powerpoint/2010/main" val="158968367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28549" y="976021"/>
            <a:ext cx="8639033" cy="4941353"/>
          </a:xfrm>
          <a:prstGeom prst="rect">
            <a:avLst/>
          </a:prstGeom>
        </p:spPr>
        <p:txBody>
          <a:bodyPr wrap="square">
            <a:spAutoFit/>
          </a:bodyPr>
          <a:lstStyle/>
          <a:p>
            <a:pPr algn="just" fontAlgn="base">
              <a:lnSpc>
                <a:spcPct val="115000"/>
              </a:lnSpc>
              <a:spcBef>
                <a:spcPts val="1000"/>
              </a:spcBef>
              <a:spcAft>
                <a:spcPts val="0"/>
              </a:spcAft>
            </a:pPr>
            <a:r>
              <a:rPr lang="en-US" sz="2800" b="1" i="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Advantages of direct taxes</a:t>
            </a:r>
            <a:endParaRPr lang="en-IN" b="1" i="1" dirty="0" smtClean="0">
              <a:solidFill>
                <a:srgbClr val="4F81BD"/>
              </a:solidFill>
              <a:effectLst/>
              <a:latin typeface="Cambria" panose="02040503050406030204" pitchFamily="18" charset="0"/>
              <a:ea typeface="Times New Roman" panose="02020603050405020304" pitchFamily="18" charset="0"/>
              <a:cs typeface="Times New Roman" panose="02020603050405020304" pitchFamily="18" charset="0"/>
            </a:endParaRPr>
          </a:p>
          <a:p>
            <a:pPr>
              <a:lnSpc>
                <a:spcPct val="115000"/>
              </a:lnSpc>
            </a:pPr>
            <a:r>
              <a:rPr lang="en-US" dirty="0" smtClean="0">
                <a:solidFill>
                  <a:srgbClr val="000000"/>
                </a:solidFill>
                <a:effectLst/>
                <a:latin typeface="Times New Roman" panose="02020603050405020304" pitchFamily="18" charset="0"/>
                <a:ea typeface="Times New Roman" panose="02020603050405020304" pitchFamily="18" charset="0"/>
              </a:rPr>
              <a:t> (</a:t>
            </a:r>
            <a:r>
              <a:rPr lang="en-US" dirty="0" err="1" smtClean="0">
                <a:solidFill>
                  <a:srgbClr val="000000"/>
                </a:solidFill>
                <a:effectLst/>
                <a:latin typeface="Times New Roman" panose="02020603050405020304" pitchFamily="18" charset="0"/>
                <a:ea typeface="Times New Roman" panose="02020603050405020304" pitchFamily="18" charset="0"/>
              </a:rPr>
              <a:t>i</a:t>
            </a:r>
            <a:r>
              <a:rPr lang="en-US" dirty="0" smtClean="0">
                <a:solidFill>
                  <a:srgbClr val="000000"/>
                </a:solidFill>
                <a:effectLst/>
                <a:latin typeface="Times New Roman" panose="02020603050405020304" pitchFamily="18" charset="0"/>
                <a:ea typeface="Times New Roman" panose="02020603050405020304" pitchFamily="18" charset="0"/>
              </a:rPr>
              <a:t>) It is easy to determine the incidence of the tax – a person or institution who actually pays and suffers the burden of tax.</a:t>
            </a:r>
          </a:p>
          <a:p>
            <a:pPr>
              <a:lnSpc>
                <a:spcPct val="115000"/>
              </a:lnSpc>
            </a:pPr>
            <a:endParaRPr lang="en-IN" sz="1600" dirty="0" smtClean="0">
              <a:effectLst/>
              <a:latin typeface="Times New Roman" panose="02020603050405020304" pitchFamily="18" charset="0"/>
              <a:ea typeface="Times New Roman" panose="02020603050405020304" pitchFamily="18" charset="0"/>
            </a:endParaRPr>
          </a:p>
          <a:p>
            <a:pPr>
              <a:lnSpc>
                <a:spcPct val="115000"/>
              </a:lnSpc>
            </a:pPr>
            <a:r>
              <a:rPr lang="en-US" dirty="0" smtClean="0">
                <a:solidFill>
                  <a:srgbClr val="000000"/>
                </a:solidFill>
                <a:effectLst/>
                <a:latin typeface="Times New Roman" panose="02020603050405020304" pitchFamily="18" charset="0"/>
                <a:ea typeface="Times New Roman" panose="02020603050405020304" pitchFamily="18" charset="0"/>
              </a:rPr>
              <a:t>(ii) Direct taxes tend to be progressive – people in the higher income group pay a greater percentage than poorer people, e.g., income tax is graduated so that high income earners pay a larger percentage; also a selective wealth tax would only apply to those owning more than a certain level of wealth.</a:t>
            </a:r>
          </a:p>
          <a:p>
            <a:pPr>
              <a:lnSpc>
                <a:spcPct val="115000"/>
              </a:lnSpc>
            </a:pPr>
            <a:endParaRPr lang="en-IN" sz="1600" dirty="0" smtClean="0">
              <a:effectLst/>
              <a:latin typeface="Times New Roman" panose="02020603050405020304" pitchFamily="18" charset="0"/>
              <a:ea typeface="Times New Roman" panose="02020603050405020304" pitchFamily="18" charset="0"/>
            </a:endParaRPr>
          </a:p>
          <a:p>
            <a:pPr>
              <a:lnSpc>
                <a:spcPct val="115000"/>
              </a:lnSpc>
            </a:pPr>
            <a:r>
              <a:rPr lang="en-US" dirty="0" smtClean="0">
                <a:solidFill>
                  <a:srgbClr val="000000"/>
                </a:solidFill>
                <a:effectLst/>
                <a:latin typeface="Times New Roman" panose="02020603050405020304" pitchFamily="18" charset="0"/>
                <a:ea typeface="Times New Roman" panose="02020603050405020304" pitchFamily="18" charset="0"/>
              </a:rPr>
              <a:t>(iii) Direct taxes are easy to collect. </a:t>
            </a:r>
          </a:p>
          <a:p>
            <a:pPr>
              <a:lnSpc>
                <a:spcPct val="115000"/>
              </a:lnSpc>
            </a:pPr>
            <a:endParaRPr lang="en-IN" sz="1600" dirty="0" smtClean="0">
              <a:effectLst/>
              <a:latin typeface="Times New Roman" panose="02020603050405020304" pitchFamily="18" charset="0"/>
              <a:ea typeface="Times New Roman" panose="02020603050405020304" pitchFamily="18" charset="0"/>
            </a:endParaRPr>
          </a:p>
          <a:p>
            <a:pPr>
              <a:lnSpc>
                <a:spcPct val="115000"/>
              </a:lnSpc>
            </a:pPr>
            <a:r>
              <a:rPr lang="en-US" dirty="0" smtClean="0">
                <a:solidFill>
                  <a:srgbClr val="000000"/>
                </a:solidFill>
                <a:effectLst/>
                <a:latin typeface="Times New Roman" panose="02020603050405020304" pitchFamily="18" charset="0"/>
                <a:ea typeface="Times New Roman" panose="02020603050405020304" pitchFamily="18" charset="0"/>
              </a:rPr>
              <a:t>(iv) Direct taxes are important to the government’s economic policy. If the government is fighting inflation it can impose, for example, high levels of income tax to restrict consumer demand. If the government is concerned about unemployment it can reduce the levels of income tax to increase consumer demand and increase production.</a:t>
            </a:r>
            <a:endParaRPr lang="en-IN"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70840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8991" y="976021"/>
            <a:ext cx="8175009" cy="5069593"/>
          </a:xfrm>
          <a:prstGeom prst="rect">
            <a:avLst/>
          </a:prstGeom>
        </p:spPr>
        <p:txBody>
          <a:bodyPr wrap="square">
            <a:spAutoFit/>
          </a:bodyPr>
          <a:lstStyle/>
          <a:p>
            <a:pPr algn="just" fontAlgn="base">
              <a:lnSpc>
                <a:spcPct val="115000"/>
              </a:lnSpc>
              <a:spcBef>
                <a:spcPts val="1000"/>
              </a:spcBef>
              <a:spcAft>
                <a:spcPts val="0"/>
              </a:spcAft>
            </a:pPr>
            <a:r>
              <a:rPr lang="en-US" sz="2800"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Disadvantages of direct </a:t>
            </a:r>
            <a:r>
              <a:rPr lang="en-US" sz="2800" b="1" i="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tax</a:t>
            </a:r>
          </a:p>
          <a:p>
            <a:pPr algn="just" fontAlgn="base">
              <a:lnSpc>
                <a:spcPct val="115000"/>
              </a:lnSpc>
              <a:spcBef>
                <a:spcPts val="1000"/>
              </a:spcBef>
              <a:spcAft>
                <a:spcPts val="0"/>
              </a:spcAft>
            </a:pPr>
            <a:endParaRPr lang="en-IN" b="1" i="1" dirty="0" smtClean="0">
              <a:solidFill>
                <a:srgbClr val="4F81BD"/>
              </a:solidFill>
              <a:effectLst/>
              <a:latin typeface="Cambria" panose="02040503050406030204" pitchFamily="18" charset="0"/>
              <a:ea typeface="Times New Roman" panose="02020603050405020304" pitchFamily="18" charset="0"/>
              <a:cs typeface="Times New Roman" panose="02020603050405020304" pitchFamily="18" charset="0"/>
            </a:endParaRPr>
          </a:p>
          <a:p>
            <a:pPr>
              <a:lnSpc>
                <a:spcPct val="115000"/>
              </a:lnSpc>
            </a:pP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i</a:t>
            </a:r>
            <a:r>
              <a:rPr lang="en-US" dirty="0">
                <a:solidFill>
                  <a:srgbClr val="000000"/>
                </a:solidFill>
                <a:latin typeface="Times New Roman" panose="02020603050405020304" pitchFamily="18" charset="0"/>
                <a:ea typeface="Times New Roman" panose="02020603050405020304" pitchFamily="18" charset="0"/>
              </a:rPr>
              <a:t>) Direct taxation may be a disincentive to hard work. High rates of income tax, for example, may discourage people from working over­time or trying to gain promotion at work. Some economists blame the ‘brain drain’ (i.e., the emigration of highly qualified persons, such as scientists and doctors) on India’s high levels of taxation</a:t>
            </a:r>
            <a:r>
              <a:rPr lang="en-US" dirty="0" smtClean="0">
                <a:solidFill>
                  <a:srgbClr val="000000"/>
                </a:solidFill>
                <a:latin typeface="Times New Roman" panose="02020603050405020304" pitchFamily="18" charset="0"/>
                <a:ea typeface="Times New Roman" panose="02020603050405020304" pitchFamily="18" charset="0"/>
              </a:rPr>
              <a:t>.</a:t>
            </a:r>
          </a:p>
          <a:p>
            <a:pPr>
              <a:lnSpc>
                <a:spcPct val="115000"/>
              </a:lnSpc>
            </a:pPr>
            <a:endParaRPr lang="en-IN" sz="1600" dirty="0" smtClean="0">
              <a:effectLst/>
              <a:latin typeface="Times New Roman" panose="02020603050405020304" pitchFamily="18" charset="0"/>
              <a:ea typeface="Times New Roman" panose="02020603050405020304" pitchFamily="18" charset="0"/>
            </a:endParaRPr>
          </a:p>
          <a:p>
            <a:pPr>
              <a:lnSpc>
                <a:spcPct val="115000"/>
              </a:lnSpc>
            </a:pPr>
            <a:r>
              <a:rPr lang="en-US" dirty="0">
                <a:solidFill>
                  <a:srgbClr val="000000"/>
                </a:solidFill>
                <a:latin typeface="Times New Roman" panose="02020603050405020304" pitchFamily="18" charset="0"/>
                <a:ea typeface="Times New Roman" panose="02020603050405020304" pitchFamily="18" charset="0"/>
              </a:rPr>
              <a:t>(ii) Direct taxation discourage savings because, after paying tax, indi­viduals and companies have less income available to save. This means that investment, which relies on the level of savings, is low and this could cause less production and employment</a:t>
            </a:r>
            <a:r>
              <a:rPr lang="en-US" dirty="0" smtClean="0">
                <a:solidFill>
                  <a:srgbClr val="000000"/>
                </a:solidFill>
                <a:latin typeface="Times New Roman" panose="02020603050405020304" pitchFamily="18" charset="0"/>
                <a:ea typeface="Times New Roman" panose="02020603050405020304" pitchFamily="18" charset="0"/>
              </a:rPr>
              <a:t>.</a:t>
            </a:r>
          </a:p>
          <a:p>
            <a:pPr>
              <a:lnSpc>
                <a:spcPct val="115000"/>
              </a:lnSpc>
            </a:pPr>
            <a:endParaRPr lang="en-IN" sz="1600" dirty="0" smtClean="0">
              <a:effectLst/>
              <a:latin typeface="Times New Roman" panose="02020603050405020304" pitchFamily="18" charset="0"/>
              <a:ea typeface="Times New Roman" panose="02020603050405020304" pitchFamily="18" charset="0"/>
            </a:endParaRPr>
          </a:p>
          <a:p>
            <a:pPr>
              <a:lnSpc>
                <a:spcPct val="115000"/>
              </a:lnSpc>
            </a:pPr>
            <a:r>
              <a:rPr lang="en-US" dirty="0">
                <a:solidFill>
                  <a:srgbClr val="000000"/>
                </a:solidFill>
                <a:latin typeface="Times New Roman" panose="02020603050405020304" pitchFamily="18" charset="0"/>
                <a:ea typeface="Times New Roman" panose="02020603050405020304" pitchFamily="18" charset="0"/>
              </a:rPr>
              <a:t>(iii) This type of taxation encourages tax evasion – to avoid paying so much tax</a:t>
            </a:r>
            <a:r>
              <a:rPr lang="en-US" dirty="0" smtClean="0">
                <a:solidFill>
                  <a:srgbClr val="000000"/>
                </a:solidFill>
                <a:latin typeface="Times New Roman" panose="02020603050405020304" pitchFamily="18" charset="0"/>
                <a:ea typeface="Times New Roman" panose="02020603050405020304" pitchFamily="18" charset="0"/>
              </a:rPr>
              <a:t>.</a:t>
            </a:r>
          </a:p>
          <a:p>
            <a:pPr>
              <a:lnSpc>
                <a:spcPct val="115000"/>
              </a:lnSpc>
            </a:pPr>
            <a:endParaRPr lang="en-IN" sz="1600" dirty="0" smtClean="0">
              <a:effectLst/>
              <a:latin typeface="Times New Roman" panose="02020603050405020304" pitchFamily="18" charset="0"/>
              <a:ea typeface="Times New Roman" panose="02020603050405020304" pitchFamily="18" charset="0"/>
            </a:endParaRPr>
          </a:p>
          <a:p>
            <a:pPr>
              <a:lnSpc>
                <a:spcPct val="115000"/>
              </a:lnSpc>
            </a:pPr>
            <a:r>
              <a:rPr lang="en-US" dirty="0">
                <a:solidFill>
                  <a:srgbClr val="000000"/>
                </a:solidFill>
                <a:latin typeface="Times New Roman" panose="02020603050405020304" pitchFamily="18" charset="0"/>
                <a:ea typeface="Times New Roman" panose="02020603050405020304" pitchFamily="18" charset="0"/>
              </a:rPr>
              <a:t>(iv)  There is no element of choice about paying the tax – it is unavoidable.</a:t>
            </a:r>
            <a:endParaRPr lang="en-IN"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034229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37230" y="976021"/>
            <a:ext cx="8106770" cy="4467890"/>
          </a:xfrm>
          <a:prstGeom prst="rect">
            <a:avLst/>
          </a:prstGeom>
        </p:spPr>
        <p:txBody>
          <a:bodyPr wrap="square">
            <a:spAutoFit/>
          </a:bodyPr>
          <a:lstStyle/>
          <a:p>
            <a:pPr algn="just" fontAlgn="base">
              <a:lnSpc>
                <a:spcPct val="115000"/>
              </a:lnSpc>
              <a:spcBef>
                <a:spcPts val="1000"/>
              </a:spcBef>
              <a:spcAft>
                <a:spcPts val="0"/>
              </a:spcAft>
            </a:pPr>
            <a:r>
              <a:rPr lang="en-US" sz="2800"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Advantages of Indirect taxes</a:t>
            </a:r>
            <a:r>
              <a:rPr lang="en-US" sz="2800" b="1" i="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fontAlgn="base">
              <a:lnSpc>
                <a:spcPct val="115000"/>
              </a:lnSpc>
              <a:spcBef>
                <a:spcPts val="1000"/>
              </a:spcBef>
              <a:spcAft>
                <a:spcPts val="0"/>
              </a:spcAft>
            </a:pPr>
            <a:endParaRPr lang="en-IN" sz="1400" b="1" i="1" dirty="0" smtClean="0">
              <a:solidFill>
                <a:srgbClr val="4F81BD"/>
              </a:solidFill>
              <a:effectLst/>
              <a:latin typeface="Cambria" panose="02040503050406030204" pitchFamily="18" charset="0"/>
              <a:ea typeface="Times New Roman" panose="02020603050405020304" pitchFamily="18" charset="0"/>
              <a:cs typeface="Times New Roman" panose="02020603050405020304" pitchFamily="18" charset="0"/>
            </a:endParaRPr>
          </a:p>
          <a:p>
            <a:pPr>
              <a:lnSpc>
                <a:spcPct val="115000"/>
              </a:lnSpc>
            </a:pP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i</a:t>
            </a:r>
            <a:r>
              <a:rPr lang="en-US" dirty="0">
                <a:solidFill>
                  <a:srgbClr val="000000"/>
                </a:solidFill>
                <a:latin typeface="Times New Roman" panose="02020603050405020304" pitchFamily="18" charset="0"/>
                <a:ea typeface="Times New Roman" panose="02020603050405020304" pitchFamily="18" charset="0"/>
              </a:rPr>
              <a:t>) Indirect tax is fairly easy to collect.</a:t>
            </a:r>
            <a:endParaRPr lang="en-IN" sz="1600" dirty="0" smtClean="0">
              <a:effectLst/>
              <a:latin typeface="Times New Roman" panose="02020603050405020304" pitchFamily="18" charset="0"/>
              <a:ea typeface="Times New Roman" panose="02020603050405020304" pitchFamily="18" charset="0"/>
            </a:endParaRPr>
          </a:p>
          <a:p>
            <a:pPr>
              <a:lnSpc>
                <a:spcPct val="115000"/>
              </a:lnSpc>
            </a:pPr>
            <a:r>
              <a:rPr lang="en-US" dirty="0">
                <a:solidFill>
                  <a:srgbClr val="000000"/>
                </a:solidFill>
                <a:latin typeface="Times New Roman" panose="02020603050405020304" pitchFamily="18" charset="0"/>
                <a:ea typeface="Times New Roman" panose="02020603050405020304" pitchFamily="18" charset="0"/>
              </a:rPr>
              <a:t>(ii) It is easy to determine the incidence of an indirect tax.</a:t>
            </a:r>
            <a:endParaRPr lang="en-IN" sz="1600" dirty="0" smtClean="0">
              <a:effectLst/>
              <a:latin typeface="Times New Roman" panose="02020603050405020304" pitchFamily="18" charset="0"/>
              <a:ea typeface="Times New Roman" panose="02020603050405020304" pitchFamily="18" charset="0"/>
            </a:endParaRPr>
          </a:p>
          <a:p>
            <a:pPr>
              <a:lnSpc>
                <a:spcPct val="115000"/>
              </a:lnSpc>
            </a:pPr>
            <a:r>
              <a:rPr lang="en-US" dirty="0">
                <a:solidFill>
                  <a:srgbClr val="000000"/>
                </a:solidFill>
                <a:latin typeface="Times New Roman" panose="02020603050405020304" pitchFamily="18" charset="0"/>
                <a:ea typeface="Times New Roman" panose="02020603050405020304" pitchFamily="18" charset="0"/>
              </a:rPr>
              <a:t>(iii) The government can use it to discourage certain types of consump­tion. A high rate of tax on tobacco can, for example, affect smoking habits.</a:t>
            </a:r>
            <a:endParaRPr lang="en-IN" sz="1600" dirty="0" smtClean="0">
              <a:effectLst/>
              <a:latin typeface="Times New Roman" panose="02020603050405020304" pitchFamily="18" charset="0"/>
              <a:ea typeface="Times New Roman" panose="02020603050405020304" pitchFamily="18" charset="0"/>
            </a:endParaRPr>
          </a:p>
          <a:p>
            <a:pPr>
              <a:lnSpc>
                <a:spcPct val="115000"/>
              </a:lnSpc>
            </a:pPr>
            <a:r>
              <a:rPr lang="en-US" dirty="0">
                <a:solidFill>
                  <a:srgbClr val="000000"/>
                </a:solidFill>
                <a:latin typeface="Times New Roman" panose="02020603050405020304" pitchFamily="18" charset="0"/>
                <a:ea typeface="Times New Roman" panose="02020603050405020304" pitchFamily="18" charset="0"/>
              </a:rPr>
              <a:t>(iv)  Indirect taxation is a good way of raising revenue when levied on goods with an inelastic demand, such as necessities.</a:t>
            </a:r>
            <a:endParaRPr lang="en-IN" sz="1600" dirty="0" smtClean="0">
              <a:effectLst/>
              <a:latin typeface="Times New Roman" panose="02020603050405020304" pitchFamily="18" charset="0"/>
              <a:ea typeface="Times New Roman" panose="02020603050405020304" pitchFamily="18" charset="0"/>
            </a:endParaRPr>
          </a:p>
          <a:p>
            <a:pPr>
              <a:lnSpc>
                <a:spcPct val="115000"/>
              </a:lnSpc>
            </a:pPr>
            <a:r>
              <a:rPr lang="en-US" dirty="0">
                <a:solidFill>
                  <a:srgbClr val="000000"/>
                </a:solidFill>
                <a:latin typeface="Times New Roman" panose="02020603050405020304" pitchFamily="18" charset="0"/>
                <a:ea typeface="Times New Roman" panose="02020603050405020304" pitchFamily="18" charset="0"/>
              </a:rPr>
              <a:t>(v) Tourists do not pay income tax. But they spend money on goods and services. This adds to the tax revenue of the government.</a:t>
            </a:r>
            <a:endParaRPr lang="en-IN" sz="1600" dirty="0" smtClean="0">
              <a:effectLst/>
              <a:latin typeface="Times New Roman" panose="02020603050405020304" pitchFamily="18" charset="0"/>
              <a:ea typeface="Times New Roman" panose="02020603050405020304" pitchFamily="18" charset="0"/>
            </a:endParaRPr>
          </a:p>
          <a:p>
            <a:pPr>
              <a:lnSpc>
                <a:spcPct val="115000"/>
              </a:lnSpc>
            </a:pPr>
            <a:r>
              <a:rPr lang="en-US" dirty="0">
                <a:solidFill>
                  <a:srgbClr val="000000"/>
                </a:solidFill>
                <a:latin typeface="Times New Roman" panose="02020603050405020304" pitchFamily="18" charset="0"/>
                <a:ea typeface="Times New Roman" panose="02020603050405020304" pitchFamily="18" charset="0"/>
              </a:rPr>
              <a:t>(vi)  Consumers have a choice as to whether they pay the tax. They can avoid paying the tax by not consuming the goods which are being taxed.</a:t>
            </a:r>
            <a:endParaRPr lang="en-IN" sz="1600" dirty="0" smtClean="0">
              <a:effectLst/>
              <a:latin typeface="Times New Roman" panose="02020603050405020304" pitchFamily="18" charset="0"/>
              <a:ea typeface="Times New Roman" panose="02020603050405020304" pitchFamily="18" charset="0"/>
            </a:endParaRPr>
          </a:p>
          <a:p>
            <a:pPr>
              <a:lnSpc>
                <a:spcPct val="115000"/>
              </a:lnSpc>
            </a:pPr>
            <a:r>
              <a:rPr lang="en-US" dirty="0">
                <a:solidFill>
                  <a:srgbClr val="000000"/>
                </a:solidFill>
                <a:latin typeface="Times New Roman" panose="02020603050405020304" pitchFamily="18" charset="0"/>
                <a:ea typeface="Times New Roman" panose="02020603050405020304" pitchFamily="18" charset="0"/>
              </a:rPr>
              <a:t>(vii) Indirect taxes do not have a </a:t>
            </a:r>
            <a:r>
              <a:rPr lang="en-US" dirty="0" err="1">
                <a:solidFill>
                  <a:srgbClr val="000000"/>
                </a:solidFill>
                <a:latin typeface="Times New Roman" panose="02020603050405020304" pitchFamily="18" charset="0"/>
                <a:ea typeface="Times New Roman" panose="02020603050405020304" pitchFamily="18" charset="0"/>
              </a:rPr>
              <a:t>discentive</a:t>
            </a:r>
            <a:r>
              <a:rPr lang="en-US" dirty="0">
                <a:solidFill>
                  <a:srgbClr val="000000"/>
                </a:solidFill>
                <a:latin typeface="Times New Roman" panose="02020603050405020304" pitchFamily="18" charset="0"/>
                <a:ea typeface="Times New Roman" panose="02020603050405020304" pitchFamily="18" charset="0"/>
              </a:rPr>
              <a:t> effect on work.</a:t>
            </a:r>
            <a:endParaRPr lang="en-IN"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56460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05469" y="976021"/>
            <a:ext cx="8038531" cy="5423536"/>
          </a:xfrm>
          <a:prstGeom prst="rect">
            <a:avLst/>
          </a:prstGeom>
        </p:spPr>
        <p:txBody>
          <a:bodyPr wrap="square">
            <a:spAutoFit/>
          </a:bodyPr>
          <a:lstStyle/>
          <a:p>
            <a:pPr algn="just" fontAlgn="base">
              <a:lnSpc>
                <a:spcPct val="115000"/>
              </a:lnSpc>
              <a:spcBef>
                <a:spcPts val="1000"/>
              </a:spcBef>
              <a:spcAft>
                <a:spcPts val="0"/>
              </a:spcAft>
            </a:pPr>
            <a:r>
              <a:rPr lang="en-US" sz="2800"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Disadvantages of Indirect taxes</a:t>
            </a:r>
            <a:r>
              <a:rPr lang="en-US" sz="2800" b="1" i="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fontAlgn="base">
              <a:lnSpc>
                <a:spcPct val="115000"/>
              </a:lnSpc>
              <a:spcBef>
                <a:spcPts val="1000"/>
              </a:spcBef>
              <a:spcAft>
                <a:spcPts val="0"/>
              </a:spcAft>
            </a:pPr>
            <a:endParaRPr lang="en-IN" b="1" i="1" dirty="0" smtClean="0">
              <a:solidFill>
                <a:srgbClr val="4F81BD"/>
              </a:solidFill>
              <a:effectLst/>
              <a:latin typeface="Cambria" panose="02040503050406030204" pitchFamily="18" charset="0"/>
              <a:ea typeface="Times New Roman" panose="02020603050405020304" pitchFamily="18" charset="0"/>
              <a:cs typeface="Times New Roman" panose="02020603050405020304" pitchFamily="18" charset="0"/>
            </a:endParaRPr>
          </a:p>
          <a:p>
            <a:pPr marL="400050" indent="-400050">
              <a:lnSpc>
                <a:spcPct val="115000"/>
              </a:lnSpc>
              <a:buAutoNum type="romanLcParenBoth"/>
            </a:pPr>
            <a:r>
              <a:rPr lang="en-US" dirty="0" smtClean="0">
                <a:solidFill>
                  <a:srgbClr val="000000"/>
                </a:solidFill>
                <a:latin typeface="Times New Roman" panose="02020603050405020304" pitchFamily="18" charset="0"/>
                <a:ea typeface="Times New Roman" panose="02020603050405020304" pitchFamily="18" charset="0"/>
              </a:rPr>
              <a:t>Indirect </a:t>
            </a:r>
            <a:r>
              <a:rPr lang="en-US" dirty="0">
                <a:solidFill>
                  <a:srgbClr val="000000"/>
                </a:solidFill>
                <a:latin typeface="Times New Roman" panose="02020603050405020304" pitchFamily="18" charset="0"/>
                <a:ea typeface="Times New Roman" panose="02020603050405020304" pitchFamily="18" charset="0"/>
              </a:rPr>
              <a:t>taxes are regressive. A regressive tax is one which causes a poor person to pay a higher percentage of his or her income as tax than a rich person. For instance, the tax ingredient of the price of a new television set would be the same for the poor and the rich person, but as a percentage of the poor person’s income, it is far greater</a:t>
            </a:r>
            <a:r>
              <a:rPr lang="en-US" dirty="0" smtClean="0">
                <a:solidFill>
                  <a:srgbClr val="000000"/>
                </a:solidFill>
                <a:latin typeface="Times New Roman" panose="02020603050405020304" pitchFamily="18" charset="0"/>
                <a:ea typeface="Times New Roman" panose="02020603050405020304" pitchFamily="18" charset="0"/>
              </a:rPr>
              <a:t>.</a:t>
            </a:r>
          </a:p>
          <a:p>
            <a:pPr marL="400050" indent="-400050">
              <a:lnSpc>
                <a:spcPct val="115000"/>
              </a:lnSpc>
              <a:buAutoNum type="romanLcParenBoth"/>
            </a:pPr>
            <a:endParaRPr lang="en-IN" sz="1600" dirty="0" smtClean="0">
              <a:effectLst/>
              <a:latin typeface="Times New Roman" panose="02020603050405020304" pitchFamily="18" charset="0"/>
              <a:ea typeface="Times New Roman" panose="02020603050405020304" pitchFamily="18" charset="0"/>
            </a:endParaRPr>
          </a:p>
          <a:p>
            <a:pPr>
              <a:lnSpc>
                <a:spcPct val="115000"/>
              </a:lnSpc>
            </a:pPr>
            <a:r>
              <a:rPr lang="en-US" dirty="0">
                <a:solidFill>
                  <a:srgbClr val="000000"/>
                </a:solidFill>
                <a:latin typeface="Times New Roman" panose="02020603050405020304" pitchFamily="18" charset="0"/>
                <a:ea typeface="Times New Roman" panose="02020603050405020304" pitchFamily="18" charset="0"/>
              </a:rPr>
              <a:t> (ii) These taxes are not impartial. In recent years, certain groups of consumers have complained that they are being heavily </a:t>
            </a:r>
            <a:r>
              <a:rPr lang="en-US" dirty="0" err="1">
                <a:solidFill>
                  <a:srgbClr val="000000"/>
                </a:solidFill>
                <a:latin typeface="Times New Roman" panose="02020603050405020304" pitchFamily="18" charset="0"/>
                <a:ea typeface="Times New Roman" panose="02020603050405020304" pitchFamily="18" charset="0"/>
              </a:rPr>
              <a:t>penalised</a:t>
            </a:r>
            <a:r>
              <a:rPr lang="en-US" dirty="0">
                <a:solidFill>
                  <a:srgbClr val="000000"/>
                </a:solidFill>
                <a:latin typeface="Times New Roman" panose="02020603050405020304" pitchFamily="18" charset="0"/>
                <a:ea typeface="Times New Roman" panose="02020603050405020304" pitchFamily="18" charset="0"/>
              </a:rPr>
              <a:t> by taxation, e.g., drinkers, smokers and drivers</a:t>
            </a:r>
            <a:r>
              <a:rPr lang="en-US" dirty="0" smtClean="0">
                <a:solidFill>
                  <a:srgbClr val="000000"/>
                </a:solidFill>
                <a:latin typeface="Times New Roman" panose="02020603050405020304" pitchFamily="18" charset="0"/>
                <a:ea typeface="Times New Roman" panose="02020603050405020304" pitchFamily="18" charset="0"/>
              </a:rPr>
              <a:t>.</a:t>
            </a:r>
          </a:p>
          <a:p>
            <a:pPr>
              <a:lnSpc>
                <a:spcPct val="115000"/>
              </a:lnSpc>
            </a:pPr>
            <a:endParaRPr lang="en-IN" sz="1600" dirty="0" smtClean="0">
              <a:effectLst/>
              <a:latin typeface="Times New Roman" panose="02020603050405020304" pitchFamily="18" charset="0"/>
              <a:ea typeface="Times New Roman" panose="02020603050405020304" pitchFamily="18" charset="0"/>
            </a:endParaRPr>
          </a:p>
          <a:p>
            <a:pPr>
              <a:lnSpc>
                <a:spcPct val="115000"/>
              </a:lnSpc>
            </a:pPr>
            <a:r>
              <a:rPr lang="en-US" dirty="0">
                <a:solidFill>
                  <a:srgbClr val="000000"/>
                </a:solidFill>
                <a:latin typeface="Times New Roman" panose="02020603050405020304" pitchFamily="18" charset="0"/>
                <a:ea typeface="Times New Roman" panose="02020603050405020304" pitchFamily="18" charset="0"/>
              </a:rPr>
              <a:t>(iii) Indirect taxes may contribute to inflation. The imposition of an indirect tax on an item like petrol will increase its price. Since petrol is an essential input in a large number of industries, this may set off an inflationary spiral. Moreover, trade unions demand higher wages to maintain the real incomes of workers.</a:t>
            </a:r>
            <a:endParaRPr lang="en-IN"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86967501"/>
      </p:ext>
    </p:extLst>
  </p:cSld>
  <p:clrMapOvr>
    <a:masterClrMapping/>
  </p:clrMapOvr>
</p:sld>
</file>

<file path=ppt/theme/theme1.xml><?xml version="1.0" encoding="utf-8"?>
<a:theme xmlns:a="http://schemas.openxmlformats.org/drawingml/2006/main" name="View">
  <a:themeElements>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docProps/app.xml><?xml version="1.0" encoding="utf-8"?>
<Properties xmlns="http://schemas.openxmlformats.org/officeDocument/2006/extended-properties" xmlns:vt="http://schemas.openxmlformats.org/officeDocument/2006/docPropsVTypes">
  <Template>TM03457515[[fn=View]]</Template>
  <TotalTime>3</TotalTime>
  <Words>655</Words>
  <Application>Microsoft Office PowerPoint</Application>
  <PresentationFormat>Widescreen</PresentationFormat>
  <Paragraphs>33</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Cambria</vt:lpstr>
      <vt:lpstr>Century Schoolbook</vt:lpstr>
      <vt:lpstr>Times New Roman</vt:lpstr>
      <vt:lpstr>Wingdings 2</vt:lpstr>
      <vt:lpstr>View</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Administrator</cp:lastModifiedBy>
  <cp:revision>2</cp:revision>
  <dcterms:created xsi:type="dcterms:W3CDTF">2021-12-21T14:04:32Z</dcterms:created>
  <dcterms:modified xsi:type="dcterms:W3CDTF">2021-12-21T14:08:23Z</dcterms:modified>
</cp:coreProperties>
</file>