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D4D22E3-7E2C-4874-8DF2-4B17F5C59975}" type="datetimeFigureOut">
              <a:rPr lang="en-IN" smtClean="0"/>
              <a:t>21-12-2021</a:t>
            </a:fld>
            <a:endParaRPr lang="en-IN"/>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IN"/>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3E257F5-5237-454D-B9C4-DE2D23E239A0}" type="slidenum">
              <a:rPr lang="en-IN" smtClean="0"/>
              <a:t>‹#›</a:t>
            </a:fld>
            <a:endParaRPr lang="en-IN"/>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0200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D22E3-7E2C-4874-8DF2-4B17F5C59975}" type="datetimeFigureOut">
              <a:rPr lang="en-IN" smtClean="0"/>
              <a:t>21-12-2021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386252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D22E3-7E2C-4874-8DF2-4B17F5C59975}" type="datetimeFigureOut">
              <a:rPr lang="en-IN" smtClean="0"/>
              <a:t>21-12-2021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1126065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D22E3-7E2C-4874-8DF2-4B17F5C59975}" type="datetimeFigureOut">
              <a:rPr lang="en-IN" smtClean="0"/>
              <a:t>21-12-2021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E257F5-5237-454D-B9C4-DE2D23E239A0}" type="slidenum">
              <a:rPr lang="en-IN" smtClean="0"/>
              <a:t>‹#›</a:t>
            </a:fld>
            <a:endParaRPr lang="en-IN"/>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81784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D22E3-7E2C-4874-8DF2-4B17F5C59975}" type="datetimeFigureOut">
              <a:rPr lang="en-IN" smtClean="0"/>
              <a:t>21-12-2021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264325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D4D22E3-7E2C-4874-8DF2-4B17F5C59975}" type="datetimeFigureOut">
              <a:rPr lang="en-IN" smtClean="0"/>
              <a:t>21-12-2021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773020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D4D22E3-7E2C-4874-8DF2-4B17F5C59975}" type="datetimeFigureOut">
              <a:rPr lang="en-IN" smtClean="0"/>
              <a:t>21-12-2021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781543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4D22E3-7E2C-4874-8DF2-4B17F5C59975}" type="datetimeFigureOut">
              <a:rPr lang="en-IN" smtClean="0"/>
              <a:t>21-12-2021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296382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4D22E3-7E2C-4874-8DF2-4B17F5C59975}" type="datetimeFigureOut">
              <a:rPr lang="en-IN" smtClean="0"/>
              <a:t>21-12-2021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1408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4D22E3-7E2C-4874-8DF2-4B17F5C59975}" type="datetimeFigureOut">
              <a:rPr lang="en-IN" smtClean="0"/>
              <a:t>21-12-2021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325761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D22E3-7E2C-4874-8DF2-4B17F5C59975}" type="datetimeFigureOut">
              <a:rPr lang="en-IN" smtClean="0"/>
              <a:t>21-12-2021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338125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4D22E3-7E2C-4874-8DF2-4B17F5C59975}" type="datetimeFigureOut">
              <a:rPr lang="en-IN" smtClean="0"/>
              <a:t>21-12-2021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2654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4D22E3-7E2C-4874-8DF2-4B17F5C59975}" type="datetimeFigureOut">
              <a:rPr lang="en-IN" smtClean="0"/>
              <a:t>21-12-2021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33354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4D22E3-7E2C-4874-8DF2-4B17F5C59975}" type="datetimeFigureOut">
              <a:rPr lang="en-IN" smtClean="0"/>
              <a:t>21-12-2021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281274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D22E3-7E2C-4874-8DF2-4B17F5C59975}" type="datetimeFigureOut">
              <a:rPr lang="en-IN" smtClean="0"/>
              <a:t>21-12-2021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319094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D22E3-7E2C-4874-8DF2-4B17F5C59975}" type="datetimeFigureOut">
              <a:rPr lang="en-IN" smtClean="0"/>
              <a:t>21-12-2021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258282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D22E3-7E2C-4874-8DF2-4B17F5C59975}" type="datetimeFigureOut">
              <a:rPr lang="en-IN" smtClean="0"/>
              <a:t>21-12-2021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E257F5-5237-454D-B9C4-DE2D23E239A0}" type="slidenum">
              <a:rPr lang="en-IN" smtClean="0"/>
              <a:t>‹#›</a:t>
            </a:fld>
            <a:endParaRPr lang="en-IN"/>
          </a:p>
        </p:txBody>
      </p:sp>
    </p:spTree>
    <p:extLst>
      <p:ext uri="{BB962C8B-B14F-4D97-AF65-F5344CB8AC3E}">
        <p14:creationId xmlns:p14="http://schemas.microsoft.com/office/powerpoint/2010/main" val="357597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D4D22E3-7E2C-4874-8DF2-4B17F5C59975}" type="datetimeFigureOut">
              <a:rPr lang="en-IN" smtClean="0"/>
              <a:t>21-12-2021</a:t>
            </a:fld>
            <a:endParaRPr lang="en-IN"/>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3E257F5-5237-454D-B9C4-DE2D23E239A0}" type="slidenum">
              <a:rPr lang="en-IN" smtClean="0"/>
              <a:t>‹#›</a:t>
            </a:fld>
            <a:endParaRPr lang="en-IN"/>
          </a:p>
        </p:txBody>
      </p:sp>
    </p:spTree>
    <p:extLst>
      <p:ext uri="{BB962C8B-B14F-4D97-AF65-F5344CB8AC3E}">
        <p14:creationId xmlns:p14="http://schemas.microsoft.com/office/powerpoint/2010/main" val="2539220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9761" y="280785"/>
            <a:ext cx="6096000" cy="5177315"/>
          </a:xfrm>
          <a:prstGeom prst="rect">
            <a:avLst/>
          </a:prstGeom>
        </p:spPr>
        <p:txBody>
          <a:bodyPr>
            <a:spAutoFit/>
          </a:bodyPr>
          <a:lstStyle/>
          <a:p>
            <a:pPr algn="ctr">
              <a:lnSpc>
                <a:spcPct val="115000"/>
              </a:lnSpc>
              <a:spcAft>
                <a:spcPts val="1000"/>
              </a:spcAft>
            </a:pPr>
            <a:r>
              <a:rPr lang="en-US"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CLASSIFICATION OF TAXES</a:t>
            </a:r>
            <a:endParaRPr lang="en-IN"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b="1" dirty="0" smtClean="0">
                <a:solidFill>
                  <a:srgbClr val="000000"/>
                </a:solidFill>
                <a:effectLst/>
                <a:latin typeface="Times New Roman" panose="02020603050405020304" pitchFamily="18" charset="0"/>
                <a:ea typeface="Times New Roman" panose="02020603050405020304" pitchFamily="18" charset="0"/>
              </a:rPr>
              <a:t>Direct and Indirect Taxes</a:t>
            </a:r>
            <a:endParaRPr lang="en-IN" sz="1600" dirty="0" smtClean="0">
              <a:effectLst/>
              <a:latin typeface="Times New Roman" panose="02020603050405020304" pitchFamily="18" charset="0"/>
              <a:ea typeface="Times New Roman" panose="02020603050405020304" pitchFamily="18" charset="0"/>
            </a:endParaRPr>
          </a:p>
          <a:p>
            <a:pPr indent="457200" algn="just">
              <a:lnSpc>
                <a:spcPct val="115000"/>
              </a:lnSpc>
              <a:spcAft>
                <a:spcPts val="1200"/>
              </a:spcAft>
            </a:pPr>
            <a:r>
              <a:rPr lang="en-US" dirty="0" smtClean="0">
                <a:solidFill>
                  <a:srgbClr val="000000"/>
                </a:solidFill>
                <a:effectLst/>
                <a:latin typeface="Times New Roman" panose="02020603050405020304" pitchFamily="18" charset="0"/>
                <a:ea typeface="Times New Roman" panose="02020603050405020304" pitchFamily="18" charset="0"/>
              </a:rPr>
              <a:t>The most fundamental classification of taxes is based on </a:t>
            </a:r>
            <a:r>
              <a:rPr lang="en-US" i="1" dirty="0" smtClean="0">
                <a:solidFill>
                  <a:srgbClr val="000000"/>
                </a:solidFill>
                <a:effectLst/>
                <a:latin typeface="Times New Roman" panose="02020603050405020304" pitchFamily="18" charset="0"/>
                <a:ea typeface="Times New Roman" panose="02020603050405020304" pitchFamily="18" charset="0"/>
              </a:rPr>
              <a:t>who collects</a:t>
            </a:r>
            <a:r>
              <a:rPr lang="en-US" dirty="0" smtClean="0">
                <a:solidFill>
                  <a:srgbClr val="000000"/>
                </a:solidFill>
                <a:effectLst/>
                <a:latin typeface="Times New Roman" panose="02020603050405020304" pitchFamily="18" charset="0"/>
                <a:ea typeface="Times New Roman" panose="02020603050405020304" pitchFamily="18" charset="0"/>
              </a:rPr>
              <a:t> the taxes from the tax payer.</a:t>
            </a:r>
            <a:endParaRPr lang="en-IN" sz="16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en-US" b="1" dirty="0" smtClean="0">
                <a:solidFill>
                  <a:srgbClr val="000000"/>
                </a:solidFill>
                <a:effectLst/>
                <a:latin typeface="Times New Roman" panose="02020603050405020304" pitchFamily="18" charset="0"/>
                <a:ea typeface="Times New Roman" panose="02020603050405020304" pitchFamily="18" charset="0"/>
              </a:rPr>
              <a:t>Direct Taxes</a:t>
            </a:r>
            <a:r>
              <a:rPr lang="en-US" dirty="0" smtClean="0">
                <a:solidFill>
                  <a:srgbClr val="000000"/>
                </a:solidFill>
                <a:effectLst/>
                <a:latin typeface="Times New Roman" panose="02020603050405020304" pitchFamily="18" charset="0"/>
                <a:ea typeface="Times New Roman" panose="02020603050405020304" pitchFamily="18" charset="0"/>
              </a:rPr>
              <a:t>, as the name suggests, are taxes that are directly paid to the government by the taxpayer. It is a tax applied on individuals and organizations directly by the government e.g. income tax, corporation tax, wealth tax etc.</a:t>
            </a:r>
            <a:endParaRPr lang="en-IN" sz="1600"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en-US" b="1" dirty="0" smtClean="0">
                <a:solidFill>
                  <a:srgbClr val="000000"/>
                </a:solidFill>
                <a:effectLst/>
                <a:latin typeface="Times New Roman" panose="02020603050405020304" pitchFamily="18" charset="0"/>
                <a:ea typeface="Times New Roman" panose="02020603050405020304" pitchFamily="18" charset="0"/>
              </a:rPr>
              <a:t>Indirect Taxes</a:t>
            </a:r>
            <a:r>
              <a:rPr lang="en-US" dirty="0" smtClean="0">
                <a:solidFill>
                  <a:srgbClr val="000000"/>
                </a:solidFill>
                <a:effectLst/>
                <a:latin typeface="Times New Roman" panose="02020603050405020304" pitchFamily="18" charset="0"/>
                <a:ea typeface="Times New Roman" panose="02020603050405020304" pitchFamily="18" charset="0"/>
              </a:rPr>
              <a:t> are applied on the manufacture or sale of goods and services. These are initially paid to the government by an intermediary, who then adds the amount of the tax paid to the value of the goods / services and passes on the total amount to the end </a:t>
            </a:r>
            <a:r>
              <a:rPr lang="en-US" dirty="0" err="1" smtClean="0">
                <a:solidFill>
                  <a:srgbClr val="000000"/>
                </a:solidFill>
                <a:effectLst/>
                <a:latin typeface="Times New Roman" panose="02020603050405020304" pitchFamily="18" charset="0"/>
                <a:ea typeface="Times New Roman" panose="02020603050405020304" pitchFamily="18" charset="0"/>
              </a:rPr>
              <a:t>user.Examples</a:t>
            </a:r>
            <a:r>
              <a:rPr lang="en-US" dirty="0" smtClean="0">
                <a:solidFill>
                  <a:srgbClr val="000000"/>
                </a:solidFill>
                <a:effectLst/>
                <a:latin typeface="Times New Roman" panose="02020603050405020304" pitchFamily="18" charset="0"/>
                <a:ea typeface="Times New Roman" panose="02020603050405020304" pitchFamily="18" charset="0"/>
              </a:rPr>
              <a:t> of these are sales tax, service tax, excise duty etc.</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959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045" y="1407428"/>
            <a:ext cx="6096000" cy="2965940"/>
          </a:xfrm>
          <a:prstGeom prst="rect">
            <a:avLst/>
          </a:prstGeom>
        </p:spPr>
        <p:txBody>
          <a:bodyPr>
            <a:spAutoFit/>
          </a:bodyPr>
          <a:lstStyle/>
          <a:p>
            <a:pPr algn="just">
              <a:lnSpc>
                <a:spcPct val="115000"/>
              </a:lnSpc>
              <a:spcBef>
                <a:spcPts val="600"/>
              </a:spcBef>
              <a:spcAft>
                <a:spcPts val="1200"/>
              </a:spcAft>
            </a:pPr>
            <a:r>
              <a:rPr lang="en-US" sz="2800" b="1"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Direct Taxes</a:t>
            </a:r>
            <a:endParaRPr lang="en-IN" sz="2000" b="1" i="1" dirty="0" smtClean="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1200"/>
              </a:spcAft>
            </a:pPr>
            <a:r>
              <a:rPr lang="en-US" b="1" i="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b="1" i="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Income Tax</a:t>
            </a:r>
            <a:endParaRPr lang="en-IN" sz="1400" b="1" i="1" dirty="0" smtClean="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b="1" dirty="0" smtClean="0">
                <a:solidFill>
                  <a:srgbClr val="000000"/>
                </a:solidFill>
                <a:effectLst/>
                <a:latin typeface="Times New Roman" panose="02020603050405020304" pitchFamily="18" charset="0"/>
                <a:ea typeface="Times New Roman" panose="02020603050405020304" pitchFamily="18" charset="0"/>
              </a:rPr>
              <a:t>2. Corporation Tax(corporate tax)</a:t>
            </a:r>
            <a:endParaRPr lang="en-IN" sz="1600" b="1" dirty="0" smtClean="0">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en-US" b="1" dirty="0" smtClean="0">
                <a:solidFill>
                  <a:srgbClr val="000000"/>
                </a:solidFill>
                <a:effectLst/>
                <a:latin typeface="Times New Roman" panose="02020603050405020304" pitchFamily="18" charset="0"/>
                <a:ea typeface="Times New Roman" panose="02020603050405020304" pitchFamily="18" charset="0"/>
              </a:rPr>
              <a:t> 3.Wealth Tax</a:t>
            </a:r>
            <a:endParaRPr lang="en-IN" sz="1600" b="1" dirty="0" smtClean="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n-US"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4.Capital Gains Tax</a:t>
            </a:r>
            <a:endParaRPr lang="en-IN" sz="14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200"/>
              </a:spcAft>
            </a:pPr>
            <a:endParaRPr lang="en-IN"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954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4411" y="1516192"/>
            <a:ext cx="6096000" cy="2005934"/>
          </a:xfrm>
          <a:prstGeom prst="rect">
            <a:avLst/>
          </a:prstGeom>
        </p:spPr>
        <p:txBody>
          <a:bodyPr>
            <a:spAutoFit/>
          </a:bodyPr>
          <a:lstStyle/>
          <a:p>
            <a:pPr algn="just">
              <a:lnSpc>
                <a:spcPct val="115000"/>
              </a:lnSpc>
              <a:spcBef>
                <a:spcPts val="600"/>
              </a:spcBef>
              <a:spcAft>
                <a:spcPts val="1200"/>
              </a:spcAft>
            </a:pPr>
            <a:r>
              <a:rPr lang="en-US" sz="3200" b="1"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Indirect Taxes</a:t>
            </a:r>
            <a:endParaRPr lang="en-IN" sz="2000" b="1" i="1" dirty="0" smtClean="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US"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Sales Tax </a:t>
            </a:r>
            <a:endParaRPr lang="en-IN"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US"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Service Tax</a:t>
            </a:r>
            <a:endParaRPr lang="en-IN"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US"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Excise Duty</a:t>
            </a:r>
            <a:endParaRPr lang="en-IN"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5233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9</TotalTime>
  <Words>36</Words>
  <Application>Microsoft Office PowerPoint</Application>
  <PresentationFormat>Widescreen</PresentationFormat>
  <Paragraphs>14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Cambria</vt:lpstr>
      <vt:lpstr>Impact</vt:lpstr>
      <vt:lpstr>Times New Roman</vt:lpstr>
      <vt:lpstr>Main Event</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2021-12-21T13:51:17Z</dcterms:created>
  <dcterms:modified xsi:type="dcterms:W3CDTF">2021-12-21T14:00:31Z</dcterms:modified>
</cp:coreProperties>
</file>