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8.xml" ContentType="application/inkml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ink/ink6.xml" ContentType="application/inkml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ink/ink4.xml" ContentType="application/inkml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2.xml" ContentType="application/inkml+xml"/>
  <Override PartName="/ppt/slideLayouts/slideLayout10.xml" ContentType="application/vnd.openxmlformats-officedocument.presentationml.slideLayout+xml"/>
  <Override PartName="/ppt/ink/ink10.xml" ContentType="application/inkml+xml"/>
  <Override PartName="/ppt/ink/ink11.xml" ContentType="application/inkml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ink/ink9.xml" ContentType="application/inkml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ink/ink7.xml" ContentType="application/inkml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ink/ink5.xml" ContentType="application/inkml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ink/ink1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87" r:id="rId5"/>
    <p:sldId id="28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30T05:54:22.663"/>
    </inkml:context>
    <inkml:brush xml:id="br0">
      <inkml:brushProperty name="width" value="0.025" units="cm"/>
      <inkml:brushProperty name="height" value="0.15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30T05:58:30.503"/>
    </inkml:context>
    <inkml:brush xml:id="br0">
      <inkml:brushProperty name="width" value="0.025" units="cm"/>
      <inkml:brushProperty name="height" value="0.15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30T05:58:31.210"/>
    </inkml:context>
    <inkml:brush xml:id="br0">
      <inkml:brushProperty name="width" value="0.025" units="cm"/>
      <inkml:brushProperty name="height" value="0.15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19912 1,'-485'75,"-657"86,-660 78,-565 68,-439 58,-312 14,269 5,619-23,688-47,606-68,463-62,311-84,184-122,88-136,24-129,-9-117,-27 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30T05:54:27.013"/>
    </inkml:context>
    <inkml:brush xml:id="br0">
      <inkml:brushProperty name="width" value="0.025" units="cm"/>
      <inkml:brushProperty name="height" value="0.15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30T05:54:27.433"/>
    </inkml:context>
    <inkml:brush xml:id="br0">
      <inkml:brushProperty name="width" value="0.025" units="cm"/>
      <inkml:brushProperty name="height" value="0.15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30T05:54:32.231"/>
    </inkml:context>
    <inkml:brush xml:id="br0">
      <inkml:brushProperty name="width" value="0.025" units="cm"/>
      <inkml:brushProperty name="height" value="0.15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30T05:54:33.098"/>
    </inkml:context>
    <inkml:brush xml:id="br0">
      <inkml:brushProperty name="width" value="0.025" units="cm"/>
      <inkml:brushProperty name="height" value="0.15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30T05:54:33.723"/>
    </inkml:context>
    <inkml:brush xml:id="br0">
      <inkml:brushProperty name="width" value="0.025" units="cm"/>
      <inkml:brushProperty name="height" value="0.15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30T05:51:43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30T05:51:43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30T05:56:43.710"/>
    </inkml:context>
    <inkml:brush xml:id="br0">
      <inkml:brushProperty name="width" value="0.025" units="cm"/>
      <inkml:brushProperty name="height" value="0.15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6868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562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48885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26051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0572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27238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43766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86035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7954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105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6676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2533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3602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7966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454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45891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3700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816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customXml" Target="../ink/ink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2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customXml" Target="../ink/ink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customXml" Target="../ink/ink2.xml"/><Relationship Id="rId10" Type="http://schemas.openxmlformats.org/officeDocument/2006/relationships/customXml" Target="../ink/ink5.xml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COMPLEX TISSUES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</a:t>
            </a:r>
          </a:p>
          <a:p>
            <a:r>
              <a:rPr lang="en-US" smtClean="0"/>
              <a:t>Jipcy Mol.P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Initially ,tracheids possess protoplasm, but due to lignification,and deposition of thickening materials on the walls they become dead at maturity.</a:t>
            </a:r>
          </a:p>
          <a:p>
            <a:r>
              <a:rPr lang="en-US" dirty="0"/>
              <a:t>Tracheids exhibit different patterns of wall thickenings such as annular,spiral.scalariform,reticulate and pitted.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FUNCTIONS OF TRACHEIDS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1.Upward conduction of water and minerals.</a:t>
            </a:r>
          </a:p>
          <a:p>
            <a:r>
              <a:rPr lang="en-US" dirty="0"/>
              <a:t>2.Provide mechanical support by virtue of their hard and firm secondary walls.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VESSELS(TRACHEAE)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Xylem vessels are long and cylindrical conducting tubes.</a:t>
            </a:r>
          </a:p>
          <a:p>
            <a:r>
              <a:rPr lang="en-US" dirty="0"/>
              <a:t>Their end walls are either perforated or dissolved.</a:t>
            </a:r>
          </a:p>
          <a:p>
            <a:r>
              <a:rPr lang="en-US" dirty="0"/>
              <a:t>Cells appear circular in their cross section.</a:t>
            </a:r>
          </a:p>
          <a:p>
            <a:r>
              <a:rPr lang="en-US" dirty="0"/>
              <a:t>They lose their protoplast and become dead due to the deposition of lignin on their secondary wall.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Vessels of primary xylem develop from procambium.</a:t>
            </a:r>
          </a:p>
          <a:p>
            <a:r>
              <a:rPr lang="en-US" dirty="0"/>
              <a:t>Vessels of secondary xylem develop from vascular cambium.</a:t>
            </a:r>
          </a:p>
          <a:p>
            <a:r>
              <a:rPr lang="en-US" dirty="0"/>
              <a:t>Vessels may reach upto 10 cm in length,but in some cases they may reach upto 2m.</a:t>
            </a:r>
          </a:p>
          <a:p>
            <a:r>
              <a:rPr lang="en-US" dirty="0"/>
              <a:t>A vessel is formed of longitudinal rows of elongated and cylindrical tracheary or conducting cells called vessel members.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have thick and and lignified walls and large lumen.</a:t>
            </a:r>
          </a:p>
          <a:p>
            <a:r>
              <a:rPr lang="en-US" dirty="0"/>
              <a:t>They are joined end to end vertically forming continuous conducting tubes.</a:t>
            </a:r>
          </a:p>
          <a:p>
            <a:r>
              <a:rPr lang="en-US" dirty="0"/>
              <a:t>The end wall between two successive vessel members is called perforation plate.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PERFORATION PLATE.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Perforation plate is the </a:t>
            </a:r>
            <a:r>
              <a:rPr lang="en-US" dirty="0" err="1"/>
              <a:t>platelike</a:t>
            </a:r>
            <a:r>
              <a:rPr lang="en-US" dirty="0"/>
              <a:t> and porous </a:t>
            </a:r>
            <a:r>
              <a:rPr lang="en-US" dirty="0" err="1"/>
              <a:t>endwall</a:t>
            </a:r>
            <a:r>
              <a:rPr lang="en-US" dirty="0"/>
              <a:t> between adjacent vessel members in a xylem vessel.</a:t>
            </a:r>
          </a:p>
          <a:p>
            <a:r>
              <a:rPr lang="en-US" dirty="0"/>
              <a:t>It is common in some </a:t>
            </a:r>
            <a:r>
              <a:rPr lang="en-US" dirty="0" err="1"/>
              <a:t>ferns,some</a:t>
            </a:r>
            <a:r>
              <a:rPr lang="en-US" dirty="0"/>
              <a:t> </a:t>
            </a:r>
            <a:r>
              <a:rPr lang="en-US" dirty="0" err="1"/>
              <a:t>gymnosperms,and</a:t>
            </a:r>
            <a:r>
              <a:rPr lang="en-US" dirty="0"/>
              <a:t> most angiosperms.</a:t>
            </a:r>
          </a:p>
          <a:p>
            <a:r>
              <a:rPr lang="en-US" dirty="0"/>
              <a:t>Perforation plate may be </a:t>
            </a:r>
            <a:r>
              <a:rPr lang="en-US" dirty="0" err="1"/>
              <a:t>simole</a:t>
            </a:r>
            <a:r>
              <a:rPr lang="en-US" dirty="0"/>
              <a:t> or multiple.</a:t>
            </a:r>
          </a:p>
          <a:p>
            <a:r>
              <a:rPr lang="en-US" dirty="0"/>
              <a:t>In simple perforation </a:t>
            </a:r>
            <a:r>
              <a:rPr lang="en-US" dirty="0" err="1"/>
              <a:t>plate,the</a:t>
            </a:r>
            <a:r>
              <a:rPr lang="en-US" dirty="0"/>
              <a:t> </a:t>
            </a:r>
            <a:r>
              <a:rPr lang="en-US" dirty="0" err="1"/>
              <a:t>endwalls</a:t>
            </a:r>
            <a:r>
              <a:rPr lang="en-US" dirty="0"/>
              <a:t> gets almost completely </a:t>
            </a:r>
            <a:r>
              <a:rPr lang="en-US" dirty="0" err="1"/>
              <a:t>dissolved,leaving</a:t>
            </a:r>
            <a:r>
              <a:rPr lang="en-US" dirty="0"/>
              <a:t> a large single opening.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multiple perforation plate,there are several small openings.</a:t>
            </a:r>
          </a:p>
          <a:p>
            <a:r>
              <a:rPr lang="en-US" dirty="0"/>
              <a:t>Simple perforation plate is characteristic of angiosperms.</a:t>
            </a:r>
          </a:p>
          <a:p>
            <a:r>
              <a:rPr lang="en-US" dirty="0"/>
              <a:t>Xylem vessels differ from tracheids in having perforation plate.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89038"/>
          </a:xfrm>
        </p:spPr>
        <p:txBody>
          <a:bodyPr>
            <a:normAutofit fontScale="90000"/>
          </a:bodyPr>
          <a:lstStyle/>
          <a:p>
            <a:r>
              <a:rPr lang="en-US" dirty="0"/>
              <a:t>CELL WALL THICKENING IN TRACHEARY ELEMENTS OR VESSEL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walls of xylem vessel elements undergo secondary thickening by the deposition of lignin in definite patterns.</a:t>
            </a:r>
          </a:p>
          <a:p>
            <a:r>
              <a:rPr lang="en-US" dirty="0"/>
              <a:t>1.Annular thickening-Concentric or ring like thickening on the cell wall by the deposition of lignin in the form of isolated rings.</a:t>
            </a:r>
          </a:p>
          <a:p>
            <a:r>
              <a:rPr lang="en-US" dirty="0"/>
              <a:t>Each ring is a little away from the neighbouring ones.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2.Spiral or helical thickening.</a:t>
            </a:r>
          </a:p>
          <a:p>
            <a:r>
              <a:rPr lang="en-US" dirty="0"/>
              <a:t>The thickening material is deposited in the form of spiral or helical bands.</a:t>
            </a:r>
          </a:p>
          <a:p>
            <a:r>
              <a:rPr lang="en-US" dirty="0"/>
              <a:t>There may be one or more helical thickenings in each element.</a:t>
            </a:r>
          </a:p>
          <a:p>
            <a:r>
              <a:rPr lang="en-US" dirty="0"/>
              <a:t>3.Reticulate thickening-The thickening material is deposited in the form of a network.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Scalariform Thickening-Ladder like thickening.The thickening material is deposited in the form of transverse bands, similar to the rungs of a ladder.</a:t>
            </a:r>
          </a:p>
          <a:p>
            <a:r>
              <a:rPr lang="en-US" dirty="0"/>
              <a:t>Pitted thickening-Irregularly scattered and discontinuous with thickened and unthickened areas.</a:t>
            </a:r>
          </a:p>
          <a:p>
            <a:r>
              <a:rPr lang="en-US" dirty="0"/>
              <a:t>The unthickened areas are called pits.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COMPLEX TISSUE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Complex tissue is a heterogeneous group of living and dead cells .</a:t>
            </a:r>
          </a:p>
          <a:p>
            <a:r>
              <a:rPr lang="en-US" dirty="0"/>
              <a:t>Its cells differ in size,shape,structure and function.</a:t>
            </a:r>
          </a:p>
          <a:p>
            <a:r>
              <a:rPr lang="en-US" dirty="0"/>
              <a:t>The important complex tissues in vascular plants are </a:t>
            </a:r>
            <a:r>
              <a:rPr lang="en-US" dirty="0">
                <a:solidFill>
                  <a:srgbClr val="7030A0"/>
                </a:solidFill>
              </a:rPr>
              <a:t>xylem and Phloem</a:t>
            </a:r>
            <a:r>
              <a:rPr lang="en-US" dirty="0"/>
              <a:t>.</a:t>
            </a:r>
          </a:p>
          <a:p>
            <a:r>
              <a:rPr lang="en-US" dirty="0"/>
              <a:t>They collectively constitute the vascular or conducting tissue for the transport of water,minerals and organic food.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Vessels are common among angiosperms,but generally absent in Pteridophytes and Gymnosperms.</a:t>
            </a:r>
          </a:p>
          <a:p>
            <a:pPr>
              <a:buNone/>
            </a:pPr>
            <a:r>
              <a:rPr lang="en-US" dirty="0"/>
              <a:t>In Gymnosperms,the wood is generally called non-porous due to the absence of vessels .</a:t>
            </a:r>
          </a:p>
          <a:p>
            <a:pPr>
              <a:buNone/>
            </a:pPr>
            <a:r>
              <a:rPr lang="en-US" dirty="0"/>
              <a:t>In Angiosperms,the wood is called porous due to the presence of vessels.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VESSELS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1.Vessels are the chief conducting elements of vascular plants,particularly in angiosperms.</a:t>
            </a:r>
          </a:p>
          <a:p>
            <a:r>
              <a:rPr lang="en-US" dirty="0"/>
              <a:t>They conduct water and dissolved mineral nutrients.</a:t>
            </a:r>
          </a:p>
          <a:p>
            <a:r>
              <a:rPr lang="en-US" dirty="0"/>
              <a:t>2.They provide mechanical support to the plants.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176338" y="2490788"/>
          <a:ext cx="6799262" cy="3444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96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996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TRACHEIDS</a:t>
                      </a:r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VESSELS</a:t>
                      </a:r>
                    </a:p>
                  </a:txBody>
                  <a:tcPr marL="75547" marR="7554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1.Tubular cells with tapering ends.</a:t>
                      </a:r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1.Cylindrical cells without tapering ends.</a:t>
                      </a:r>
                    </a:p>
                  </a:txBody>
                  <a:tcPr marL="75547" marR="7554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5547" marR="7554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2.Polygonal or somewhat rounded in cross section.</a:t>
                      </a:r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2.Circular in cross section.</a:t>
                      </a:r>
                    </a:p>
                  </a:txBody>
                  <a:tcPr marL="75547" marR="7554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5547" marR="75547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3.End walls with borderded pits and without perforation plates.</a:t>
                      </a:r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3.End walls absent,or with</a:t>
                      </a:r>
                      <a:r>
                        <a:rPr lang="en-US" baseline="0" dirty="0"/>
                        <a:t> simple or multiple perforation plates.</a:t>
                      </a:r>
                      <a:endParaRPr lang="en-US" dirty="0"/>
                    </a:p>
                  </a:txBody>
                  <a:tcPr marL="75547" marR="75547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5547" marR="75547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4.Present in all vascular plants.</a:t>
                      </a:r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4.Common in angiosperms.</a:t>
                      </a:r>
                    </a:p>
                  </a:txBody>
                  <a:tcPr marL="75547" marR="75547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XYLEM FIBRES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Xylem fibres are the sclerenchyma fibres,seen in association with xylem.</a:t>
            </a:r>
          </a:p>
          <a:p>
            <a:r>
              <a:rPr lang="en-US" dirty="0"/>
              <a:t>Hence they are called wood fibres.</a:t>
            </a:r>
          </a:p>
          <a:p>
            <a:r>
              <a:rPr lang="en-US" dirty="0"/>
              <a:t>They are elongated terminally tapering and </a:t>
            </a:r>
            <a:r>
              <a:rPr lang="en-US" dirty="0" err="1"/>
              <a:t>thickwalled</a:t>
            </a:r>
            <a:r>
              <a:rPr lang="en-US" dirty="0"/>
              <a:t> deadcells,with lignified secondary wall narrow lumen and bordered pits.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two kind of xylem fibres.</a:t>
            </a:r>
          </a:p>
          <a:p>
            <a:r>
              <a:rPr lang="en-US" dirty="0">
                <a:solidFill>
                  <a:srgbClr val="00B0F0"/>
                </a:solidFill>
              </a:rPr>
              <a:t>1.Fibre Tracheids-They </a:t>
            </a:r>
            <a:r>
              <a:rPr lang="en-US" dirty="0"/>
              <a:t>are neither true fibres nor true tracheids but are intermediate between them.</a:t>
            </a:r>
          </a:p>
          <a:p>
            <a:r>
              <a:rPr lang="en-US" dirty="0"/>
              <a:t>They usually develop from tracheids by increasing the thickness of wall and decreasing the lumen diameter and cell length.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Libriform Fibres-They </a:t>
            </a:r>
            <a:r>
              <a:rPr lang="en-US" dirty="0"/>
              <a:t>are true fibres which show all characteristics of </a:t>
            </a:r>
            <a:r>
              <a:rPr lang="en-US" dirty="0" err="1"/>
              <a:t>sclerenchymatous</a:t>
            </a:r>
            <a:r>
              <a:rPr lang="en-US" dirty="0"/>
              <a:t> fibres.</a:t>
            </a:r>
          </a:p>
          <a:p>
            <a:r>
              <a:rPr lang="en-US" dirty="0"/>
              <a:t>They provide mechanical strength to the plant body.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XYLEM PARENCHYMA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is the parenchyma present in the primary as well as secondary xylem.</a:t>
            </a:r>
          </a:p>
          <a:p>
            <a:r>
              <a:rPr lang="en-US" dirty="0"/>
              <a:t>Cells are thinwalled and nonlignified in primary xylem,but slightly lignified in secondary xylem.</a:t>
            </a:r>
          </a:p>
          <a:p>
            <a:r>
              <a:rPr lang="en-US" dirty="0"/>
              <a:t>In the secondary xylem of angiosperms,parenchyma cells are radially arranged forming the medullary rays or radial Parenchyma.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7030A0"/>
                </a:solidFill>
              </a:rPr>
              <a:t>Radial Parenchyma </a:t>
            </a:r>
            <a:r>
              <a:rPr lang="en-US" dirty="0"/>
              <a:t>helps in the radial conduction of water  and solutes.</a:t>
            </a:r>
          </a:p>
          <a:p>
            <a:r>
              <a:rPr lang="en-US" dirty="0"/>
              <a:t>Xylem parenchyma is concerned with the upward conduction of water and minerals and also with the storage of reserve food.</a:t>
            </a:r>
          </a:p>
          <a:p>
            <a:r>
              <a:rPr lang="en-US" dirty="0"/>
              <a:t>The parenchyma present in the secondary xylem is of two types.</a:t>
            </a:r>
          </a:p>
          <a:p>
            <a:r>
              <a:rPr lang="en-US" dirty="0">
                <a:solidFill>
                  <a:srgbClr val="002060"/>
                </a:solidFill>
              </a:rPr>
              <a:t>Wood Parenchyma.</a:t>
            </a:r>
          </a:p>
          <a:p>
            <a:r>
              <a:rPr lang="en-US" dirty="0">
                <a:solidFill>
                  <a:srgbClr val="002060"/>
                </a:solidFill>
              </a:rPr>
              <a:t>Ray Parenchyma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>
        <mc:Choice xmlns:aink="http://schemas.microsoft.com/office/drawing/2016/ink" xmlns:p14="http://schemas.microsoft.com/office/powerpoint/2010/main" xmlns="" Requires="p14 aink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E260E53-53DB-4E86-952D-A7E23F228E96}"/>
                  </a:ext>
                </a:extLst>
              </p14:cNvPr>
              <p14:cNvContentPartPr/>
              <p14:nvPr/>
            </p14:nvContentPartPr>
            <p14:xfrm>
              <a:off x="9069054" y="4170593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xmlns="" id="{2E260E53-53DB-4E86-952D-A7E23F228E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64734" y="4143593"/>
                <a:ext cx="9000" cy="54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PROTOXYLEM AND METAXYLEM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Primary xylem is of two </a:t>
            </a:r>
            <a:r>
              <a:rPr lang="en-US" dirty="0">
                <a:solidFill>
                  <a:srgbClr val="FF0000"/>
                </a:solidFill>
              </a:rPr>
              <a:t>kinds,Protoxylem and </a:t>
            </a:r>
            <a:r>
              <a:rPr lang="en-US" dirty="0">
                <a:solidFill>
                  <a:srgbClr val="C00000"/>
                </a:solidFill>
              </a:rPr>
              <a:t>Metaxylem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Protoxylem</a:t>
            </a:r>
            <a:r>
              <a:rPr lang="en-US" dirty="0"/>
              <a:t> is the first formed primary xylem.</a:t>
            </a:r>
          </a:p>
          <a:p>
            <a:r>
              <a:rPr lang="en-US" dirty="0"/>
              <a:t>It is smaller in size and has more parenchyma and lesser conducting tissue.</a:t>
            </a:r>
          </a:p>
          <a:p>
            <a:r>
              <a:rPr lang="en-US" dirty="0">
                <a:solidFill>
                  <a:srgbClr val="FF0000"/>
                </a:solidFill>
              </a:rPr>
              <a:t>Metaxylem</a:t>
            </a:r>
            <a:r>
              <a:rPr lang="en-US" dirty="0"/>
              <a:t> is the later formed xylem.</a:t>
            </a:r>
          </a:p>
          <a:p>
            <a:r>
              <a:rPr lang="en-US" dirty="0"/>
              <a:t>It is larger in size and has more tracheary elements and fewer parenchyma.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XYLEM ARRANGEMENT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three kinds of xylem arrangement.</a:t>
            </a:r>
          </a:p>
          <a:p>
            <a:r>
              <a:rPr lang="en-US" dirty="0">
                <a:solidFill>
                  <a:srgbClr val="00B050"/>
                </a:solidFill>
              </a:rPr>
              <a:t>Endarch</a:t>
            </a:r>
          </a:p>
          <a:p>
            <a:r>
              <a:rPr lang="en-US" dirty="0">
                <a:solidFill>
                  <a:srgbClr val="00B050"/>
                </a:solidFill>
              </a:rPr>
              <a:t>Exarch</a:t>
            </a:r>
          </a:p>
          <a:p>
            <a:r>
              <a:rPr lang="en-US" dirty="0">
                <a:solidFill>
                  <a:srgbClr val="00B050"/>
                </a:solidFill>
              </a:rPr>
              <a:t>Mesarch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XYLEM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Xylem is the conducting tissue of vascular plants, responsible for the conduction of water and inorganic solutes from roots to leaves ,flowers and fruits.</a:t>
            </a:r>
          </a:p>
          <a:p>
            <a:r>
              <a:rPr lang="en-US" dirty="0"/>
              <a:t>It forms the wood and the main bulk of the roots and stems of vascular plants provides support to the plant body, and serves as a storage tissue.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</a:t>
            </a:r>
            <a:r>
              <a:rPr lang="en-US" dirty="0">
                <a:solidFill>
                  <a:srgbClr val="C00000"/>
                </a:solidFill>
              </a:rPr>
              <a:t>Endarch arrangement,xylem </a:t>
            </a:r>
            <a:r>
              <a:rPr lang="en-US" dirty="0"/>
              <a:t>maturation is centrifugal with protoxylem towards the centre and metaxylem away from the centre.</a:t>
            </a:r>
          </a:p>
          <a:p>
            <a:r>
              <a:rPr lang="en-US" dirty="0"/>
              <a:t>In </a:t>
            </a:r>
            <a:r>
              <a:rPr lang="en-US" dirty="0">
                <a:solidFill>
                  <a:srgbClr val="0070C0"/>
                </a:solidFill>
              </a:rPr>
              <a:t>Exarch arrangement,xylem </a:t>
            </a:r>
            <a:r>
              <a:rPr lang="en-US" dirty="0"/>
              <a:t>maturation is centripetal with metaxylem in the centre and protoxylem away from the centre.</a:t>
            </a:r>
          </a:p>
          <a:p>
            <a:r>
              <a:rPr lang="en-US" dirty="0"/>
              <a:t>In </a:t>
            </a:r>
            <a:r>
              <a:rPr lang="en-US" dirty="0">
                <a:solidFill>
                  <a:srgbClr val="002060"/>
                </a:solidFill>
              </a:rPr>
              <a:t>Mesarch arrangement,xylem </a:t>
            </a:r>
            <a:r>
              <a:rPr lang="en-US" dirty="0"/>
              <a:t>maturation is both centripetal and centrifugal </a:t>
            </a:r>
            <a:r>
              <a:rPr lang="en-US" dirty="0" err="1"/>
              <a:t>eith</a:t>
            </a:r>
            <a:r>
              <a:rPr lang="en-US" dirty="0"/>
              <a:t> protoxylem is surrounded by metaxylem.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Endarch condition </a:t>
            </a:r>
            <a:r>
              <a:rPr lang="en-US" dirty="0"/>
              <a:t>is found in plant stems,exarch condition is found in plant roots and mesarch condition in ferns and cycads.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PROTOXYLEM AND METAXYLEM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76338" y="2490788"/>
          <a:ext cx="6799264" cy="485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96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996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PROTOXYLEM</a:t>
                      </a:r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METAXYLEM</a:t>
                      </a:r>
                    </a:p>
                  </a:txBody>
                  <a:tcPr marL="75547" marR="7554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1.Small sized and first formed Xylem.</a:t>
                      </a:r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1.Large sized and later formed xylem.</a:t>
                      </a:r>
                    </a:p>
                  </a:txBody>
                  <a:tcPr marL="75547" marR="7554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2.Appears first and matures before the organ completes its elongation.</a:t>
                      </a:r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2.Appears only after the protoxylem has completed its differentiation.</a:t>
                      </a:r>
                    </a:p>
                  </a:txBody>
                  <a:tcPr marL="75547" marR="7554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3.Tracheids and vessels commonly have annular or spiral thickenings.</a:t>
                      </a:r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3.Tracheids and vessels have scalariform,reticulate or pitted thickenings.</a:t>
                      </a:r>
                    </a:p>
                  </a:txBody>
                  <a:tcPr marL="75547" marR="7554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4.Tracheary elements are usually narrow.</a:t>
                      </a:r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4.Tracheary elements are complex and wide.</a:t>
                      </a:r>
                    </a:p>
                  </a:txBody>
                  <a:tcPr marL="75547" marR="75547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5.Has more parenchyma and less tracheary elements.</a:t>
                      </a:r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5.Has less parenchyma and more tracheary elements.</a:t>
                      </a:r>
                    </a:p>
                  </a:txBody>
                  <a:tcPr marL="75547" marR="75547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6.Tyloses are absent.</a:t>
                      </a:r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6.Tyloses are present.</a:t>
                      </a:r>
                    </a:p>
                  </a:txBody>
                  <a:tcPr marL="75547" marR="75547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7.Gets destroyed due to compression and stretching</a:t>
                      </a:r>
                    </a:p>
                  </a:txBody>
                  <a:tcPr marL="75547" marR="75547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7.Do not get destroyed by compression and </a:t>
                      </a:r>
                      <a:r>
                        <a:rPr lang="en-US" dirty="0" err="1"/>
                        <a:t>stretchilng</a:t>
                      </a:r>
                      <a:r>
                        <a:rPr lang="en-US" dirty="0"/>
                        <a:t>.</a:t>
                      </a:r>
                    </a:p>
                  </a:txBody>
                  <a:tcPr marL="75547" marR="75547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ink="http://schemas.microsoft.com/office/drawing/2016/ink" xmlns:p14="http://schemas.microsoft.com/office/powerpoint/2010/main" xmlns="" Requires="p14 aink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D78A101-B987-4077-ADF9-4BBCAD4C2B1D}"/>
                  </a:ext>
                </a:extLst>
              </p14:cNvPr>
              <p14:cNvContentPartPr/>
              <p14:nvPr/>
            </p14:nvContentPartPr>
            <p14:xfrm>
              <a:off x="10478182" y="4851691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xmlns="" id="{9D78A101-B987-4077-ADF9-4BBCAD4C2B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73862" y="4825051"/>
                <a:ext cx="9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ink="http://schemas.microsoft.com/office/drawing/2016/ink" xmlns:p14="http://schemas.microsoft.com/office/powerpoint/2010/main" xmlns="" Requires="p14 aink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FEE63FB-F030-46B8-9862-BE56AF45F26F}"/>
                  </a:ext>
                </a:extLst>
              </p14:cNvPr>
              <p14:cNvContentPartPr/>
              <p14:nvPr/>
            </p14:nvContentPartPr>
            <p14:xfrm>
              <a:off x="-5927378" y="6493651"/>
              <a:ext cx="7168320" cy="11217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xmlns="" id="{4FEE63FB-F030-46B8-9862-BE56AF45F26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5931698" y="6467011"/>
                <a:ext cx="7176960" cy="1175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FUNCTIONS OF XYLEM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Conducts water and solutes from roots to leaves through tracheids and vessels.</a:t>
            </a:r>
          </a:p>
          <a:p>
            <a:r>
              <a:rPr lang="en-US" dirty="0"/>
              <a:t>2.Serves as a supporting mechanical tissue by virtue of the wall thickenings.</a:t>
            </a:r>
          </a:p>
          <a:p>
            <a:r>
              <a:rPr lang="en-US" dirty="0"/>
              <a:t>3.Xylem parenchyma stores water, starch and fat.</a:t>
            </a:r>
          </a:p>
          <a:p>
            <a:r>
              <a:rPr lang="en-US" dirty="0"/>
              <a:t>4.Ray Parenchyma brings about the radial conduction of water and solutes.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9ACDB3-B57C-4A91-96CA-8DE3C4BAA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TRACHEIDS AND VESSELS</a:t>
            </a:r>
            <a:endParaRPr lang="en-I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C86E5336-97C3-4AA4-8C20-7F0E21AD00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1066" y="2768348"/>
            <a:ext cx="4029805" cy="2889754"/>
          </a:xfrm>
          <a:prstGeom prst="rect">
            <a:avLst/>
          </a:prstGeom>
        </p:spPr>
      </p:pic>
      <mc:AlternateContent xmlns:mc="http://schemas.openxmlformats.org/markup-compatibility/2006">
        <mc:Choice xmlns:aink="http://schemas.microsoft.com/office/drawing/2016/ink" xmlns:p14="http://schemas.microsoft.com/office/powerpoint/2010/main" xmlns="" Requires="p14 aink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3C47319-EE04-4C48-8640-0B9914E1101F}"/>
                  </a:ext>
                </a:extLst>
              </p14:cNvPr>
              <p14:cNvContentPartPr/>
              <p14:nvPr/>
            </p14:nvContentPartPr>
            <p14:xfrm>
              <a:off x="1147254" y="1175033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xmlns="" id="{D3C47319-EE04-4C48-8640-0B9914E110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2934" y="1148393"/>
                <a:ext cx="9000" cy="5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CCF43EE-AE93-4ABA-AE17-B9F1770A1779}"/>
              </a:ext>
            </a:extLst>
          </p:cNvPr>
          <p:cNvGrpSpPr/>
          <p:nvPr/>
        </p:nvGrpSpPr>
        <p:grpSpPr>
          <a:xfrm>
            <a:off x="1427334" y="1352513"/>
            <a:ext cx="360" cy="360"/>
            <a:chOff x="1427334" y="1352513"/>
            <a:chExt cx="360" cy="360"/>
          </a:xfrm>
        </p:grpSpPr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6102389-A4BF-4FFD-A676-27E0A660E42C}"/>
                    </a:ext>
                  </a:extLst>
                </p14:cNvPr>
                <p14:cNvContentPartPr/>
                <p14:nvPr/>
              </p14:nvContentPartPr>
              <p14:xfrm>
                <a:off x="1427334" y="1352513"/>
                <a:ext cx="360" cy="3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xmlns="" id="{86102389-A4BF-4FFD-A676-27E0A660E42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423014" y="1325513"/>
                  <a:ext cx="90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ink="http://schemas.microsoft.com/office/drawing/2016/ink" xmlns:p14="http://schemas.microsoft.com/office/powerpoint/2010/main" xmlns="" Requires="p14 aink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4D425DE-B2F6-4471-889E-740083486262}"/>
                    </a:ext>
                  </a:extLst>
                </p14:cNvPr>
                <p14:cNvContentPartPr/>
                <p14:nvPr/>
              </p14:nvContentPartPr>
              <p14:xfrm>
                <a:off x="1427334" y="1352513"/>
                <a:ext cx="360" cy="3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xmlns="" id="{A4D425DE-B2F6-4471-889E-74008348626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423014" y="1325513"/>
                  <a:ext cx="9000" cy="5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aink="http://schemas.microsoft.com/office/drawing/2016/ink" xmlns:p14="http://schemas.microsoft.com/office/powerpoint/2010/main" xmlns="" Requires="p14 aink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04338A6-3916-45ED-9297-BA081F85A704}"/>
                  </a:ext>
                </a:extLst>
              </p14:cNvPr>
              <p14:cNvContentPartPr/>
              <p14:nvPr/>
            </p14:nvContentPartPr>
            <p14:xfrm>
              <a:off x="1763214" y="1362233"/>
              <a:ext cx="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xmlns="" id="{F04338A6-3916-45ED-9297-BA081F85A70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58894" y="1335233"/>
                <a:ext cx="9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ink="http://schemas.microsoft.com/office/drawing/2016/ink" xmlns:p14="http://schemas.microsoft.com/office/powerpoint/2010/main" xmlns="" Requires="p14 aink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539F4B4-44F2-412F-B46F-46DA66A20E5F}"/>
                  </a:ext>
                </a:extLst>
              </p14:cNvPr>
              <p14:cNvContentPartPr/>
              <p14:nvPr/>
            </p14:nvContentPartPr>
            <p14:xfrm>
              <a:off x="1138254" y="1324793"/>
              <a:ext cx="36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xmlns="" id="{2539F4B4-44F2-412F-B46F-46DA66A20E5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33934" y="1297793"/>
                <a:ext cx="9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ink="http://schemas.microsoft.com/office/drawing/2016/ink" xmlns:p14="http://schemas.microsoft.com/office/powerpoint/2010/main" xmlns="" Requires="p14 aink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192001B-4963-43C4-9AD1-6F8FA4CAA1B0}"/>
                  </a:ext>
                </a:extLst>
              </p14:cNvPr>
              <p14:cNvContentPartPr/>
              <p14:nvPr/>
            </p14:nvContentPartPr>
            <p14:xfrm>
              <a:off x="1231134" y="1268633"/>
              <a:ext cx="36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xmlns="" id="{8192001B-4963-43C4-9AD1-6F8FA4CAA1B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26814" y="1241993"/>
                <a:ext cx="9000" cy="5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07523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FFFFC2-1369-46FB-9927-36FC1B53A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3BE9C7FD-1D54-40C9-B6D9-945AB1D4C6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3911" y="2783589"/>
            <a:ext cx="5944115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0575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origin,xylem can be classified into </a:t>
            </a:r>
            <a:r>
              <a:rPr lang="en-US" dirty="0">
                <a:solidFill>
                  <a:srgbClr val="00B050"/>
                </a:solidFill>
              </a:rPr>
              <a:t>Primary xylem </a:t>
            </a:r>
            <a:r>
              <a:rPr lang="en-US" dirty="0"/>
              <a:t>and Secondary xylem.</a:t>
            </a:r>
          </a:p>
          <a:p>
            <a:r>
              <a:rPr lang="en-US" dirty="0"/>
              <a:t>The primary xylem from </a:t>
            </a:r>
            <a:r>
              <a:rPr lang="en-US" dirty="0">
                <a:solidFill>
                  <a:srgbClr val="92D050"/>
                </a:solidFill>
              </a:rPr>
              <a:t>procambium</a:t>
            </a:r>
            <a:r>
              <a:rPr lang="en-US" dirty="0"/>
              <a:t> during primary growth 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92D050"/>
                </a:solidFill>
              </a:rPr>
              <a:t>secondary xylem  </a:t>
            </a:r>
            <a:r>
              <a:rPr lang="en-US" dirty="0"/>
              <a:t>develops from vascular cambium during secondary growth.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Xylem is composed of four kinds of cells.</a:t>
            </a:r>
          </a:p>
          <a:p>
            <a:r>
              <a:rPr lang="en-US" dirty="0">
                <a:solidFill>
                  <a:srgbClr val="FFC000"/>
                </a:solidFill>
              </a:rPr>
              <a:t>1.Tracheids</a:t>
            </a:r>
          </a:p>
          <a:p>
            <a:r>
              <a:rPr lang="en-US" dirty="0">
                <a:solidFill>
                  <a:srgbClr val="FFC000"/>
                </a:solidFill>
              </a:rPr>
              <a:t>2.Vessels</a:t>
            </a:r>
          </a:p>
          <a:p>
            <a:r>
              <a:rPr lang="en-US" dirty="0">
                <a:solidFill>
                  <a:srgbClr val="FFC000"/>
                </a:solidFill>
              </a:rPr>
              <a:t>3.Xylem parenchyma.</a:t>
            </a:r>
          </a:p>
          <a:p>
            <a:r>
              <a:rPr lang="en-US" dirty="0">
                <a:solidFill>
                  <a:srgbClr val="FFC000"/>
                </a:solidFill>
              </a:rPr>
              <a:t>4.Xylem fibres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TRACHEIDS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Tracheids are elongated and tube like dead cells,with tapering ends.</a:t>
            </a:r>
          </a:p>
          <a:p>
            <a:r>
              <a:rPr lang="en-US" dirty="0"/>
              <a:t>They are having oval or rounded ends and hard and thick walls and without protoplast at maturity.</a:t>
            </a:r>
          </a:p>
          <a:p>
            <a:r>
              <a:rPr lang="en-US" dirty="0"/>
              <a:t>Their walls are thick hard,and lignified and the lumen is large and empty.</a:t>
            </a:r>
          </a:p>
          <a:p>
            <a:r>
              <a:rPr lang="en-US" dirty="0"/>
              <a:t>The end walls are provided with bordered pits through which water and dissolved substances pass from one cell to the next. </a:t>
            </a: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6DAD3AD-CFAE-4649-8647-E36A840D812D}"/>
                  </a:ext>
                </a:extLst>
              </p14:cNvPr>
              <p14:cNvContentPartPr/>
              <p14:nvPr/>
            </p14:nvContentPartPr>
            <p14:xfrm>
              <a:off x="3946342" y="624593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xmlns="" id="{46DAD3AD-CFAE-4649-8647-E36A840D812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37702" y="61595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C7A5710-2A23-4047-B2F3-2959E9E042FB}"/>
                  </a:ext>
                </a:extLst>
              </p14:cNvPr>
              <p14:cNvContentPartPr/>
              <p14:nvPr/>
            </p14:nvContentPartPr>
            <p14:xfrm>
              <a:off x="3899902" y="727193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xmlns="" id="{5C7A5710-2A23-4047-B2F3-2959E9E042F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90902" y="718553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Gymnosperms (except Gnetales)and some angiosperms, which do not have vessels, tracheids are the only water conducting cells.</a:t>
            </a:r>
          </a:p>
          <a:p>
            <a:r>
              <a:rPr lang="en-US" dirty="0"/>
              <a:t>Tracheids of primary xylem develop from procambium.</a:t>
            </a:r>
          </a:p>
          <a:p>
            <a:r>
              <a:rPr lang="en-US" dirty="0"/>
              <a:t>Tracheids of secondary xylem develop from vascular cambium.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195</TotalTime>
  <Words>1325</Words>
  <Application>Microsoft Office PowerPoint</Application>
  <PresentationFormat>On-screen Show (4:3)</PresentationFormat>
  <Paragraphs>136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Organic</vt:lpstr>
      <vt:lpstr>COMPLEX TISSUES</vt:lpstr>
      <vt:lpstr>COMPLEX TISSUE</vt:lpstr>
      <vt:lpstr>XYLEM</vt:lpstr>
      <vt:lpstr>TRACHEIDS AND VESSELS</vt:lpstr>
      <vt:lpstr>Slide 5</vt:lpstr>
      <vt:lpstr>Slide 6</vt:lpstr>
      <vt:lpstr>Slide 7</vt:lpstr>
      <vt:lpstr>TRACHEIDS</vt:lpstr>
      <vt:lpstr>Slide 9</vt:lpstr>
      <vt:lpstr>Slide 10</vt:lpstr>
      <vt:lpstr>FUNCTIONS OF TRACHEIDS</vt:lpstr>
      <vt:lpstr>VESSELS(TRACHEAE)</vt:lpstr>
      <vt:lpstr>Slide 13</vt:lpstr>
      <vt:lpstr>Slide 14</vt:lpstr>
      <vt:lpstr>PERFORATION PLATE.</vt:lpstr>
      <vt:lpstr>Slide 16</vt:lpstr>
      <vt:lpstr>CELL WALL THICKENING IN TRACHEARY ELEMENTS OR VESSEL ELEMENTS</vt:lpstr>
      <vt:lpstr>Slide 18</vt:lpstr>
      <vt:lpstr>Slide 19</vt:lpstr>
      <vt:lpstr>Slide 20</vt:lpstr>
      <vt:lpstr>FUNCTIONS OF VESSELS</vt:lpstr>
      <vt:lpstr>Slide 22</vt:lpstr>
      <vt:lpstr>XYLEM FIBRES</vt:lpstr>
      <vt:lpstr>Slide 24</vt:lpstr>
      <vt:lpstr>Slide 25</vt:lpstr>
      <vt:lpstr>XYLEM PARENCHYMA.</vt:lpstr>
      <vt:lpstr>Slide 27</vt:lpstr>
      <vt:lpstr>PROTOXYLEM AND METAXYLEM. </vt:lpstr>
      <vt:lpstr>XYLEM ARRANGEMENT</vt:lpstr>
      <vt:lpstr>Slide 30</vt:lpstr>
      <vt:lpstr>Slide 31</vt:lpstr>
      <vt:lpstr>PROTOXYLEM AND METAXYLEM</vt:lpstr>
      <vt:lpstr>FUNCTIONS OF XYLEM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COMPLEX TISSUES</dc:title>
  <dc:creator>Jipcy Mol.P</dc:creator>
  <cp:lastModifiedBy>Jipcy Mol.P</cp:lastModifiedBy>
  <cp:revision>89</cp:revision>
  <dcterms:created xsi:type="dcterms:W3CDTF">2006-08-16T00:00:00Z</dcterms:created>
  <dcterms:modified xsi:type="dcterms:W3CDTF">2021-12-14T16:58:47Z</dcterms:modified>
</cp:coreProperties>
</file>