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0" r:id="rId7"/>
    <p:sldId id="257" r:id="rId8"/>
    <p:sldId id="291" r:id="rId9"/>
    <p:sldId id="260" r:id="rId10"/>
    <p:sldId id="261" r:id="rId11"/>
    <p:sldId id="258" r:id="rId12"/>
    <p:sldId id="259" r:id="rId13"/>
    <p:sldId id="266" r:id="rId14"/>
    <p:sldId id="262" r:id="rId15"/>
    <p:sldId id="264" r:id="rId16"/>
    <p:sldId id="265" r:id="rId17"/>
    <p:sldId id="267" r:id="rId18"/>
    <p:sldId id="270" r:id="rId19"/>
    <p:sldId id="268" r:id="rId20"/>
    <p:sldId id="269" r:id="rId21"/>
    <p:sldId id="271" r:id="rId22"/>
    <p:sldId id="272" r:id="rId23"/>
    <p:sldId id="276" r:id="rId24"/>
    <p:sldId id="275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64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914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445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9457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109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24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964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8843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36693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508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801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1658-D6C8-4E65-9C00-D4ED17850608}" type="datetimeFigureOut">
              <a:rPr lang="en-IN" smtClean="0"/>
              <a:t>28-12-2020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10A51-8481-4428-BA00-BA7DAD74CE0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5433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Classification of Fungi by Ainsworth G. C. </a:t>
            </a:r>
            <a:r>
              <a:rPr lang="en-US" dirty="0" smtClean="0"/>
              <a:t>(1973)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912768" cy="489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3390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962944"/>
            <a:ext cx="78200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18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solidFill>
                  <a:srgbClr val="FF0000"/>
                </a:solidFill>
              </a:rPr>
              <a:t>Division </a:t>
            </a:r>
            <a:r>
              <a:rPr lang="en-IN" dirty="0" err="1" smtClean="0">
                <a:solidFill>
                  <a:srgbClr val="FF0000"/>
                </a:solidFill>
              </a:rPr>
              <a:t>Eumycota</a:t>
            </a:r>
            <a:endParaRPr lang="en-IN" dirty="0">
              <a:solidFill>
                <a:srgbClr val="FF0000"/>
              </a:solidFill>
            </a:endParaRPr>
          </a:p>
          <a:p>
            <a:r>
              <a:rPr lang="en-US" dirty="0"/>
              <a:t>i. Free-living, parasitic or mutualistic </a:t>
            </a:r>
            <a:r>
              <a:rPr lang="en-US" dirty="0" err="1"/>
              <a:t>symbionts</a:t>
            </a:r>
            <a:r>
              <a:rPr lang="en-US" dirty="0"/>
              <a:t>, devoid of chlorophyll. </a:t>
            </a:r>
            <a:endParaRPr lang="en-IN" dirty="0"/>
          </a:p>
          <a:p>
            <a:r>
              <a:rPr lang="en-US" dirty="0"/>
              <a:t>ii. Cell </a:t>
            </a:r>
            <a:r>
              <a:rPr lang="en-US" dirty="0" smtClean="0"/>
              <a:t>wall-chitin </a:t>
            </a:r>
            <a:r>
              <a:rPr lang="en-US" dirty="0"/>
              <a:t>and </a:t>
            </a:r>
            <a:r>
              <a:rPr lang="en-US" dirty="0" err="1"/>
              <a:t>glucan</a:t>
            </a:r>
            <a:r>
              <a:rPr lang="en-US" dirty="0"/>
              <a:t>. </a:t>
            </a:r>
            <a:endParaRPr lang="en-IN" dirty="0"/>
          </a:p>
          <a:p>
            <a:r>
              <a:rPr lang="en-US" dirty="0"/>
              <a:t>iii. Reserve food </a:t>
            </a:r>
            <a:r>
              <a:rPr lang="en-US" dirty="0" smtClean="0"/>
              <a:t>materials: </a:t>
            </a:r>
            <a:r>
              <a:rPr lang="en-US" dirty="0" err="1" smtClean="0"/>
              <a:t>mannitol</a:t>
            </a:r>
            <a:r>
              <a:rPr lang="en-US" dirty="0" smtClean="0"/>
              <a:t> </a:t>
            </a:r>
            <a:r>
              <a:rPr lang="en-US" dirty="0"/>
              <a:t>and glycogen. </a:t>
            </a:r>
            <a:endParaRPr lang="en-IN" dirty="0"/>
          </a:p>
          <a:p>
            <a:r>
              <a:rPr lang="en-US" dirty="0"/>
              <a:t>iv. </a:t>
            </a:r>
            <a:r>
              <a:rPr lang="en-US" dirty="0" smtClean="0"/>
              <a:t>majority </a:t>
            </a:r>
            <a:r>
              <a:rPr lang="en-US" dirty="0"/>
              <a:t>are </a:t>
            </a:r>
            <a:r>
              <a:rPr lang="en-US" dirty="0" smtClean="0"/>
              <a:t>filamentous (</a:t>
            </a:r>
            <a:r>
              <a:rPr lang="en-US" dirty="0" smtClean="0"/>
              <a:t>some unicellular)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88706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1" y="1600200"/>
            <a:ext cx="792310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3208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</a:t>
            </a:r>
            <a:r>
              <a:rPr lang="en-US" dirty="0" err="1" smtClean="0"/>
              <a:t>Eumycota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20077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401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Division </a:t>
            </a:r>
            <a:r>
              <a:rPr lang="en-US" dirty="0" err="1"/>
              <a:t>Eumycota</a:t>
            </a:r>
            <a:r>
              <a:rPr lang="en-US" dirty="0"/>
              <a:t> (True fungi, all with walls): </a:t>
            </a:r>
            <a:endParaRPr lang="en-IN" dirty="0"/>
          </a:p>
          <a:p>
            <a:r>
              <a:rPr lang="en-US" dirty="0" smtClean="0"/>
              <a:t>Subdivision:- </a:t>
            </a:r>
            <a:r>
              <a:rPr lang="en-US" dirty="0" err="1" smtClean="0">
                <a:solidFill>
                  <a:srgbClr val="FF0000"/>
                </a:solidFill>
              </a:rPr>
              <a:t>Mastigomycotina</a:t>
            </a:r>
            <a:r>
              <a:rPr lang="en-US" dirty="0" smtClean="0"/>
              <a:t> </a:t>
            </a:r>
            <a:r>
              <a:rPr lang="en-US" dirty="0"/>
              <a:t>(motile cells – zoospores present, perfect state spore-oospore</a:t>
            </a:r>
            <a:r>
              <a:rPr lang="en-US" dirty="0" smtClean="0"/>
              <a:t>).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Zygomycotina</a:t>
            </a:r>
            <a:r>
              <a:rPr lang="en-US" dirty="0" smtClean="0"/>
              <a:t> </a:t>
            </a:r>
            <a:r>
              <a:rPr lang="en-US" dirty="0"/>
              <a:t>(mycelium </a:t>
            </a:r>
            <a:r>
              <a:rPr lang="en-US" dirty="0" err="1"/>
              <a:t>aseptate</a:t>
            </a:r>
            <a:r>
              <a:rPr lang="en-US" dirty="0"/>
              <a:t>, perfect state spore-</a:t>
            </a:r>
            <a:r>
              <a:rPr lang="en-US" dirty="0" err="1"/>
              <a:t>zygospore</a:t>
            </a:r>
            <a:r>
              <a:rPr lang="en-US" dirty="0" smtClean="0"/>
              <a:t>).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Ascomycotina</a:t>
            </a:r>
            <a:r>
              <a:rPr lang="en-US" dirty="0" smtClean="0"/>
              <a:t> </a:t>
            </a:r>
            <a:r>
              <a:rPr lang="en-US" dirty="0"/>
              <a:t>(yeasts or </a:t>
            </a:r>
            <a:r>
              <a:rPr lang="en-US" dirty="0" err="1"/>
              <a:t>septate</a:t>
            </a:r>
            <a:r>
              <a:rPr lang="en-US" dirty="0"/>
              <a:t> mycelium, perfect state spore- </a:t>
            </a:r>
            <a:r>
              <a:rPr lang="en-US" dirty="0" err="1"/>
              <a:t>ascospores</a:t>
            </a:r>
            <a:r>
              <a:rPr lang="en-US" dirty="0"/>
              <a:t> formed in </a:t>
            </a:r>
            <a:r>
              <a:rPr lang="en-US" dirty="0" err="1"/>
              <a:t>ascus</a:t>
            </a:r>
            <a:r>
              <a:rPr lang="en-US" dirty="0"/>
              <a:t>, usually within </a:t>
            </a:r>
            <a:r>
              <a:rPr lang="en-US" dirty="0" err="1"/>
              <a:t>ascocarp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Basidiomycotina</a:t>
            </a:r>
            <a:r>
              <a:rPr lang="en-US" dirty="0" smtClean="0"/>
              <a:t> </a:t>
            </a:r>
            <a:r>
              <a:rPr lang="en-US" dirty="0"/>
              <a:t>(yeast or </a:t>
            </a:r>
            <a:r>
              <a:rPr lang="en-US" dirty="0" err="1"/>
              <a:t>septate</a:t>
            </a:r>
            <a:r>
              <a:rPr lang="en-US" dirty="0"/>
              <a:t> mycelium, perfect state spore – </a:t>
            </a:r>
            <a:r>
              <a:rPr lang="en-US" dirty="0" err="1"/>
              <a:t>basidiospore</a:t>
            </a:r>
            <a:r>
              <a:rPr lang="en-US" dirty="0"/>
              <a:t> formed on a </a:t>
            </a:r>
            <a:r>
              <a:rPr lang="en-US" dirty="0" err="1"/>
              <a:t>basidium</a:t>
            </a:r>
            <a:r>
              <a:rPr lang="en-US" dirty="0"/>
              <a:t>). </a:t>
            </a:r>
            <a:endParaRPr lang="en-IN" dirty="0"/>
          </a:p>
          <a:p>
            <a:r>
              <a:rPr lang="en-US" dirty="0" err="1" smtClean="0">
                <a:solidFill>
                  <a:srgbClr val="FF0000"/>
                </a:solidFill>
              </a:rPr>
              <a:t>Deuteromycotina</a:t>
            </a:r>
            <a:r>
              <a:rPr lang="en-US" dirty="0" smtClean="0"/>
              <a:t> </a:t>
            </a:r>
            <a:r>
              <a:rPr lang="en-US" dirty="0"/>
              <a:t>or Fungi </a:t>
            </a:r>
            <a:r>
              <a:rPr lang="en-US" dirty="0" err="1"/>
              <a:t>imperfecti</a:t>
            </a:r>
            <a:r>
              <a:rPr lang="en-US" dirty="0"/>
              <a:t>. Yeast or </a:t>
            </a:r>
            <a:r>
              <a:rPr lang="en-US" dirty="0" err="1"/>
              <a:t>septate</a:t>
            </a:r>
            <a:r>
              <a:rPr lang="en-US" dirty="0"/>
              <a:t> mycelium. Perfect state unknown. 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701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Subdivision </a:t>
            </a:r>
            <a:r>
              <a:rPr lang="en-US" dirty="0" err="1"/>
              <a:t>Mastigomycotina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Class. </a:t>
            </a:r>
            <a:r>
              <a:rPr lang="en-US" dirty="0" err="1">
                <a:solidFill>
                  <a:srgbClr val="FF0000"/>
                </a:solidFill>
              </a:rPr>
              <a:t>Chitridiomycetes</a:t>
            </a:r>
            <a:r>
              <a:rPr lang="en-US" dirty="0"/>
              <a:t> (unicellular, zoospore with single whiplash flagellum). </a:t>
            </a:r>
            <a:endParaRPr lang="en-IN" dirty="0"/>
          </a:p>
          <a:p>
            <a:r>
              <a:rPr lang="en-US" dirty="0"/>
              <a:t>2. Class. </a:t>
            </a:r>
            <a:r>
              <a:rPr lang="en-US" dirty="0" err="1">
                <a:solidFill>
                  <a:srgbClr val="FF0000"/>
                </a:solidFill>
              </a:rPr>
              <a:t>Hyphochytridiomycetes</a:t>
            </a:r>
            <a:r>
              <a:rPr lang="en-US" dirty="0"/>
              <a:t> (uni­cellular, zoospore with single tinsel flagellum). </a:t>
            </a:r>
            <a:endParaRPr lang="en-IN" dirty="0"/>
          </a:p>
          <a:p>
            <a:r>
              <a:rPr lang="en-US" dirty="0"/>
              <a:t>3. Class. </a:t>
            </a:r>
            <a:r>
              <a:rPr lang="en-US" dirty="0" err="1">
                <a:solidFill>
                  <a:srgbClr val="FF0000"/>
                </a:solidFill>
              </a:rPr>
              <a:t>Oomycetes</a:t>
            </a:r>
            <a:r>
              <a:rPr lang="en-US" dirty="0"/>
              <a:t> (</a:t>
            </a:r>
            <a:r>
              <a:rPr lang="en-US" dirty="0" err="1"/>
              <a:t>aseptate</a:t>
            </a:r>
            <a:r>
              <a:rPr lang="en-US" dirty="0"/>
              <a:t> myceli­um, zoospores with two flagella).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4939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7" y="2220119"/>
            <a:ext cx="6638925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244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Subdivision. </a:t>
            </a:r>
            <a:r>
              <a:rPr lang="en-US" dirty="0" err="1"/>
              <a:t>Zygomycotina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mycelium </a:t>
            </a:r>
            <a:r>
              <a:rPr lang="en-US" dirty="0" err="1"/>
              <a:t>aseptate</a:t>
            </a:r>
            <a:r>
              <a:rPr lang="en-US" dirty="0"/>
              <a:t>, perfect state </a:t>
            </a:r>
            <a:r>
              <a:rPr lang="en-US" dirty="0" smtClean="0"/>
              <a:t>spore-</a:t>
            </a:r>
            <a:r>
              <a:rPr lang="en-US" dirty="0" err="1" smtClean="0"/>
              <a:t>zygospore</a:t>
            </a:r>
            <a:r>
              <a:rPr lang="en-US" dirty="0" smtClean="0"/>
              <a:t>.</a:t>
            </a:r>
          </a:p>
          <a:p>
            <a:r>
              <a:rPr lang="en-US" dirty="0"/>
              <a:t>1. Class. </a:t>
            </a:r>
            <a:r>
              <a:rPr lang="en-US" dirty="0" err="1">
                <a:solidFill>
                  <a:srgbClr val="FF0000"/>
                </a:solidFill>
              </a:rPr>
              <a:t>Zygomycetes</a:t>
            </a:r>
            <a:r>
              <a:rPr lang="en-US" dirty="0"/>
              <a:t> (mycelium immersed in the host tissue). </a:t>
            </a:r>
            <a:endParaRPr lang="en-IN" dirty="0"/>
          </a:p>
          <a:p>
            <a:r>
              <a:rPr lang="en-US" dirty="0"/>
              <a:t>2. Class. </a:t>
            </a:r>
            <a:r>
              <a:rPr lang="en-US" dirty="0" err="1">
                <a:solidFill>
                  <a:srgbClr val="FF0000"/>
                </a:solidFill>
              </a:rPr>
              <a:t>Trichomycetes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(mycelium not immersed in the host tissue).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71115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2" y="1877219"/>
            <a:ext cx="36861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6814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Subdivision. </a:t>
            </a:r>
            <a:r>
              <a:rPr lang="en-US" dirty="0" err="1" smtClean="0"/>
              <a:t>Ascomycotina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Ascomycotina</a:t>
            </a:r>
            <a:r>
              <a:rPr lang="en-US" dirty="0" smtClean="0"/>
              <a:t> </a:t>
            </a:r>
            <a:r>
              <a:rPr lang="en-US" dirty="0"/>
              <a:t>(yeasts or </a:t>
            </a:r>
            <a:r>
              <a:rPr lang="en-US" dirty="0" err="1"/>
              <a:t>septate</a:t>
            </a:r>
            <a:r>
              <a:rPr lang="en-US" dirty="0"/>
              <a:t> mycelium, perfect state spore- </a:t>
            </a:r>
            <a:r>
              <a:rPr lang="en-US" dirty="0" err="1"/>
              <a:t>ascospores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1. Class. </a:t>
            </a:r>
            <a:r>
              <a:rPr lang="en-US" dirty="0" err="1">
                <a:solidFill>
                  <a:srgbClr val="FF0000"/>
                </a:solidFill>
              </a:rPr>
              <a:t>Hemiascomycetes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(no </a:t>
            </a:r>
            <a:r>
              <a:rPr lang="en-US" dirty="0" err="1"/>
              <a:t>asco­carp</a:t>
            </a:r>
            <a:r>
              <a:rPr lang="en-US" dirty="0"/>
              <a:t>, </a:t>
            </a:r>
            <a:r>
              <a:rPr lang="en-US" dirty="0" err="1"/>
              <a:t>asci</a:t>
            </a:r>
            <a:r>
              <a:rPr lang="en-US" dirty="0"/>
              <a:t> naked). </a:t>
            </a:r>
            <a:endParaRPr lang="en-IN" dirty="0"/>
          </a:p>
          <a:p>
            <a:r>
              <a:rPr lang="en-US" dirty="0"/>
              <a:t>2. Class. </a:t>
            </a:r>
            <a:r>
              <a:rPr lang="en-US" dirty="0" err="1">
                <a:solidFill>
                  <a:srgbClr val="FF0000"/>
                </a:solidFill>
              </a:rPr>
              <a:t>Loculoascomycetes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(fruit body an </a:t>
            </a:r>
            <a:r>
              <a:rPr lang="en-US" dirty="0" err="1"/>
              <a:t>ascostroma</a:t>
            </a:r>
            <a:r>
              <a:rPr lang="en-US" dirty="0"/>
              <a:t>, </a:t>
            </a:r>
            <a:r>
              <a:rPr lang="en-US" dirty="0" err="1"/>
              <a:t>asci</a:t>
            </a:r>
            <a:r>
              <a:rPr lang="en-US" dirty="0"/>
              <a:t> </a:t>
            </a:r>
            <a:r>
              <a:rPr lang="en-US" dirty="0" err="1"/>
              <a:t>bitunicate</a:t>
            </a:r>
            <a:r>
              <a:rPr lang="en-US" dirty="0"/>
              <a:t> i.e., 2-walled). </a:t>
            </a:r>
            <a:endParaRPr lang="en-IN" dirty="0"/>
          </a:p>
          <a:p>
            <a:r>
              <a:rPr lang="en-US" dirty="0"/>
              <a:t>3. Class. </a:t>
            </a:r>
            <a:r>
              <a:rPr lang="en-US" dirty="0" err="1">
                <a:solidFill>
                  <a:srgbClr val="FF0000"/>
                </a:solidFill>
              </a:rPr>
              <a:t>Plectomycetes</a:t>
            </a:r>
            <a:r>
              <a:rPr lang="en-US" dirty="0"/>
              <a:t> (fruit body </a:t>
            </a:r>
            <a:r>
              <a:rPr lang="en-US" dirty="0" err="1"/>
              <a:t>cleistothecium</a:t>
            </a:r>
            <a:r>
              <a:rPr lang="en-US" dirty="0"/>
              <a:t>, </a:t>
            </a:r>
            <a:r>
              <a:rPr lang="en-US" dirty="0" err="1"/>
              <a:t>asci</a:t>
            </a:r>
            <a:r>
              <a:rPr lang="en-US" dirty="0"/>
              <a:t> </a:t>
            </a:r>
            <a:r>
              <a:rPr lang="en-US" dirty="0" err="1"/>
              <a:t>unitunicate</a:t>
            </a:r>
            <a:r>
              <a:rPr lang="en-US" dirty="0"/>
              <a:t> i.e., 1-walled). </a:t>
            </a:r>
            <a:endParaRPr lang="en-IN" dirty="0"/>
          </a:p>
          <a:p>
            <a:r>
              <a:rPr lang="en-US" dirty="0"/>
              <a:t>4. Class. </a:t>
            </a:r>
            <a:r>
              <a:rPr lang="en-US" dirty="0" err="1">
                <a:solidFill>
                  <a:srgbClr val="FF0000"/>
                </a:solidFill>
              </a:rPr>
              <a:t>Laboulbeniomycetes</a:t>
            </a:r>
            <a:r>
              <a:rPr lang="en-US" dirty="0"/>
              <a:t> (fruit body </a:t>
            </a:r>
            <a:r>
              <a:rPr lang="en-US" dirty="0" err="1"/>
              <a:t>perithecium</a:t>
            </a:r>
            <a:r>
              <a:rPr lang="en-US" dirty="0"/>
              <a:t>, </a:t>
            </a:r>
            <a:r>
              <a:rPr lang="en-US" dirty="0" err="1"/>
              <a:t>asci</a:t>
            </a:r>
            <a:r>
              <a:rPr lang="en-US" dirty="0"/>
              <a:t> </a:t>
            </a:r>
            <a:r>
              <a:rPr lang="en-US" dirty="0" err="1"/>
              <a:t>unitunicate</a:t>
            </a:r>
            <a:r>
              <a:rPr lang="en-US" dirty="0"/>
              <a:t>, </a:t>
            </a:r>
            <a:r>
              <a:rPr lang="en-US" dirty="0" err="1"/>
              <a:t>exoparasite</a:t>
            </a:r>
            <a:r>
              <a:rPr lang="en-US" dirty="0"/>
              <a:t> of </a:t>
            </a:r>
            <a:r>
              <a:rPr lang="en-US" dirty="0" err="1"/>
              <a:t>arthopods</a:t>
            </a:r>
            <a:r>
              <a:rPr lang="en-US" dirty="0"/>
              <a:t>).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24651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Fungal Classification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Initial classification – based on sexual reproduction</a:t>
            </a:r>
          </a:p>
          <a:p>
            <a:r>
              <a:rPr lang="en-IN" dirty="0" smtClean="0"/>
              <a:t>Modern classification-phylogenetic relationship using biochemical and molecular aspects</a:t>
            </a:r>
          </a:p>
          <a:p>
            <a:r>
              <a:rPr lang="en-IN" dirty="0" smtClean="0"/>
              <a:t>Whittaker (1969) – 5 kingdom classification- kingdom fungi.</a:t>
            </a:r>
          </a:p>
        </p:txBody>
      </p:sp>
    </p:spTree>
    <p:extLst>
      <p:ext uri="{BB962C8B-B14F-4D97-AF65-F5344CB8AC3E}">
        <p14:creationId xmlns:p14="http://schemas.microsoft.com/office/powerpoint/2010/main" val="87595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5. Class. </a:t>
            </a:r>
            <a:r>
              <a:rPr lang="en-US" dirty="0" err="1">
                <a:solidFill>
                  <a:srgbClr val="FF0000"/>
                </a:solidFill>
              </a:rPr>
              <a:t>Pyrenomycetes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(fruit body </a:t>
            </a:r>
            <a:r>
              <a:rPr lang="en-US" dirty="0" err="1"/>
              <a:t>perithecium</a:t>
            </a:r>
            <a:r>
              <a:rPr lang="en-US" dirty="0"/>
              <a:t>, </a:t>
            </a:r>
            <a:r>
              <a:rPr lang="en-US" dirty="0" err="1"/>
              <a:t>asci</a:t>
            </a:r>
            <a:r>
              <a:rPr lang="en-US" dirty="0"/>
              <a:t> </a:t>
            </a:r>
            <a:r>
              <a:rPr lang="en-US" dirty="0" err="1"/>
              <a:t>unitunicate</a:t>
            </a:r>
            <a:r>
              <a:rPr lang="en-US" dirty="0"/>
              <a:t>, not parasitic on </a:t>
            </a:r>
            <a:r>
              <a:rPr lang="en-US" dirty="0" err="1"/>
              <a:t>arthopods</a:t>
            </a:r>
            <a:r>
              <a:rPr lang="en-US" dirty="0"/>
              <a:t>. </a:t>
            </a:r>
            <a:endParaRPr lang="en-IN" dirty="0"/>
          </a:p>
          <a:p>
            <a:r>
              <a:rPr lang="en-US" dirty="0"/>
              <a:t>6. Class. </a:t>
            </a:r>
            <a:r>
              <a:rPr lang="en-US" dirty="0" err="1">
                <a:solidFill>
                  <a:srgbClr val="FF0000"/>
                </a:solidFill>
              </a:rPr>
              <a:t>Discomycetes</a:t>
            </a:r>
            <a:r>
              <a:rPr lang="en-US" dirty="0"/>
              <a:t> (fruit body apothecium, </a:t>
            </a:r>
            <a:r>
              <a:rPr lang="en-US" dirty="0" err="1"/>
              <a:t>asci</a:t>
            </a:r>
            <a:r>
              <a:rPr lang="en-US" dirty="0"/>
              <a:t> </a:t>
            </a:r>
            <a:r>
              <a:rPr lang="en-US" dirty="0" err="1"/>
              <a:t>unitunicate</a:t>
            </a:r>
            <a:r>
              <a:rPr lang="en-US" dirty="0"/>
              <a:t>).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3385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Sub division- </a:t>
            </a:r>
            <a:r>
              <a:rPr lang="en-IN" dirty="0" err="1" smtClean="0"/>
              <a:t>Ascomycotina</a:t>
            </a:r>
            <a:endParaRPr lang="en-IN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962944"/>
            <a:ext cx="752475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105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Subdivision. </a:t>
            </a:r>
            <a:r>
              <a:rPr lang="en-US" dirty="0" err="1"/>
              <a:t>Basidiomycotina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Basidiomycotina</a:t>
            </a:r>
            <a:r>
              <a:rPr lang="en-US" dirty="0" smtClean="0"/>
              <a:t> </a:t>
            </a:r>
            <a:r>
              <a:rPr lang="en-US" dirty="0"/>
              <a:t>(yeast or </a:t>
            </a:r>
            <a:r>
              <a:rPr lang="en-US" dirty="0" err="1"/>
              <a:t>septate</a:t>
            </a:r>
            <a:r>
              <a:rPr lang="en-US" dirty="0"/>
              <a:t> mycelium, perfect state spore – </a:t>
            </a:r>
            <a:r>
              <a:rPr lang="en-US" dirty="0" err="1"/>
              <a:t>basidiospore</a:t>
            </a:r>
            <a:r>
              <a:rPr lang="en-US" dirty="0"/>
              <a:t> formed on a </a:t>
            </a:r>
            <a:r>
              <a:rPr lang="en-US" dirty="0" err="1"/>
              <a:t>basidium</a:t>
            </a:r>
            <a:r>
              <a:rPr lang="en-US" dirty="0"/>
              <a:t>). </a:t>
            </a:r>
            <a:endParaRPr lang="en-IN" dirty="0"/>
          </a:p>
          <a:p>
            <a:r>
              <a:rPr lang="en-US" dirty="0"/>
              <a:t>1. Class. </a:t>
            </a:r>
            <a:r>
              <a:rPr lang="en-US" dirty="0" err="1">
                <a:solidFill>
                  <a:srgbClr val="FF0000"/>
                </a:solidFill>
              </a:rPr>
              <a:t>Teliomycetes</a:t>
            </a:r>
            <a:r>
              <a:rPr lang="en-US" dirty="0"/>
              <a:t>. </a:t>
            </a:r>
            <a:r>
              <a:rPr lang="en-US" dirty="0" err="1"/>
              <a:t>Basidiocarp</a:t>
            </a:r>
            <a:r>
              <a:rPr lang="en-US" dirty="0"/>
              <a:t> lacking, </a:t>
            </a:r>
            <a:r>
              <a:rPr lang="en-US" dirty="0" err="1"/>
              <a:t>teliospores</a:t>
            </a:r>
            <a:r>
              <a:rPr lang="en-US" dirty="0"/>
              <a:t> grouped in </a:t>
            </a:r>
            <a:r>
              <a:rPr lang="en-US" dirty="0" err="1"/>
              <a:t>sori</a:t>
            </a:r>
            <a:r>
              <a:rPr lang="en-US" dirty="0"/>
              <a:t> or scattered within the host tissue, parasitic on vascular plant</a:t>
            </a:r>
            <a:r>
              <a:rPr lang="en-US" dirty="0" smtClean="0"/>
              <a:t>.</a:t>
            </a:r>
          </a:p>
          <a:p>
            <a:r>
              <a:rPr lang="en-US" dirty="0"/>
              <a:t> 2. Class. </a:t>
            </a:r>
            <a:r>
              <a:rPr lang="en-US" dirty="0" err="1">
                <a:solidFill>
                  <a:srgbClr val="FF0000"/>
                </a:solidFill>
              </a:rPr>
              <a:t>Hymenomycetes</a:t>
            </a:r>
            <a:r>
              <a:rPr lang="en-US" dirty="0"/>
              <a:t>. </a:t>
            </a:r>
            <a:r>
              <a:rPr lang="en-US" dirty="0" err="1"/>
              <a:t>Basidio</a:t>
            </a:r>
            <a:r>
              <a:rPr lang="en-US" dirty="0"/>
              <a:t>- carp present. Hymenium is com­pletely or partly exposed at matu­rity. </a:t>
            </a:r>
            <a:r>
              <a:rPr lang="en-US" dirty="0" err="1"/>
              <a:t>Basidiospore</a:t>
            </a:r>
            <a:r>
              <a:rPr lang="en-US" dirty="0"/>
              <a:t> </a:t>
            </a:r>
            <a:r>
              <a:rPr lang="en-US" dirty="0" err="1"/>
              <a:t>ballistospores</a:t>
            </a:r>
            <a:r>
              <a:rPr lang="en-US" dirty="0"/>
              <a:t>. </a:t>
            </a:r>
            <a:endParaRPr lang="en-IN" dirty="0"/>
          </a:p>
          <a:p>
            <a:r>
              <a:rPr lang="en-US" dirty="0"/>
              <a:t>3. Class. </a:t>
            </a:r>
            <a:r>
              <a:rPr lang="en-US" dirty="0" err="1">
                <a:solidFill>
                  <a:srgbClr val="FF0000"/>
                </a:solidFill>
              </a:rPr>
              <a:t>Casteromycetes</a:t>
            </a:r>
            <a:r>
              <a:rPr lang="en-US" dirty="0"/>
              <a:t>. </a:t>
            </a:r>
            <a:r>
              <a:rPr lang="en-US" dirty="0" err="1"/>
              <a:t>Basidiocarp</a:t>
            </a:r>
            <a:r>
              <a:rPr lang="en-US" dirty="0"/>
              <a:t> present. Hymenium enclosed in </a:t>
            </a:r>
            <a:r>
              <a:rPr lang="en-US" dirty="0" err="1"/>
              <a:t>basidiocarp</a:t>
            </a:r>
            <a:r>
              <a:rPr lang="en-US" dirty="0"/>
              <a:t>. </a:t>
            </a:r>
            <a:r>
              <a:rPr lang="en-US" dirty="0" err="1"/>
              <a:t>Basidiospore</a:t>
            </a:r>
            <a:r>
              <a:rPr lang="en-US" dirty="0"/>
              <a:t> not </a:t>
            </a:r>
            <a:r>
              <a:rPr lang="en-US" dirty="0" err="1"/>
              <a:t>ballistospores</a:t>
            </a:r>
            <a:r>
              <a:rPr lang="en-US" dirty="0"/>
              <a:t>. 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12696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7" y="2172494"/>
            <a:ext cx="6143625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289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Subdivision. </a:t>
            </a:r>
            <a:r>
              <a:rPr lang="en-US" dirty="0" err="1"/>
              <a:t>Deuteromycotina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Subdivision. </a:t>
            </a:r>
            <a:r>
              <a:rPr lang="en-US" dirty="0" err="1"/>
              <a:t>Deuteromycotina</a:t>
            </a:r>
            <a:r>
              <a:rPr lang="en-US" dirty="0"/>
              <a:t> or Fungi </a:t>
            </a:r>
            <a:r>
              <a:rPr lang="en-US" dirty="0" err="1"/>
              <a:t>imperfecti</a:t>
            </a:r>
            <a:r>
              <a:rPr lang="en-US" dirty="0"/>
              <a:t>. Yeast or </a:t>
            </a:r>
            <a:r>
              <a:rPr lang="en-US" dirty="0" err="1"/>
              <a:t>septate</a:t>
            </a:r>
            <a:r>
              <a:rPr lang="en-US" dirty="0"/>
              <a:t> mycelium. Perfect state unknown.</a:t>
            </a:r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/>
              <a:t>. Class. </a:t>
            </a:r>
            <a:r>
              <a:rPr lang="en-US" dirty="0" err="1"/>
              <a:t>Blastomycetes</a:t>
            </a:r>
            <a:r>
              <a:rPr lang="en-US" dirty="0"/>
              <a:t>. Budding (Yeast or Yeast like) cells with or without </a:t>
            </a:r>
            <a:r>
              <a:rPr lang="en-US" dirty="0" err="1"/>
              <a:t>pseudomycelium</a:t>
            </a:r>
            <a:r>
              <a:rPr lang="en-US" dirty="0"/>
              <a:t>. True mycelium lacking or not well-developed. </a:t>
            </a:r>
            <a:endParaRPr lang="en-IN" dirty="0"/>
          </a:p>
          <a:p>
            <a:r>
              <a:rPr lang="en-US" dirty="0"/>
              <a:t>2. Class. </a:t>
            </a:r>
            <a:r>
              <a:rPr lang="en-US" dirty="0" err="1"/>
              <a:t>Hyphomycetes</a:t>
            </a:r>
            <a:r>
              <a:rPr lang="en-US" dirty="0"/>
              <a:t>. Mycelia ste­rile or bearing asexual spore directly or on conidiophore, in various aggregation. </a:t>
            </a:r>
            <a:endParaRPr lang="en-IN" dirty="0"/>
          </a:p>
          <a:p>
            <a:r>
              <a:rPr lang="en-US" dirty="0"/>
              <a:t>3. Class. </a:t>
            </a:r>
            <a:r>
              <a:rPr lang="en-US" dirty="0" err="1"/>
              <a:t>Coelomycetes</a:t>
            </a:r>
            <a:r>
              <a:rPr lang="en-US" dirty="0"/>
              <a:t>. </a:t>
            </a:r>
            <a:r>
              <a:rPr lang="en-US" dirty="0" err="1"/>
              <a:t>Mycelial</a:t>
            </a:r>
            <a:r>
              <a:rPr lang="en-US" dirty="0"/>
              <a:t>; asexual spore formed in </a:t>
            </a:r>
            <a:r>
              <a:rPr lang="en-US" dirty="0" err="1"/>
              <a:t>pycnidium</a:t>
            </a:r>
            <a:r>
              <a:rPr lang="en-US" dirty="0"/>
              <a:t> or </a:t>
            </a:r>
            <a:r>
              <a:rPr lang="en-US" dirty="0" err="1"/>
              <a:t>acervulus</a:t>
            </a:r>
            <a:r>
              <a:rPr lang="en-US" dirty="0"/>
              <a:t>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66556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2" y="1801019"/>
            <a:ext cx="6315075" cy="412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01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Ten years after the classification of Ainsworth (1973), </a:t>
            </a:r>
            <a:r>
              <a:rPr lang="en-US" dirty="0" err="1"/>
              <a:t>Hawksworth</a:t>
            </a:r>
            <a:r>
              <a:rPr lang="en-US" dirty="0"/>
              <a:t> et al. (1983) revised Ainsworth’s classification in the 7th edi­tion of the “Dictionary of the Fungi”. </a:t>
            </a:r>
            <a:endParaRPr lang="en-US" dirty="0" smtClean="0"/>
          </a:p>
          <a:p>
            <a:r>
              <a:rPr lang="en-US" dirty="0"/>
              <a:t>The changes made by them are: </a:t>
            </a:r>
            <a:endParaRPr lang="en-IN" dirty="0"/>
          </a:p>
          <a:p>
            <a:r>
              <a:rPr lang="en-US" dirty="0"/>
              <a:t>1. The Division </a:t>
            </a:r>
            <a:r>
              <a:rPr lang="en-US" dirty="0" err="1"/>
              <a:t>Myxomycota</a:t>
            </a:r>
            <a:r>
              <a:rPr lang="en-US" dirty="0"/>
              <a:t> divided into eight classes instead of four classes. </a:t>
            </a:r>
            <a:endParaRPr lang="en-IN" dirty="0"/>
          </a:p>
          <a:p>
            <a:r>
              <a:rPr lang="en-US" dirty="0"/>
              <a:t>2. The Sub-division </a:t>
            </a:r>
            <a:r>
              <a:rPr lang="en-US" dirty="0" err="1"/>
              <a:t>Ascomycotina</a:t>
            </a:r>
            <a:r>
              <a:rPr lang="en-US" dirty="0"/>
              <a:t> is directly divided into thirty seven (37) orders and arranged alphabetically; there is no classes in-between. </a:t>
            </a:r>
            <a:endParaRPr lang="en-IN" dirty="0"/>
          </a:p>
          <a:p>
            <a:r>
              <a:rPr lang="en-US" dirty="0"/>
              <a:t>3. The subdivision </a:t>
            </a:r>
            <a:r>
              <a:rPr lang="en-US" dirty="0" err="1"/>
              <a:t>Basidiomycotina</a:t>
            </a:r>
            <a:r>
              <a:rPr lang="en-US" dirty="0"/>
              <a:t> is divided into four classes instead of three, where class </a:t>
            </a:r>
            <a:r>
              <a:rPr lang="en-US" dirty="0" err="1"/>
              <a:t>Teliomycetes</a:t>
            </a:r>
            <a:r>
              <a:rPr lang="en-US" dirty="0"/>
              <a:t> is replaced by </a:t>
            </a:r>
            <a:r>
              <a:rPr lang="en-US" dirty="0" err="1"/>
              <a:t>Uredinio</a:t>
            </a:r>
            <a:r>
              <a:rPr lang="en-US" dirty="0"/>
              <a:t>- </a:t>
            </a:r>
            <a:r>
              <a:rPr lang="en-US" dirty="0" err="1"/>
              <a:t>mycetes</a:t>
            </a:r>
            <a:r>
              <a:rPr lang="en-US" dirty="0"/>
              <a:t> and </a:t>
            </a:r>
            <a:r>
              <a:rPr lang="en-US" dirty="0" err="1"/>
              <a:t>Ustilaginomycetes</a:t>
            </a:r>
            <a:r>
              <a:rPr lang="en-US" dirty="0"/>
              <a:t>. </a:t>
            </a:r>
            <a:endParaRPr lang="en-IN" dirty="0"/>
          </a:p>
          <a:p>
            <a:r>
              <a:rPr lang="en-US" dirty="0"/>
              <a:t>4. In the sub-division </a:t>
            </a:r>
            <a:r>
              <a:rPr lang="en-US" dirty="0" err="1"/>
              <a:t>Deuteromycotina</a:t>
            </a:r>
            <a:r>
              <a:rPr lang="en-US" dirty="0"/>
              <a:t>, the class </a:t>
            </a:r>
            <a:r>
              <a:rPr lang="en-US" dirty="0" err="1"/>
              <a:t>Blastomycetes</a:t>
            </a:r>
            <a:r>
              <a:rPr lang="en-US" dirty="0"/>
              <a:t> was not considered.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04678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Later, </a:t>
            </a:r>
            <a:r>
              <a:rPr lang="en-US" dirty="0" err="1"/>
              <a:t>Hawksworth</a:t>
            </a:r>
            <a:r>
              <a:rPr lang="en-US" dirty="0"/>
              <a:t> et al. (1995) thoroughly revised the classification in the 8th edition of the “Dictionary of the Fungi”. The classification was based on the sequence of 18s </a:t>
            </a:r>
            <a:r>
              <a:rPr lang="en-US" dirty="0" err="1"/>
              <a:t>rRNA</a:t>
            </a:r>
            <a:r>
              <a:rPr lang="en-US" dirty="0"/>
              <a:t> among the different members. </a:t>
            </a:r>
            <a:endParaRPr lang="en-IN" dirty="0"/>
          </a:p>
          <a:p>
            <a:r>
              <a:rPr lang="en-US" dirty="0"/>
              <a:t>Though members of fungi show similarity in their morphology, mode of nutrition and ecology, but the higher dissimilarity is observed in the base sequences of their 18s </a:t>
            </a:r>
            <a:r>
              <a:rPr lang="en-US" dirty="0" err="1"/>
              <a:t>rRNA</a:t>
            </a:r>
            <a:r>
              <a:rPr lang="en-US" dirty="0"/>
              <a:t> (or more precisely in the DNA coding for it), which is now considered as the most important parameter to determine the genetic relationship. Thus, it shows that the fungi are </a:t>
            </a:r>
            <a:r>
              <a:rPr lang="en-US" dirty="0">
                <a:solidFill>
                  <a:srgbClr val="FF0000"/>
                </a:solidFill>
              </a:rPr>
              <a:t>polyphyletic aggregation o</a:t>
            </a:r>
            <a:r>
              <a:rPr lang="en-US" dirty="0"/>
              <a:t>f unrelated members. </a:t>
            </a:r>
            <a:endParaRPr lang="en-IN" dirty="0"/>
          </a:p>
          <a:p>
            <a:r>
              <a:rPr lang="en-US" dirty="0"/>
              <a:t>Based on the above fact and phylogenetic consideration, the entire fungal community are now segregated out and placed them under three different Kingdoms Fungi, </a:t>
            </a:r>
            <a:r>
              <a:rPr lang="en-US" dirty="0" err="1"/>
              <a:t>Straminopila</a:t>
            </a:r>
            <a:r>
              <a:rPr lang="en-US" dirty="0"/>
              <a:t> (</a:t>
            </a:r>
            <a:r>
              <a:rPr lang="en-US" dirty="0" err="1"/>
              <a:t>Chromista</a:t>
            </a:r>
            <a:r>
              <a:rPr lang="en-US" dirty="0"/>
              <a:t>) and Protozoa.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981246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5"/>
            <a:ext cx="7416824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835292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539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7768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15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Earlier classification of fungi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Based on habitat association.</a:t>
            </a:r>
          </a:p>
          <a:p>
            <a:r>
              <a:rPr lang="en-IN" dirty="0" smtClean="0"/>
              <a:t>3 types</a:t>
            </a:r>
          </a:p>
          <a:p>
            <a:r>
              <a:rPr lang="en-IN" dirty="0" smtClean="0"/>
              <a:t>Terrestrial fungi- growing in soil</a:t>
            </a:r>
          </a:p>
          <a:p>
            <a:r>
              <a:rPr lang="en-IN" dirty="0" err="1" smtClean="0"/>
              <a:t>Hypogean</a:t>
            </a:r>
            <a:r>
              <a:rPr lang="en-IN" dirty="0" smtClean="0"/>
              <a:t> fungi-under the ground</a:t>
            </a:r>
          </a:p>
          <a:p>
            <a:r>
              <a:rPr lang="en-IN" dirty="0" smtClean="0"/>
              <a:t>Epiphytic fungi- growing on plants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445109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9"/>
            <a:ext cx="612068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89040"/>
            <a:ext cx="5256584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119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0"/>
            <a:ext cx="828092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024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5"/>
            <a:ext cx="619268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29000"/>
            <a:ext cx="6264695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194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191544"/>
            <a:ext cx="542925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36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Criteria used in fungal taxonomy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err="1" smtClean="0"/>
              <a:t>Dayal</a:t>
            </a:r>
            <a:r>
              <a:rPr lang="en-IN" dirty="0" smtClean="0"/>
              <a:t> (1975) mentioned 7 characters that are used in fungal taxonomy</a:t>
            </a:r>
          </a:p>
          <a:p>
            <a:r>
              <a:rPr lang="en-IN" dirty="0" smtClean="0"/>
              <a:t>1. morphological characters</a:t>
            </a:r>
          </a:p>
          <a:p>
            <a:r>
              <a:rPr lang="en-IN" dirty="0" smtClean="0"/>
              <a:t>Host specialisation</a:t>
            </a:r>
          </a:p>
          <a:p>
            <a:r>
              <a:rPr lang="en-IN" dirty="0" smtClean="0"/>
              <a:t>Physiological characters</a:t>
            </a:r>
          </a:p>
          <a:p>
            <a:r>
              <a:rPr lang="en-IN" dirty="0" smtClean="0"/>
              <a:t>Cytological and general characters</a:t>
            </a:r>
          </a:p>
          <a:p>
            <a:r>
              <a:rPr lang="en-IN" dirty="0" err="1" smtClean="0"/>
              <a:t>Sorological</a:t>
            </a:r>
            <a:r>
              <a:rPr lang="en-IN" dirty="0" smtClean="0"/>
              <a:t> characters</a:t>
            </a:r>
          </a:p>
          <a:p>
            <a:r>
              <a:rPr lang="en-IN" dirty="0" smtClean="0"/>
              <a:t>Biochemical characters</a:t>
            </a:r>
          </a:p>
          <a:p>
            <a:r>
              <a:rPr lang="en-IN" dirty="0" smtClean="0"/>
              <a:t>Numerical taxonomy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41177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Fungal characters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Cell wall</a:t>
            </a:r>
          </a:p>
          <a:p>
            <a:r>
              <a:rPr lang="en-IN" dirty="0" smtClean="0"/>
              <a:t>Chemical composition of cell wall</a:t>
            </a:r>
          </a:p>
          <a:p>
            <a:r>
              <a:rPr lang="en-IN" dirty="0" smtClean="0"/>
              <a:t>Somatic phase</a:t>
            </a:r>
          </a:p>
          <a:p>
            <a:r>
              <a:rPr lang="en-IN" dirty="0" smtClean="0"/>
              <a:t>Reproduction</a:t>
            </a:r>
          </a:p>
          <a:p>
            <a:r>
              <a:rPr lang="en-IN" dirty="0" smtClean="0"/>
              <a:t>Nutrition</a:t>
            </a:r>
          </a:p>
          <a:p>
            <a:r>
              <a:rPr lang="en-IN" dirty="0" smtClean="0"/>
              <a:t>Structure that formed by fungi.:-</a:t>
            </a:r>
          </a:p>
          <a:p>
            <a:r>
              <a:rPr lang="en-IN" dirty="0"/>
              <a:t> </a:t>
            </a:r>
            <a:r>
              <a:rPr lang="en-IN" dirty="0" smtClean="0"/>
              <a:t>            fruiting bodies</a:t>
            </a:r>
          </a:p>
          <a:p>
            <a:r>
              <a:rPr lang="en-IN" dirty="0"/>
              <a:t> </a:t>
            </a:r>
            <a:r>
              <a:rPr lang="en-IN" dirty="0" smtClean="0"/>
              <a:t>            spores</a:t>
            </a:r>
          </a:p>
          <a:p>
            <a:r>
              <a:rPr lang="en-IN" dirty="0" err="1" smtClean="0"/>
              <a:t>Kuraishi</a:t>
            </a:r>
            <a:r>
              <a:rPr lang="en-IN" dirty="0" smtClean="0"/>
              <a:t> et al (1985)- ubiquinone systems are useful in fungal taxonomy.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6106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Important systems of fungal classification</a:t>
            </a:r>
          </a:p>
          <a:p>
            <a:r>
              <a:rPr lang="en-IN" dirty="0" smtClean="0"/>
              <a:t>1. classification by G.C Ainsworth</a:t>
            </a:r>
          </a:p>
          <a:p>
            <a:r>
              <a:rPr lang="en-IN" dirty="0" smtClean="0"/>
              <a:t>Classification by </a:t>
            </a:r>
            <a:r>
              <a:rPr lang="en-IN" dirty="0" err="1" smtClean="0"/>
              <a:t>Alexopoulose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01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Ainsworth G. C. (</a:t>
            </a:r>
            <a:r>
              <a:rPr lang="en-US" dirty="0" smtClean="0"/>
              <a:t>1973</a:t>
            </a:r>
            <a:r>
              <a:rPr lang="en-US" dirty="0"/>
              <a:t>) proposed a more natural system of classification of fungi. </a:t>
            </a:r>
            <a:endParaRPr lang="en-US" dirty="0" smtClean="0"/>
          </a:p>
          <a:p>
            <a:r>
              <a:rPr lang="en-US" dirty="0"/>
              <a:t>B</a:t>
            </a:r>
            <a:r>
              <a:rPr lang="en-US" dirty="0" smtClean="0"/>
              <a:t>ased </a:t>
            </a:r>
            <a:r>
              <a:rPr lang="en-US" dirty="0"/>
              <a:t>on morphology, espe­cially of reproductive structure.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/>
              <a:t>includes fungi along with slime molds under the kingdom </a:t>
            </a:r>
            <a:r>
              <a:rPr lang="en-US" dirty="0" err="1"/>
              <a:t>Mycota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Based on the presence or absence of Plas­modium and </a:t>
            </a:r>
            <a:r>
              <a:rPr lang="en-US" dirty="0" err="1" smtClean="0"/>
              <a:t>pseudoplasmodium</a:t>
            </a:r>
            <a:r>
              <a:rPr lang="en-US" dirty="0" smtClean="0"/>
              <a:t>-kingdom </a:t>
            </a:r>
            <a:r>
              <a:rPr lang="en-US" dirty="0" err="1"/>
              <a:t>Mycota</a:t>
            </a:r>
            <a:r>
              <a:rPr lang="en-US" dirty="0"/>
              <a:t> </a:t>
            </a:r>
            <a:r>
              <a:rPr lang="en-US" dirty="0" smtClean="0"/>
              <a:t>-2 division.</a:t>
            </a:r>
            <a:endParaRPr lang="en-US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Myxomycota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slime molds) </a:t>
            </a:r>
            <a:r>
              <a:rPr lang="en-US" dirty="0" smtClean="0"/>
              <a:t>and </a:t>
            </a:r>
            <a:r>
              <a:rPr lang="en-US" dirty="0" err="1" smtClean="0">
                <a:solidFill>
                  <a:srgbClr val="FF0000"/>
                </a:solidFill>
              </a:rPr>
              <a:t>Eumycota</a:t>
            </a:r>
            <a:r>
              <a:rPr lang="en-US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true fungi).</a:t>
            </a:r>
            <a:endParaRPr lang="en-IN" dirty="0" smtClean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05056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 descr="C:\Users\athira\Downloads\IMG_20201228_2118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208911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52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Division. </a:t>
            </a:r>
            <a:r>
              <a:rPr lang="en-US" dirty="0" err="1" smtClean="0"/>
              <a:t>Myxomycota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IN" dirty="0"/>
          </a:p>
          <a:p>
            <a:r>
              <a:rPr lang="en-US" dirty="0"/>
              <a:t>Wall-less organisms possess either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Plasmo­dium (a mass of naked multinucleate protoplasm having amoeboid movement</a:t>
            </a:r>
            <a:r>
              <a:rPr lang="en-US" dirty="0" smtClean="0"/>
              <a:t>) or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pseudoplasmo­dium</a:t>
            </a:r>
            <a:r>
              <a:rPr lang="en-US" dirty="0" smtClean="0"/>
              <a:t> </a:t>
            </a:r>
            <a:r>
              <a:rPr lang="en-US" dirty="0"/>
              <a:t>(an aggregation of separate amoeboid cells). </a:t>
            </a:r>
            <a:endParaRPr lang="en-US" dirty="0" smtClean="0"/>
          </a:p>
          <a:p>
            <a:r>
              <a:rPr lang="en-US" dirty="0" smtClean="0"/>
              <a:t>Both </a:t>
            </a:r>
            <a:r>
              <a:rPr lang="en-US" dirty="0"/>
              <a:t>are of slimy consistency, hence slime molds. </a:t>
            </a:r>
            <a:endParaRPr lang="en-IN" dirty="0"/>
          </a:p>
          <a:p>
            <a:r>
              <a:rPr lang="en-US" dirty="0"/>
              <a:t>1. Class. </a:t>
            </a:r>
            <a:r>
              <a:rPr lang="en-US" dirty="0" err="1">
                <a:solidFill>
                  <a:srgbClr val="FF0000"/>
                </a:solidFill>
              </a:rPr>
              <a:t>Acrasiomycetes</a:t>
            </a:r>
            <a:r>
              <a:rPr lang="en-US" dirty="0"/>
              <a:t> (cellular slime molds) </a:t>
            </a:r>
            <a:endParaRPr lang="en-IN" dirty="0"/>
          </a:p>
          <a:p>
            <a:r>
              <a:rPr lang="en-US" dirty="0"/>
              <a:t>2. Class. </a:t>
            </a:r>
            <a:r>
              <a:rPr lang="en-US" dirty="0" err="1">
                <a:solidFill>
                  <a:srgbClr val="FF0000"/>
                </a:solidFill>
              </a:rPr>
              <a:t>Hydromyxomycetes</a:t>
            </a:r>
            <a:r>
              <a:rPr lang="en-US" dirty="0"/>
              <a:t> (net slime molds) </a:t>
            </a:r>
            <a:endParaRPr lang="en-IN" dirty="0"/>
          </a:p>
          <a:p>
            <a:r>
              <a:rPr lang="en-US" dirty="0"/>
              <a:t>3. Class. </a:t>
            </a:r>
            <a:r>
              <a:rPr lang="en-US" dirty="0" err="1">
                <a:solidFill>
                  <a:srgbClr val="FF0000"/>
                </a:solidFill>
              </a:rPr>
              <a:t>Myxomycetes</a:t>
            </a:r>
            <a:r>
              <a:rPr lang="en-US" dirty="0"/>
              <a:t> (true slime molds) </a:t>
            </a:r>
            <a:endParaRPr lang="en-IN" dirty="0"/>
          </a:p>
          <a:p>
            <a:r>
              <a:rPr lang="en-US" dirty="0"/>
              <a:t>4. Class. </a:t>
            </a:r>
            <a:r>
              <a:rPr lang="en-US" dirty="0" err="1">
                <a:solidFill>
                  <a:srgbClr val="FF0000"/>
                </a:solidFill>
              </a:rPr>
              <a:t>Plasmodiophoromycetes</a:t>
            </a:r>
            <a:r>
              <a:rPr lang="en-US" dirty="0"/>
              <a:t> (</a:t>
            </a:r>
            <a:r>
              <a:rPr lang="en-US" dirty="0" err="1"/>
              <a:t>endo</a:t>
            </a:r>
            <a:r>
              <a:rPr lang="en-US" dirty="0"/>
              <a:t>- parasitic slime molds). 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3416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1047</Words>
  <Application>Microsoft Office PowerPoint</Application>
  <PresentationFormat>On-screen Show (4:3)</PresentationFormat>
  <Paragraphs>98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Classification of Fungi by Ainsworth G. C. (1973) </vt:lpstr>
      <vt:lpstr>Fungal Classification</vt:lpstr>
      <vt:lpstr>Earlier classification of fungi</vt:lpstr>
      <vt:lpstr>Criteria used in fungal taxonomy</vt:lpstr>
      <vt:lpstr>Fungal characters</vt:lpstr>
      <vt:lpstr>PowerPoint Presentation</vt:lpstr>
      <vt:lpstr>PowerPoint Presentation</vt:lpstr>
      <vt:lpstr>PowerPoint Presentation</vt:lpstr>
      <vt:lpstr>Division. Myxomycota</vt:lpstr>
      <vt:lpstr>PowerPoint Presentation</vt:lpstr>
      <vt:lpstr> </vt:lpstr>
      <vt:lpstr>PowerPoint Presentation</vt:lpstr>
      <vt:lpstr>Division Eumycota</vt:lpstr>
      <vt:lpstr>PowerPoint Presentation</vt:lpstr>
      <vt:lpstr>Subdivision Mastigomycotina</vt:lpstr>
      <vt:lpstr>PowerPoint Presentation</vt:lpstr>
      <vt:lpstr>Subdivision. Zygomycotina</vt:lpstr>
      <vt:lpstr>PowerPoint Presentation</vt:lpstr>
      <vt:lpstr>Subdivision. Ascomycotina</vt:lpstr>
      <vt:lpstr>PowerPoint Presentation</vt:lpstr>
      <vt:lpstr>Sub division- Ascomycotina</vt:lpstr>
      <vt:lpstr>Subdivision. Basidiomycotina</vt:lpstr>
      <vt:lpstr>PowerPoint Presentation</vt:lpstr>
      <vt:lpstr>Subdivision. Deuteromycotina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Classification of Fungi by Ainsworth G. C. (1973)</dc:title>
  <dc:creator>athira</dc:creator>
  <cp:lastModifiedBy>athira</cp:lastModifiedBy>
  <cp:revision>21</cp:revision>
  <dcterms:created xsi:type="dcterms:W3CDTF">2020-12-24T15:38:09Z</dcterms:created>
  <dcterms:modified xsi:type="dcterms:W3CDTF">2020-12-28T16:39:24Z</dcterms:modified>
</cp:coreProperties>
</file>