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80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21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190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962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13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23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4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09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15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84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52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7EAC-BE40-48EE-98FD-1327C15C33A0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D4E7D-7B93-455E-81FE-11AB17DB94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91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Conventional methods of plant breeding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Plant domestication&amp; introduction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314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Biotechnological breeding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Biotechnology- make use of enzymes and tools to accelerate the biochemical pathways in crop plants</a:t>
            </a:r>
          </a:p>
          <a:p>
            <a:r>
              <a:rPr lang="en-IN" dirty="0" err="1" smtClean="0"/>
              <a:t>Invitro</a:t>
            </a:r>
            <a:r>
              <a:rPr lang="en-IN" dirty="0" smtClean="0"/>
              <a:t> culture technique</a:t>
            </a:r>
          </a:p>
          <a:p>
            <a:r>
              <a:rPr lang="en-IN" dirty="0" smtClean="0"/>
              <a:t>Marker assisted selection</a:t>
            </a:r>
          </a:p>
          <a:p>
            <a:r>
              <a:rPr lang="en-IN" dirty="0" smtClean="0"/>
              <a:t>Somatic hybridisation</a:t>
            </a:r>
          </a:p>
          <a:p>
            <a:r>
              <a:rPr lang="en-IN" dirty="0" err="1" smtClean="0"/>
              <a:t>Trasgenesis</a:t>
            </a:r>
            <a:endParaRPr lang="en-IN" dirty="0" smtClean="0"/>
          </a:p>
          <a:p>
            <a:r>
              <a:rPr lang="en-IN" dirty="0" smtClean="0"/>
              <a:t>Bioreactor technology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796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Plant domestication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Process of bringing wild plants under human management.</a:t>
            </a:r>
          </a:p>
          <a:p>
            <a:r>
              <a:rPr lang="en-IN" dirty="0" smtClean="0"/>
              <a:t>Wild plants undergo certain modifications.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370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Natural selection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Nature</a:t>
            </a:r>
          </a:p>
          <a:p>
            <a:r>
              <a:rPr lang="en-IN" dirty="0" smtClean="0"/>
              <a:t>Retain </a:t>
            </a:r>
            <a:r>
              <a:rPr lang="en-IN" dirty="0" err="1" smtClean="0"/>
              <a:t>considerability</a:t>
            </a:r>
            <a:endParaRPr lang="en-IN" dirty="0" smtClean="0"/>
          </a:p>
          <a:p>
            <a:r>
              <a:rPr lang="en-IN" dirty="0" smtClean="0"/>
              <a:t>Permits all the genotype to produce progeny</a:t>
            </a:r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Artificial selection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Man made selection</a:t>
            </a:r>
          </a:p>
          <a:p>
            <a:pPr marL="0" indent="0">
              <a:buNone/>
            </a:pPr>
            <a:r>
              <a:rPr lang="en-IN" dirty="0" smtClean="0"/>
              <a:t>Progressively reduces the variability</a:t>
            </a:r>
          </a:p>
          <a:p>
            <a:pPr marL="0" indent="0">
              <a:buNone/>
            </a:pPr>
            <a:r>
              <a:rPr lang="en-IN" dirty="0" smtClean="0"/>
              <a:t>Permits only the selected plants to reproduce.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211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Changes in plants under domestication</a:t>
            </a:r>
          </a:p>
          <a:p>
            <a:r>
              <a:rPr lang="en-IN" dirty="0" smtClean="0"/>
              <a:t>1. Elimination/reduction in shattering of pods</a:t>
            </a:r>
          </a:p>
          <a:p>
            <a:r>
              <a:rPr lang="en-IN" dirty="0" smtClean="0"/>
              <a:t>2. </a:t>
            </a:r>
            <a:r>
              <a:rPr lang="en-US" b="1" dirty="0" smtClean="0"/>
              <a:t>elimination</a:t>
            </a:r>
            <a:r>
              <a:rPr lang="en-US" dirty="0"/>
              <a:t> of seed </a:t>
            </a:r>
            <a:r>
              <a:rPr lang="en-US" b="1" dirty="0"/>
              <a:t>dormancy</a:t>
            </a:r>
            <a:r>
              <a:rPr lang="en-US" dirty="0"/>
              <a:t> to fit cropping schedules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Decrease in toxins or other undesirable content in crop plants.eg: </a:t>
            </a:r>
            <a:r>
              <a:rPr lang="en-US" dirty="0" err="1" smtClean="0"/>
              <a:t>Bitternss</a:t>
            </a:r>
            <a:r>
              <a:rPr lang="en-US" dirty="0" smtClean="0"/>
              <a:t> content in </a:t>
            </a:r>
            <a:r>
              <a:rPr lang="en-US" dirty="0" err="1" smtClean="0"/>
              <a:t>cucubitaceous</a:t>
            </a:r>
            <a:r>
              <a:rPr lang="en-US" dirty="0" smtClean="0"/>
              <a:t> plants</a:t>
            </a:r>
          </a:p>
          <a:p>
            <a:r>
              <a:rPr lang="en-US" dirty="0" smtClean="0"/>
              <a:t>4. Plant type- extensively modified (</a:t>
            </a:r>
            <a:r>
              <a:rPr lang="en-US" dirty="0" err="1" smtClean="0"/>
              <a:t>tillering</a:t>
            </a:r>
            <a:r>
              <a:rPr lang="en-US" dirty="0" smtClean="0"/>
              <a:t> branching, leaf characters).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176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5. Several crops plant height is decreased (cereals, millet).</a:t>
            </a:r>
          </a:p>
          <a:p>
            <a:r>
              <a:rPr lang="en-IN" dirty="0" smtClean="0"/>
              <a:t>6. Plant height is increased (sugarcane, forage grasses).</a:t>
            </a:r>
          </a:p>
          <a:p>
            <a:r>
              <a:rPr lang="en-IN" dirty="0" smtClean="0"/>
              <a:t>7. Life cycle has become shorter in some plants (cotton, </a:t>
            </a:r>
            <a:r>
              <a:rPr lang="en-IN" dirty="0" err="1" smtClean="0"/>
              <a:t>cajanus</a:t>
            </a:r>
            <a:r>
              <a:rPr lang="en-IN" dirty="0" smtClean="0"/>
              <a:t> </a:t>
            </a:r>
            <a:r>
              <a:rPr lang="en-IN" dirty="0" err="1" smtClean="0"/>
              <a:t>cajan</a:t>
            </a:r>
            <a:r>
              <a:rPr lang="en-IN" dirty="0" smtClean="0"/>
              <a:t>).</a:t>
            </a:r>
          </a:p>
          <a:p>
            <a:r>
              <a:rPr lang="en-IN" dirty="0" smtClean="0"/>
              <a:t>8. Increase in grain size and fruits.</a:t>
            </a:r>
          </a:p>
          <a:p>
            <a:r>
              <a:rPr lang="en-IN" dirty="0" smtClean="0"/>
              <a:t>9. Increase in economic yield.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378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10. Asexual reproduction is promoted (sugarcane, potato, sweet potato).</a:t>
            </a:r>
          </a:p>
          <a:p>
            <a:r>
              <a:rPr lang="en-IN" dirty="0" smtClean="0"/>
              <a:t>11. Favours polyploidy</a:t>
            </a:r>
          </a:p>
          <a:p>
            <a:r>
              <a:rPr lang="en-IN" dirty="0" smtClean="0"/>
              <a:t>12. </a:t>
            </a:r>
            <a:r>
              <a:rPr lang="en-IN" dirty="0" err="1" smtClean="0"/>
              <a:t>dioecious</a:t>
            </a:r>
            <a:r>
              <a:rPr lang="en-IN" dirty="0" smtClean="0"/>
              <a:t> fruit- bisexual forms</a:t>
            </a:r>
          </a:p>
          <a:p>
            <a:r>
              <a:rPr lang="en-IN" dirty="0" smtClean="0"/>
              <a:t>13. self incompatibility eliminated</a:t>
            </a:r>
          </a:p>
          <a:p>
            <a:r>
              <a:rPr lang="en-IN" dirty="0" smtClean="0"/>
              <a:t>14. variability – decreased.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0287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Plant 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Taking genotype / group of genotypes into new environment.</a:t>
            </a:r>
          </a:p>
          <a:p>
            <a:r>
              <a:rPr lang="en-IN" dirty="0" smtClean="0"/>
              <a:t>Involves: new variety of a crop</a:t>
            </a:r>
          </a:p>
          <a:p>
            <a:r>
              <a:rPr lang="en-IN" dirty="0"/>
              <a:t> </a:t>
            </a:r>
            <a:r>
              <a:rPr lang="en-IN" dirty="0" smtClean="0"/>
              <a:t>               wild relatives of crop</a:t>
            </a:r>
          </a:p>
          <a:p>
            <a:r>
              <a:rPr lang="en-IN" dirty="0"/>
              <a:t> </a:t>
            </a:r>
            <a:r>
              <a:rPr lang="en-IN" dirty="0" smtClean="0"/>
              <a:t>                new crop species for the area.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15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9694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954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Primary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Well suited to new environment</a:t>
            </a:r>
          </a:p>
          <a:p>
            <a:r>
              <a:rPr lang="en-IN" dirty="0" smtClean="0"/>
              <a:t>Released directly for commercial cultivation without any alteration in the original genotype</a:t>
            </a:r>
          </a:p>
          <a:p>
            <a:r>
              <a:rPr lang="en-IN" dirty="0" smtClean="0"/>
              <a:t>Less common</a:t>
            </a:r>
          </a:p>
          <a:p>
            <a:r>
              <a:rPr lang="en-IN" dirty="0" err="1" smtClean="0"/>
              <a:t>Eg</a:t>
            </a:r>
            <a:r>
              <a:rPr lang="en-IN" dirty="0" smtClean="0"/>
              <a:t>: introduction of </a:t>
            </a:r>
            <a:r>
              <a:rPr lang="en-IN" dirty="0" err="1" smtClean="0"/>
              <a:t>semidwarf</a:t>
            </a:r>
            <a:r>
              <a:rPr lang="en-IN" dirty="0" smtClean="0"/>
              <a:t> wheat(</a:t>
            </a:r>
            <a:r>
              <a:rPr lang="en-IN" dirty="0" err="1" smtClean="0"/>
              <a:t>Triticum</a:t>
            </a:r>
            <a:r>
              <a:rPr lang="en-IN" dirty="0" smtClean="0"/>
              <a:t> </a:t>
            </a:r>
            <a:r>
              <a:rPr lang="en-IN" dirty="0" err="1" smtClean="0"/>
              <a:t>aestivum</a:t>
            </a:r>
            <a:r>
              <a:rPr lang="en-IN" dirty="0" smtClean="0"/>
              <a:t>)-Sonora 64 </a:t>
            </a:r>
            <a:r>
              <a:rPr lang="en-IN" dirty="0" err="1" smtClean="0"/>
              <a:t>Lerma</a:t>
            </a:r>
            <a:r>
              <a:rPr lang="en-IN" dirty="0" smtClean="0"/>
              <a:t> </a:t>
            </a:r>
            <a:r>
              <a:rPr lang="en-IN" dirty="0" err="1" smtClean="0"/>
              <a:t>Rojo</a:t>
            </a:r>
            <a:endParaRPr lang="en-IN" dirty="0" smtClean="0"/>
          </a:p>
          <a:p>
            <a:r>
              <a:rPr lang="en-IN" dirty="0" err="1" smtClean="0"/>
              <a:t>Semidwarf</a:t>
            </a:r>
            <a:r>
              <a:rPr lang="en-IN" dirty="0" smtClean="0"/>
              <a:t> rice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secondary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 smtClean="0"/>
              <a:t>Subjected to selection to isolate a superior variety</a:t>
            </a:r>
          </a:p>
          <a:p>
            <a:r>
              <a:rPr lang="en-IN" dirty="0" smtClean="0"/>
              <a:t>Hybridised with local varieties </a:t>
            </a:r>
          </a:p>
          <a:p>
            <a:r>
              <a:rPr lang="en-IN" dirty="0" smtClean="0"/>
              <a:t>More common</a:t>
            </a:r>
          </a:p>
          <a:p>
            <a:r>
              <a:rPr lang="en-IN" dirty="0" err="1" smtClean="0"/>
              <a:t>Kalyan</a:t>
            </a:r>
            <a:r>
              <a:rPr lang="en-IN" dirty="0" smtClean="0"/>
              <a:t> </a:t>
            </a:r>
            <a:r>
              <a:rPr lang="en-IN" dirty="0" err="1" smtClean="0"/>
              <a:t>sona</a:t>
            </a:r>
            <a:r>
              <a:rPr lang="en-IN" dirty="0" smtClean="0"/>
              <a:t> &amp; </a:t>
            </a:r>
            <a:r>
              <a:rPr lang="en-IN" dirty="0" err="1" smtClean="0"/>
              <a:t>Sonalika</a:t>
            </a:r>
            <a:r>
              <a:rPr lang="en-IN" dirty="0" smtClean="0"/>
              <a:t>- </a:t>
            </a:r>
            <a:r>
              <a:rPr lang="en-IN" dirty="0" err="1" smtClean="0"/>
              <a:t>whaet</a:t>
            </a:r>
            <a:r>
              <a:rPr lang="en-IN" dirty="0" smtClean="0"/>
              <a:t> varieties introduced from CIMMYT.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1897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24935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55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Plant breeding is an art and science of improving the qualities of the crop plants.</a:t>
            </a:r>
          </a:p>
          <a:p>
            <a:r>
              <a:rPr lang="en-IN" dirty="0" smtClean="0"/>
              <a:t>Major plant breeding methods includes</a:t>
            </a:r>
          </a:p>
          <a:p>
            <a:r>
              <a:rPr lang="en-IN" dirty="0" smtClean="0"/>
              <a:t>1 domestication of plants</a:t>
            </a:r>
          </a:p>
          <a:p>
            <a:r>
              <a:rPr lang="en-IN" dirty="0" smtClean="0"/>
              <a:t>2. Introduction of plants</a:t>
            </a:r>
          </a:p>
          <a:p>
            <a:r>
              <a:rPr lang="en-IN" dirty="0" smtClean="0"/>
              <a:t>3. Selection of plants</a:t>
            </a:r>
          </a:p>
          <a:p>
            <a:r>
              <a:rPr lang="en-IN" dirty="0" smtClean="0"/>
              <a:t>4. Plant hybridization</a:t>
            </a:r>
          </a:p>
          <a:p>
            <a:r>
              <a:rPr lang="en-IN" dirty="0" smtClean="0"/>
              <a:t>5. Mutation breeding</a:t>
            </a:r>
          </a:p>
          <a:p>
            <a:r>
              <a:rPr lang="en-IN" dirty="0" smtClean="0"/>
              <a:t>6. Polyploidy breeding</a:t>
            </a:r>
          </a:p>
          <a:p>
            <a:r>
              <a:rPr lang="en-IN" dirty="0" smtClean="0"/>
              <a:t>7. Biotechnological approaches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228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History of plant introduction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err="1" smtClean="0"/>
              <a:t>Centers</a:t>
            </a:r>
            <a:r>
              <a:rPr lang="en-IN" dirty="0" smtClean="0"/>
              <a:t> of origin</a:t>
            </a:r>
          </a:p>
          <a:p>
            <a:r>
              <a:rPr lang="en-IN" dirty="0" smtClean="0"/>
              <a:t>Central Asian Centre (Apple, walnut)- </a:t>
            </a:r>
            <a:r>
              <a:rPr lang="en-IN" dirty="0" err="1" smtClean="0"/>
              <a:t>india</a:t>
            </a:r>
            <a:endParaRPr lang="en-IN" dirty="0" smtClean="0"/>
          </a:p>
          <a:p>
            <a:r>
              <a:rPr lang="en-IN" dirty="0" smtClean="0"/>
              <a:t>Africa(finger millet, </a:t>
            </a:r>
            <a:r>
              <a:rPr lang="en-IN" dirty="0" err="1" smtClean="0"/>
              <a:t>jowar</a:t>
            </a:r>
            <a:r>
              <a:rPr lang="en-IN" dirty="0" smtClean="0"/>
              <a:t>)-India</a:t>
            </a:r>
          </a:p>
          <a:p>
            <a:r>
              <a:rPr lang="en-IN" dirty="0" err="1" smtClean="0"/>
              <a:t>Afganisthan</a:t>
            </a:r>
            <a:r>
              <a:rPr lang="en-IN" dirty="0" smtClean="0"/>
              <a:t>(</a:t>
            </a:r>
            <a:r>
              <a:rPr lang="en-IN" dirty="0" err="1" smtClean="0"/>
              <a:t>Cherries,grape</a:t>
            </a:r>
            <a:r>
              <a:rPr lang="en-IN" dirty="0" smtClean="0"/>
              <a:t>)- India</a:t>
            </a:r>
          </a:p>
          <a:p>
            <a:r>
              <a:rPr lang="en-IN" dirty="0" err="1" smtClean="0"/>
              <a:t>Portugese</a:t>
            </a:r>
            <a:r>
              <a:rPr lang="en-IN" dirty="0" smtClean="0"/>
              <a:t>(maize, ground nut, chillies, potato)-India.</a:t>
            </a:r>
          </a:p>
          <a:p>
            <a:r>
              <a:rPr lang="en-IN" dirty="0" smtClean="0"/>
              <a:t>19</a:t>
            </a:r>
            <a:r>
              <a:rPr lang="en-IN" baseline="30000" dirty="0" smtClean="0"/>
              <a:t>th</a:t>
            </a:r>
            <a:r>
              <a:rPr lang="en-IN" dirty="0" smtClean="0"/>
              <a:t> </a:t>
            </a:r>
            <a:r>
              <a:rPr lang="en-IN" dirty="0" err="1" smtClean="0"/>
              <a:t>centuary</a:t>
            </a:r>
            <a:r>
              <a:rPr lang="en-IN" dirty="0" smtClean="0"/>
              <a:t> – botanical garden</a:t>
            </a:r>
          </a:p>
          <a:p>
            <a:r>
              <a:rPr lang="en-IN" dirty="0" smtClean="0"/>
              <a:t>Calcutta Botanical Garden 1781.</a:t>
            </a:r>
          </a:p>
          <a:p>
            <a:r>
              <a:rPr lang="en-IN" dirty="0" smtClean="0"/>
              <a:t>Kew Botanic garden – </a:t>
            </a:r>
            <a:r>
              <a:rPr lang="en-IN" dirty="0" err="1" smtClean="0"/>
              <a:t>arrangned</a:t>
            </a:r>
            <a:r>
              <a:rPr lang="en-IN" dirty="0" smtClean="0"/>
              <a:t> the introduction of quinine and rubber trees from south America to India.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173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Plant Introduction Agencies 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840041" cy="419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464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Centralised plant introduction agency – 1946- at Indian Agriculture Research Institute (IARI).</a:t>
            </a:r>
          </a:p>
          <a:p>
            <a:r>
              <a:rPr lang="en-IN" dirty="0" smtClean="0"/>
              <a:t>Funded by ICAR</a:t>
            </a:r>
          </a:p>
          <a:p>
            <a:r>
              <a:rPr lang="en-IN" dirty="0" smtClean="0"/>
              <a:t>1976- Division reorganised as National Bureau of Plant </a:t>
            </a:r>
            <a:r>
              <a:rPr lang="en-IN" dirty="0"/>
              <a:t>G</a:t>
            </a:r>
            <a:r>
              <a:rPr lang="en-IN" dirty="0" smtClean="0"/>
              <a:t>enetic Resources (NBPGR).</a:t>
            </a:r>
          </a:p>
          <a:p>
            <a:r>
              <a:rPr lang="en-IN" dirty="0"/>
              <a:t> </a:t>
            </a:r>
            <a:r>
              <a:rPr lang="en-IN" dirty="0" smtClean="0"/>
              <a:t>NBPGR- responsible for introduction and maintenance of agricultural and horticultural crops.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487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National Bureau of Plant Genetic Resources.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Head Quarters at IARI.</a:t>
            </a:r>
          </a:p>
          <a:p>
            <a:r>
              <a:rPr lang="en-IN" dirty="0" smtClean="0"/>
              <a:t>4 substations –for testing introduced plant material.</a:t>
            </a:r>
          </a:p>
          <a:p>
            <a:r>
              <a:rPr lang="en-IN" dirty="0" smtClean="0"/>
              <a:t>1. </a:t>
            </a:r>
            <a:r>
              <a:rPr lang="en-IN" dirty="0" err="1" smtClean="0"/>
              <a:t>Simla</a:t>
            </a:r>
            <a:r>
              <a:rPr lang="en-IN" dirty="0" smtClean="0"/>
              <a:t>- temperate zone</a:t>
            </a:r>
            <a:endParaRPr lang="en-IN" dirty="0"/>
          </a:p>
          <a:p>
            <a:r>
              <a:rPr lang="en-IN" dirty="0" smtClean="0"/>
              <a:t>2. </a:t>
            </a:r>
            <a:r>
              <a:rPr lang="en-IN" dirty="0" err="1" smtClean="0"/>
              <a:t>Joghpur,Rajasthan</a:t>
            </a:r>
            <a:r>
              <a:rPr lang="en-IN" dirty="0" smtClean="0"/>
              <a:t>-Arid zone</a:t>
            </a:r>
          </a:p>
          <a:p>
            <a:r>
              <a:rPr lang="en-IN" dirty="0" smtClean="0"/>
              <a:t>3. </a:t>
            </a:r>
            <a:r>
              <a:rPr lang="en-IN" dirty="0" err="1" smtClean="0"/>
              <a:t>Kanya</a:t>
            </a:r>
            <a:r>
              <a:rPr lang="en-IN" dirty="0" smtClean="0"/>
              <a:t> </a:t>
            </a:r>
            <a:r>
              <a:rPr lang="en-IN" dirty="0" err="1" smtClean="0"/>
              <a:t>Kumari</a:t>
            </a:r>
            <a:r>
              <a:rPr lang="en-IN" dirty="0" smtClean="0"/>
              <a:t>- Tropical zone</a:t>
            </a:r>
          </a:p>
          <a:p>
            <a:r>
              <a:rPr lang="en-IN" dirty="0" smtClean="0"/>
              <a:t>4. Akola, Maharashtra-mixed climatic zone</a:t>
            </a:r>
          </a:p>
          <a:p>
            <a:r>
              <a:rPr lang="en-IN" dirty="0" smtClean="0"/>
              <a:t>Additional one – </a:t>
            </a:r>
            <a:r>
              <a:rPr lang="en-IN" dirty="0" err="1" smtClean="0"/>
              <a:t>Shillong</a:t>
            </a:r>
            <a:r>
              <a:rPr lang="en-IN" dirty="0" smtClean="0"/>
              <a:t>-North East Asia.</a:t>
            </a:r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4047621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Activities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Introduces required </a:t>
            </a:r>
            <a:r>
              <a:rPr lang="en-IN" dirty="0" err="1" smtClean="0"/>
              <a:t>germplam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err="1" smtClean="0"/>
              <a:t>Arranage</a:t>
            </a:r>
            <a:r>
              <a:rPr lang="en-IN" dirty="0" smtClean="0"/>
              <a:t> exploration- collet </a:t>
            </a:r>
            <a:r>
              <a:rPr lang="en-IN" dirty="0" err="1" smtClean="0"/>
              <a:t>germplam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Inspection and quarantine </a:t>
            </a:r>
          </a:p>
          <a:p>
            <a:pPr marL="0" indent="0">
              <a:buNone/>
            </a:pPr>
            <a:r>
              <a:rPr lang="en-IN" dirty="0" smtClean="0"/>
              <a:t>Testing, </a:t>
            </a:r>
            <a:r>
              <a:rPr lang="en-IN" dirty="0" err="1" smtClean="0"/>
              <a:t>multiplicationand</a:t>
            </a:r>
            <a:r>
              <a:rPr lang="en-IN" dirty="0" smtClean="0"/>
              <a:t> </a:t>
            </a:r>
            <a:r>
              <a:rPr lang="en-IN" dirty="0" err="1" smtClean="0"/>
              <a:t>maintainence</a:t>
            </a:r>
            <a:r>
              <a:rPr lang="en-IN" dirty="0" smtClean="0"/>
              <a:t> of </a:t>
            </a:r>
            <a:r>
              <a:rPr lang="en-IN" dirty="0" err="1" smtClean="0"/>
              <a:t>germplasm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To supply </a:t>
            </a:r>
            <a:r>
              <a:rPr lang="en-IN" dirty="0" err="1" smtClean="0"/>
              <a:t>germplasm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Maintain record on plant material.</a:t>
            </a:r>
          </a:p>
          <a:p>
            <a:pPr marL="0" indent="0">
              <a:buNone/>
            </a:pPr>
            <a:r>
              <a:rPr lang="en-IN" dirty="0" smtClean="0"/>
              <a:t>To publish and record collection lists</a:t>
            </a:r>
          </a:p>
          <a:p>
            <a:pPr marL="0" indent="0">
              <a:buNone/>
            </a:pPr>
            <a:r>
              <a:rPr lang="en-IN" dirty="0" smtClean="0"/>
              <a:t>To setup natural gene sanctuaries of plants.</a:t>
            </a:r>
          </a:p>
          <a:p>
            <a:pPr marL="0" indent="0">
              <a:buNone/>
            </a:pPr>
            <a:r>
              <a:rPr lang="en-IN" dirty="0" smtClean="0"/>
              <a:t>Improvement of plants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175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76863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53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7206"/>
            <a:ext cx="8136904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537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15281"/>
            <a:ext cx="6477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34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78" y="1600200"/>
            <a:ext cx="69826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915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Evaluation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Performance of plants were evaluated.</a:t>
            </a:r>
          </a:p>
          <a:p>
            <a:r>
              <a:rPr lang="en-IN" dirty="0" smtClean="0"/>
              <a:t>Evaluation is done by NBPGR/ other research institutes under NBPGR.</a:t>
            </a:r>
          </a:p>
          <a:p>
            <a:r>
              <a:rPr lang="en-IN" dirty="0" smtClean="0"/>
              <a:t>Acclimatisation- process that leads to the adaptation of variety to new environment. </a:t>
            </a:r>
          </a:p>
          <a:p>
            <a:r>
              <a:rPr lang="en-IN" dirty="0" smtClean="0"/>
              <a:t>Acclimatisation – mode of pollination</a:t>
            </a:r>
          </a:p>
          <a:p>
            <a:r>
              <a:rPr lang="en-IN" dirty="0"/>
              <a:t> </a:t>
            </a:r>
            <a:r>
              <a:rPr lang="en-IN" dirty="0" smtClean="0"/>
              <a:t>       range of genetic variability present in the original population.</a:t>
            </a:r>
          </a:p>
          <a:p>
            <a:r>
              <a:rPr lang="en-IN" dirty="0"/>
              <a:t> </a:t>
            </a:r>
            <a:r>
              <a:rPr lang="en-IN" dirty="0" smtClean="0"/>
              <a:t>   duration of life cycle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717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Conventional methods of plant breeding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 Plant domestication</a:t>
            </a:r>
          </a:p>
          <a:p>
            <a:r>
              <a:rPr lang="en-IN" dirty="0" smtClean="0"/>
              <a:t>2. Introduction-</a:t>
            </a:r>
          </a:p>
          <a:p>
            <a:r>
              <a:rPr lang="en-IN" dirty="0" smtClean="0"/>
              <a:t>3. Selection</a:t>
            </a:r>
          </a:p>
          <a:p>
            <a:r>
              <a:rPr lang="en-IN" dirty="0" smtClean="0"/>
              <a:t>4. Hybridisation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6242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Multiplication and distribution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Promising introductions- increased –released as variety.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9048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Purpose </a:t>
            </a:r>
            <a:r>
              <a:rPr lang="en-IN" dirty="0"/>
              <a:t>o</a:t>
            </a:r>
            <a:r>
              <a:rPr lang="en-IN" dirty="0" smtClean="0"/>
              <a:t>f plant 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1. to obtain entirely new crop.</a:t>
            </a:r>
          </a:p>
          <a:p>
            <a:r>
              <a:rPr lang="en-IN" dirty="0" smtClean="0"/>
              <a:t>2. to serve as new varieties.</a:t>
            </a:r>
          </a:p>
          <a:p>
            <a:r>
              <a:rPr lang="en-IN" dirty="0" smtClean="0"/>
              <a:t>3. to be used in crop improvement.</a:t>
            </a:r>
          </a:p>
          <a:p>
            <a:r>
              <a:rPr lang="en-IN" dirty="0" smtClean="0"/>
              <a:t>4. To save the crop from disease and pests.</a:t>
            </a:r>
          </a:p>
          <a:p>
            <a:r>
              <a:rPr lang="en-IN" dirty="0" smtClean="0"/>
              <a:t>5. For scientific studies.</a:t>
            </a:r>
          </a:p>
          <a:p>
            <a:r>
              <a:rPr lang="en-IN" dirty="0" smtClean="0"/>
              <a:t>6. For aesthetic value</a:t>
            </a:r>
          </a:p>
          <a:p>
            <a:r>
              <a:rPr lang="en-IN" dirty="0" smtClean="0"/>
              <a:t>7. varieties selected from introductions.</a:t>
            </a:r>
          </a:p>
          <a:p>
            <a:r>
              <a:rPr lang="en-IN" dirty="0" smtClean="0"/>
              <a:t>8. Varieties developed through hybridisations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7387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6084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868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Merits of plant 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Provides entirely new plants.</a:t>
            </a:r>
          </a:p>
          <a:p>
            <a:r>
              <a:rPr lang="en-IN" dirty="0" smtClean="0"/>
              <a:t>Provides superior </a:t>
            </a:r>
            <a:r>
              <a:rPr lang="en-IN" dirty="0" err="1" smtClean="0"/>
              <a:t>variteies</a:t>
            </a:r>
            <a:r>
              <a:rPr lang="en-IN" dirty="0" smtClean="0"/>
              <a:t> either directly or as selection and hybridisation.</a:t>
            </a:r>
          </a:p>
          <a:p>
            <a:r>
              <a:rPr lang="en-IN" dirty="0" smtClean="0"/>
              <a:t>To protect genetic variability</a:t>
            </a:r>
          </a:p>
          <a:p>
            <a:r>
              <a:rPr lang="en-IN" dirty="0" smtClean="0"/>
              <a:t>To protect crops from genetic erosion.</a:t>
            </a:r>
          </a:p>
          <a:p>
            <a:r>
              <a:rPr lang="en-IN" dirty="0" smtClean="0"/>
              <a:t>Very quick and economical method.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1850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82809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Modern methods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 Mutation breeding</a:t>
            </a:r>
          </a:p>
          <a:p>
            <a:r>
              <a:rPr lang="en-IN" dirty="0" smtClean="0"/>
              <a:t>2. Polyploidy breeding</a:t>
            </a:r>
          </a:p>
          <a:p>
            <a:r>
              <a:rPr lang="en-IN" dirty="0" smtClean="0"/>
              <a:t>3. Distant hybridisation</a:t>
            </a:r>
          </a:p>
          <a:p>
            <a:r>
              <a:rPr lang="en-IN" dirty="0" smtClean="0"/>
              <a:t>4. Biotechnological approaches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88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Domestication of plants</a:t>
            </a:r>
          </a:p>
          <a:p>
            <a:r>
              <a:rPr lang="en-IN" dirty="0" smtClean="0"/>
              <a:t>Process of bringing wild plants into human management.</a:t>
            </a:r>
          </a:p>
          <a:p>
            <a:r>
              <a:rPr lang="en-IN" dirty="0" smtClean="0"/>
              <a:t>Introduction of plants</a:t>
            </a:r>
          </a:p>
          <a:p>
            <a:r>
              <a:rPr lang="en-IN" dirty="0" smtClean="0"/>
              <a:t>Process of taking genotypes or group of genotypes to a new environments where they were not being grown before.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738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Selection of plants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Both domesticated and introduced plants shows considerable degrees of variation.</a:t>
            </a:r>
          </a:p>
          <a:p>
            <a:r>
              <a:rPr lang="en-IN" dirty="0" smtClean="0"/>
              <a:t>Some characters and some inferior</a:t>
            </a:r>
          </a:p>
          <a:p>
            <a:r>
              <a:rPr lang="en-IN" dirty="0" smtClean="0"/>
              <a:t>The process of selecting superior plants is an important technique.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187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Plant hybridisation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Technique of bringing superior characters into a single variety by cross pollinating them artificially.</a:t>
            </a:r>
          </a:p>
          <a:p>
            <a:pPr marL="0" indent="0">
              <a:buNone/>
            </a:pPr>
            <a:r>
              <a:rPr lang="en-IN" dirty="0" smtClean="0"/>
              <a:t>Desirable characters that are scattered in different varieties can be brought together by hybridisation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071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Mutation breeding</a:t>
            </a:r>
          </a:p>
          <a:p>
            <a:r>
              <a:rPr lang="en-IN" dirty="0" smtClean="0"/>
              <a:t>Process- used to introduce new variation.</a:t>
            </a:r>
          </a:p>
          <a:p>
            <a:r>
              <a:rPr lang="en-IN" dirty="0" smtClean="0"/>
              <a:t>The seeds or </a:t>
            </a:r>
            <a:r>
              <a:rPr lang="en-IN" dirty="0" err="1" smtClean="0"/>
              <a:t>propagules</a:t>
            </a:r>
            <a:r>
              <a:rPr lang="en-IN" dirty="0" smtClean="0"/>
              <a:t> are treated with some chemicals /physical agents- mutagens.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261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Polyploidy breeding- breeding in </a:t>
            </a:r>
            <a:r>
              <a:rPr lang="en-IN" dirty="0" err="1" smtClean="0"/>
              <a:t>polyploids</a:t>
            </a:r>
            <a:r>
              <a:rPr lang="en-IN" dirty="0" smtClean="0"/>
              <a:t>.</a:t>
            </a:r>
          </a:p>
          <a:p>
            <a:r>
              <a:rPr lang="en-IN" dirty="0" smtClean="0"/>
              <a:t>More than two sets of chromosomes are seen in their somatic cells- </a:t>
            </a:r>
            <a:r>
              <a:rPr lang="en-IN" dirty="0" err="1" smtClean="0"/>
              <a:t>polyploid</a:t>
            </a:r>
            <a:r>
              <a:rPr lang="en-IN" dirty="0" smtClean="0"/>
              <a:t>.</a:t>
            </a:r>
          </a:p>
          <a:p>
            <a:r>
              <a:rPr lang="en-IN" dirty="0" err="1" smtClean="0"/>
              <a:t>Polyploid</a:t>
            </a:r>
            <a:r>
              <a:rPr lang="en-IN" dirty="0" smtClean="0"/>
              <a:t> shows superiority in characters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659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883</Words>
  <Application>Microsoft Office PowerPoint</Application>
  <PresentationFormat>On-screen Show (4:3)</PresentationFormat>
  <Paragraphs>145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Conventional methods of plant breeding</vt:lpstr>
      <vt:lpstr>PowerPoint Presentation</vt:lpstr>
      <vt:lpstr>Conventional methods of plant breeding</vt:lpstr>
      <vt:lpstr>Modern methods </vt:lpstr>
      <vt:lpstr>PowerPoint Presentation</vt:lpstr>
      <vt:lpstr>Selection of plants</vt:lpstr>
      <vt:lpstr>Plant hybridisation</vt:lpstr>
      <vt:lpstr>PowerPoint Presentation</vt:lpstr>
      <vt:lpstr>PowerPoint Presentation</vt:lpstr>
      <vt:lpstr>Biotechnological breeding</vt:lpstr>
      <vt:lpstr>Plant domestication</vt:lpstr>
      <vt:lpstr>PowerPoint Presentation</vt:lpstr>
      <vt:lpstr>PowerPoint Presentation</vt:lpstr>
      <vt:lpstr>PowerPoint Presentation</vt:lpstr>
      <vt:lpstr>PowerPoint Presentation</vt:lpstr>
      <vt:lpstr>Plant introduction</vt:lpstr>
      <vt:lpstr>PowerPoint Presentation</vt:lpstr>
      <vt:lpstr>PowerPoint Presentation</vt:lpstr>
      <vt:lpstr>PowerPoint Presentation</vt:lpstr>
      <vt:lpstr>History of plant introduction</vt:lpstr>
      <vt:lpstr>Plant Introduction Agencies </vt:lpstr>
      <vt:lpstr>PowerPoint Presentation</vt:lpstr>
      <vt:lpstr>National Bureau of Plant Genetic Resources.</vt:lpstr>
      <vt:lpstr>Activities</vt:lpstr>
      <vt:lpstr>PowerPoint Presentation</vt:lpstr>
      <vt:lpstr>PowerPoint Presentation</vt:lpstr>
      <vt:lpstr>PowerPoint Presentation</vt:lpstr>
      <vt:lpstr>PowerPoint Presentation</vt:lpstr>
      <vt:lpstr>Evaluation</vt:lpstr>
      <vt:lpstr>Multiplication and distribution</vt:lpstr>
      <vt:lpstr>Purpose of plant introduction</vt:lpstr>
      <vt:lpstr>PowerPoint Presentation</vt:lpstr>
      <vt:lpstr>Merits of plant introduction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Conventional methods of plant breeding</dc:title>
  <dc:creator>athira</dc:creator>
  <cp:lastModifiedBy>athira</cp:lastModifiedBy>
  <cp:revision>19</cp:revision>
  <dcterms:created xsi:type="dcterms:W3CDTF">2021-01-10T11:51:35Z</dcterms:created>
  <dcterms:modified xsi:type="dcterms:W3CDTF">2021-01-13T00:44:33Z</dcterms:modified>
</cp:coreProperties>
</file>