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1" r:id="rId4"/>
    <p:sldId id="259" r:id="rId5"/>
    <p:sldId id="257" r:id="rId6"/>
    <p:sldId id="258" r:id="rId7"/>
    <p:sldId id="2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522" y="-149"/>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2BD2BE9E-1BFB-4F51-8280-B1B9BEBFC533}" type="datetimeFigureOut">
              <a:rPr lang="en-IN" smtClean="0"/>
              <a:t>31-08-2021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4761EA7-7EEF-4E39-AE64-D5911A9DBBC8}" type="slidenum">
              <a:rPr lang="en-IN" smtClean="0"/>
              <a:t>‹#›</a:t>
            </a:fld>
            <a:endParaRPr lang="en-IN"/>
          </a:p>
        </p:txBody>
      </p:sp>
    </p:spTree>
    <p:extLst>
      <p:ext uri="{BB962C8B-B14F-4D97-AF65-F5344CB8AC3E}">
        <p14:creationId xmlns:p14="http://schemas.microsoft.com/office/powerpoint/2010/main" val="2054661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BD2BE9E-1BFB-4F51-8280-B1B9BEBFC533}" type="datetimeFigureOut">
              <a:rPr lang="en-IN" smtClean="0"/>
              <a:t>31-08-2021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4761EA7-7EEF-4E39-AE64-D5911A9DBBC8}" type="slidenum">
              <a:rPr lang="en-IN" smtClean="0"/>
              <a:t>‹#›</a:t>
            </a:fld>
            <a:endParaRPr lang="en-IN"/>
          </a:p>
        </p:txBody>
      </p:sp>
    </p:spTree>
    <p:extLst>
      <p:ext uri="{BB962C8B-B14F-4D97-AF65-F5344CB8AC3E}">
        <p14:creationId xmlns:p14="http://schemas.microsoft.com/office/powerpoint/2010/main" val="222310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BD2BE9E-1BFB-4F51-8280-B1B9BEBFC533}" type="datetimeFigureOut">
              <a:rPr lang="en-IN" smtClean="0"/>
              <a:t>31-08-2021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4761EA7-7EEF-4E39-AE64-D5911A9DBBC8}" type="slidenum">
              <a:rPr lang="en-IN" smtClean="0"/>
              <a:t>‹#›</a:t>
            </a:fld>
            <a:endParaRPr lang="en-IN"/>
          </a:p>
        </p:txBody>
      </p:sp>
    </p:spTree>
    <p:extLst>
      <p:ext uri="{BB962C8B-B14F-4D97-AF65-F5344CB8AC3E}">
        <p14:creationId xmlns:p14="http://schemas.microsoft.com/office/powerpoint/2010/main" val="2534921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BD2BE9E-1BFB-4F51-8280-B1B9BEBFC533}" type="datetimeFigureOut">
              <a:rPr lang="en-IN" smtClean="0"/>
              <a:t>31-08-2021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4761EA7-7EEF-4E39-AE64-D5911A9DBBC8}" type="slidenum">
              <a:rPr lang="en-IN" smtClean="0"/>
              <a:t>‹#›</a:t>
            </a:fld>
            <a:endParaRPr lang="en-IN"/>
          </a:p>
        </p:txBody>
      </p:sp>
    </p:spTree>
    <p:extLst>
      <p:ext uri="{BB962C8B-B14F-4D97-AF65-F5344CB8AC3E}">
        <p14:creationId xmlns:p14="http://schemas.microsoft.com/office/powerpoint/2010/main" val="939041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D2BE9E-1BFB-4F51-8280-B1B9BEBFC533}" type="datetimeFigureOut">
              <a:rPr lang="en-IN" smtClean="0"/>
              <a:t>31-08-2021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4761EA7-7EEF-4E39-AE64-D5911A9DBBC8}" type="slidenum">
              <a:rPr lang="en-IN" smtClean="0"/>
              <a:t>‹#›</a:t>
            </a:fld>
            <a:endParaRPr lang="en-IN"/>
          </a:p>
        </p:txBody>
      </p:sp>
    </p:spTree>
    <p:extLst>
      <p:ext uri="{BB962C8B-B14F-4D97-AF65-F5344CB8AC3E}">
        <p14:creationId xmlns:p14="http://schemas.microsoft.com/office/powerpoint/2010/main" val="699723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2BD2BE9E-1BFB-4F51-8280-B1B9BEBFC533}" type="datetimeFigureOut">
              <a:rPr lang="en-IN" smtClean="0"/>
              <a:t>31-08-2021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4761EA7-7EEF-4E39-AE64-D5911A9DBBC8}" type="slidenum">
              <a:rPr lang="en-IN" smtClean="0"/>
              <a:t>‹#›</a:t>
            </a:fld>
            <a:endParaRPr lang="en-IN"/>
          </a:p>
        </p:txBody>
      </p:sp>
    </p:spTree>
    <p:extLst>
      <p:ext uri="{BB962C8B-B14F-4D97-AF65-F5344CB8AC3E}">
        <p14:creationId xmlns:p14="http://schemas.microsoft.com/office/powerpoint/2010/main" val="454975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2BD2BE9E-1BFB-4F51-8280-B1B9BEBFC533}" type="datetimeFigureOut">
              <a:rPr lang="en-IN" smtClean="0"/>
              <a:t>31-08-2021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4761EA7-7EEF-4E39-AE64-D5911A9DBBC8}" type="slidenum">
              <a:rPr lang="en-IN" smtClean="0"/>
              <a:t>‹#›</a:t>
            </a:fld>
            <a:endParaRPr lang="en-IN"/>
          </a:p>
        </p:txBody>
      </p:sp>
    </p:spTree>
    <p:extLst>
      <p:ext uri="{BB962C8B-B14F-4D97-AF65-F5344CB8AC3E}">
        <p14:creationId xmlns:p14="http://schemas.microsoft.com/office/powerpoint/2010/main" val="273981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2BD2BE9E-1BFB-4F51-8280-B1B9BEBFC533}" type="datetimeFigureOut">
              <a:rPr lang="en-IN" smtClean="0"/>
              <a:t>31-08-2021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4761EA7-7EEF-4E39-AE64-D5911A9DBBC8}" type="slidenum">
              <a:rPr lang="en-IN" smtClean="0"/>
              <a:t>‹#›</a:t>
            </a:fld>
            <a:endParaRPr lang="en-IN"/>
          </a:p>
        </p:txBody>
      </p:sp>
    </p:spTree>
    <p:extLst>
      <p:ext uri="{BB962C8B-B14F-4D97-AF65-F5344CB8AC3E}">
        <p14:creationId xmlns:p14="http://schemas.microsoft.com/office/powerpoint/2010/main" val="1122099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D2BE9E-1BFB-4F51-8280-B1B9BEBFC533}" type="datetimeFigureOut">
              <a:rPr lang="en-IN" smtClean="0"/>
              <a:t>31-08-2021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4761EA7-7EEF-4E39-AE64-D5911A9DBBC8}" type="slidenum">
              <a:rPr lang="en-IN" smtClean="0"/>
              <a:t>‹#›</a:t>
            </a:fld>
            <a:endParaRPr lang="en-IN"/>
          </a:p>
        </p:txBody>
      </p:sp>
    </p:spTree>
    <p:extLst>
      <p:ext uri="{BB962C8B-B14F-4D97-AF65-F5344CB8AC3E}">
        <p14:creationId xmlns:p14="http://schemas.microsoft.com/office/powerpoint/2010/main" val="4210873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D2BE9E-1BFB-4F51-8280-B1B9BEBFC533}" type="datetimeFigureOut">
              <a:rPr lang="en-IN" smtClean="0"/>
              <a:t>31-08-2021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4761EA7-7EEF-4E39-AE64-D5911A9DBBC8}" type="slidenum">
              <a:rPr lang="en-IN" smtClean="0"/>
              <a:t>‹#›</a:t>
            </a:fld>
            <a:endParaRPr lang="en-IN"/>
          </a:p>
        </p:txBody>
      </p:sp>
    </p:spTree>
    <p:extLst>
      <p:ext uri="{BB962C8B-B14F-4D97-AF65-F5344CB8AC3E}">
        <p14:creationId xmlns:p14="http://schemas.microsoft.com/office/powerpoint/2010/main" val="1001256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D2BE9E-1BFB-4F51-8280-B1B9BEBFC533}" type="datetimeFigureOut">
              <a:rPr lang="en-IN" smtClean="0"/>
              <a:t>31-08-2021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4761EA7-7EEF-4E39-AE64-D5911A9DBBC8}" type="slidenum">
              <a:rPr lang="en-IN" smtClean="0"/>
              <a:t>‹#›</a:t>
            </a:fld>
            <a:endParaRPr lang="en-IN"/>
          </a:p>
        </p:txBody>
      </p:sp>
    </p:spTree>
    <p:extLst>
      <p:ext uri="{BB962C8B-B14F-4D97-AF65-F5344CB8AC3E}">
        <p14:creationId xmlns:p14="http://schemas.microsoft.com/office/powerpoint/2010/main" val="1424861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D2BE9E-1BFB-4F51-8280-B1B9BEBFC533}" type="datetimeFigureOut">
              <a:rPr lang="en-IN" smtClean="0"/>
              <a:t>31-08-2021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761EA7-7EEF-4E39-AE64-D5911A9DBBC8}" type="slidenum">
              <a:rPr lang="en-IN" smtClean="0"/>
              <a:t>‹#›</a:t>
            </a:fld>
            <a:endParaRPr lang="en-IN"/>
          </a:p>
        </p:txBody>
      </p:sp>
    </p:spTree>
    <p:extLst>
      <p:ext uri="{BB962C8B-B14F-4D97-AF65-F5344CB8AC3E}">
        <p14:creationId xmlns:p14="http://schemas.microsoft.com/office/powerpoint/2010/main" val="4002593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solidFill>
            <a:schemeClr val="accent2">
              <a:lumMod val="40000"/>
              <a:lumOff val="60000"/>
            </a:schemeClr>
          </a:solidFill>
        </p:spPr>
        <p:txBody>
          <a:bodyPr>
            <a:normAutofit/>
          </a:bodyPr>
          <a:lstStyle/>
          <a:p>
            <a:pPr algn="just">
              <a:lnSpc>
                <a:spcPct val="150000"/>
              </a:lnSpc>
            </a:pPr>
            <a:endParaRPr lang="en-IN" sz="2400" dirty="0">
              <a:solidFill>
                <a:schemeClr val="tx1"/>
              </a:solidFill>
              <a:latin typeface="Times New Roman" pitchFamily="18" charset="0"/>
              <a:cs typeface="Times New Roman" pitchFamily="18"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857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5362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chemeClr val="accent2">
              <a:lumMod val="40000"/>
              <a:lumOff val="60000"/>
            </a:schemeClr>
          </a:solidFill>
        </p:spPr>
        <p:txBody>
          <a:bodyPr/>
          <a:lstStyle/>
          <a:p>
            <a:pPr marL="0" lvl="0" indent="0" algn="ctr">
              <a:spcAft>
                <a:spcPts val="300"/>
              </a:spcAft>
              <a:buClr>
                <a:srgbClr val="F14124">
                  <a:lumMod val="75000"/>
                </a:srgbClr>
              </a:buClr>
              <a:buSzPct val="130000"/>
              <a:buNone/>
            </a:pPr>
            <a:endParaRPr lang="en-US" sz="2400" b="1" u="sng" dirty="0">
              <a:solidFill>
                <a:prstClr val="black">
                  <a:lumMod val="75000"/>
                  <a:lumOff val="25000"/>
                </a:prstClr>
              </a:solidFill>
              <a:latin typeface="Times New Roman" pitchFamily="18" charset="0"/>
              <a:cs typeface="Times New Roman" pitchFamily="18" charset="0"/>
            </a:endParaRPr>
          </a:p>
          <a:p>
            <a:pPr marL="0" lvl="0" indent="0" algn="ctr">
              <a:spcAft>
                <a:spcPts val="300"/>
              </a:spcAft>
              <a:buClr>
                <a:srgbClr val="F14124">
                  <a:lumMod val="75000"/>
                </a:srgbClr>
              </a:buClr>
              <a:buSzPct val="130000"/>
              <a:buNone/>
            </a:pPr>
            <a:r>
              <a:rPr lang="en-US" sz="2400" b="1" u="sng" dirty="0">
                <a:solidFill>
                  <a:prstClr val="black">
                    <a:lumMod val="75000"/>
                    <a:lumOff val="25000"/>
                  </a:prstClr>
                </a:solidFill>
                <a:latin typeface="Times New Roman" pitchFamily="18" charset="0"/>
                <a:cs typeface="Times New Roman" pitchFamily="18" charset="0"/>
              </a:rPr>
              <a:t>Financial system-Meaning </a:t>
            </a:r>
            <a:r>
              <a:rPr lang="en-US" sz="2400" b="1" u="sng">
                <a:solidFill>
                  <a:prstClr val="black">
                    <a:lumMod val="75000"/>
                    <a:lumOff val="25000"/>
                  </a:prstClr>
                </a:solidFill>
                <a:latin typeface="Times New Roman" pitchFamily="18" charset="0"/>
                <a:cs typeface="Times New Roman" pitchFamily="18" charset="0"/>
              </a:rPr>
              <a:t>and </a:t>
            </a:r>
            <a:r>
              <a:rPr lang="en-US" sz="2400" b="1" u="sng" smtClean="0">
                <a:solidFill>
                  <a:prstClr val="black">
                    <a:lumMod val="75000"/>
                    <a:lumOff val="25000"/>
                  </a:prstClr>
                </a:solidFill>
                <a:latin typeface="Times New Roman" pitchFamily="18" charset="0"/>
                <a:cs typeface="Times New Roman" pitchFamily="18" charset="0"/>
              </a:rPr>
              <a:t>definition</a:t>
            </a:r>
          </a:p>
          <a:p>
            <a:pPr marL="0" lvl="0" indent="0" algn="ctr">
              <a:spcAft>
                <a:spcPts val="300"/>
              </a:spcAft>
              <a:buClr>
                <a:srgbClr val="F14124">
                  <a:lumMod val="75000"/>
                </a:srgbClr>
              </a:buClr>
              <a:buSzPct val="130000"/>
              <a:buNone/>
            </a:pPr>
            <a:endParaRPr lang="en-US" sz="2400" b="1" u="sng" dirty="0">
              <a:solidFill>
                <a:prstClr val="black">
                  <a:lumMod val="75000"/>
                  <a:lumOff val="25000"/>
                </a:prstClr>
              </a:solidFill>
              <a:latin typeface="Times New Roman" pitchFamily="18" charset="0"/>
              <a:cs typeface="Times New Roman" pitchFamily="18" charset="0"/>
            </a:endParaRPr>
          </a:p>
          <a:p>
            <a:pPr marL="0" lvl="0" indent="0" algn="just">
              <a:lnSpc>
                <a:spcPct val="150000"/>
              </a:lnSpc>
              <a:spcAft>
                <a:spcPts val="300"/>
              </a:spcAft>
              <a:buClr>
                <a:srgbClr val="F14124">
                  <a:lumMod val="75000"/>
                </a:srgbClr>
              </a:buClr>
              <a:buSzPct val="130000"/>
              <a:buNone/>
            </a:pPr>
            <a:r>
              <a:rPr lang="en-US" sz="2400" dirty="0">
                <a:solidFill>
                  <a:prstClr val="black">
                    <a:lumMod val="75000"/>
                    <a:lumOff val="25000"/>
                  </a:prstClr>
                </a:solidFill>
                <a:latin typeface="Times New Roman" pitchFamily="18" charset="0"/>
                <a:cs typeface="Times New Roman" pitchFamily="18" charset="0"/>
              </a:rPr>
              <a:t> According to Howells and Bain, financial system is defined as "A set of markets for financial instruments, and the individuals and institutions that trade in those markets, together with the regulators and supervisors of the system". A financial system is a system that allows the exchange of funds between lenders, investors and borrowers. They consist of complex, closely related services, markets, and institutions used to provide an efficient and regular linkage between investors and depositors.</a:t>
            </a:r>
            <a:endParaRPr lang="en-IN" sz="2400" dirty="0">
              <a:solidFill>
                <a:prstClr val="black">
                  <a:lumMod val="75000"/>
                  <a:lumOff val="25000"/>
                </a:prstClr>
              </a:solidFill>
              <a:latin typeface="Times New Roman" pitchFamily="18" charset="0"/>
              <a:cs typeface="Times New Roman" pitchFamily="18" charset="0"/>
            </a:endParaRPr>
          </a:p>
          <a:p>
            <a:pPr marL="0" indent="0">
              <a:buNone/>
            </a:pPr>
            <a:endParaRPr lang="en-IN" dirty="0"/>
          </a:p>
        </p:txBody>
      </p:sp>
    </p:spTree>
    <p:extLst>
      <p:ext uri="{BB962C8B-B14F-4D97-AF65-F5344CB8AC3E}">
        <p14:creationId xmlns:p14="http://schemas.microsoft.com/office/powerpoint/2010/main" val="1659681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chemeClr val="accent2">
              <a:lumMod val="40000"/>
              <a:lumOff val="60000"/>
            </a:schemeClr>
          </a:solidFill>
        </p:spPr>
        <p:txBody>
          <a:bodyPr/>
          <a:lstStyle/>
          <a:p>
            <a:pPr marL="0" lvl="0" indent="0" algn="just">
              <a:lnSpc>
                <a:spcPct val="150000"/>
              </a:lnSpc>
              <a:buNone/>
            </a:pPr>
            <a:endParaRPr lang="en-US" sz="2400" dirty="0">
              <a:solidFill>
                <a:prstClr val="black"/>
              </a:solidFill>
              <a:latin typeface="Times New Roman" pitchFamily="18" charset="0"/>
              <a:cs typeface="Times New Roman" pitchFamily="18" charset="0"/>
            </a:endParaRPr>
          </a:p>
          <a:p>
            <a:pPr marL="0" lvl="0" indent="0" algn="ctr">
              <a:lnSpc>
                <a:spcPct val="150000"/>
              </a:lnSpc>
              <a:buNone/>
            </a:pPr>
            <a:r>
              <a:rPr lang="en-US" sz="2400" b="1" u="sng" dirty="0">
                <a:solidFill>
                  <a:prstClr val="black"/>
                </a:solidFill>
                <a:latin typeface="Times New Roman" pitchFamily="18" charset="0"/>
                <a:cs typeface="Times New Roman" pitchFamily="18" charset="0"/>
              </a:rPr>
              <a:t>FINANCIAL MARKETS </a:t>
            </a:r>
          </a:p>
          <a:p>
            <a:pPr marL="0" lvl="0" indent="0" algn="ctr">
              <a:lnSpc>
                <a:spcPct val="150000"/>
              </a:lnSpc>
              <a:buNone/>
            </a:pPr>
            <a:endParaRPr lang="en-US" sz="2400" b="1" u="sng" dirty="0">
              <a:solidFill>
                <a:prstClr val="black"/>
              </a:solidFill>
              <a:latin typeface="Times New Roman" pitchFamily="18" charset="0"/>
              <a:cs typeface="Times New Roman" pitchFamily="18" charset="0"/>
            </a:endParaRPr>
          </a:p>
          <a:p>
            <a:pPr marL="0" lvl="0" indent="0" algn="just">
              <a:lnSpc>
                <a:spcPct val="150000"/>
              </a:lnSpc>
              <a:buNone/>
            </a:pPr>
            <a:r>
              <a:rPr lang="en-US" sz="2400" b="1" dirty="0">
                <a:solidFill>
                  <a:prstClr val="black"/>
                </a:solidFill>
                <a:latin typeface="Times New Roman" pitchFamily="18" charset="0"/>
                <a:cs typeface="Times New Roman" pitchFamily="18" charset="0"/>
              </a:rPr>
              <a:t>Meaning </a:t>
            </a:r>
          </a:p>
          <a:p>
            <a:pPr marL="0" lvl="0" indent="0" algn="just">
              <a:lnSpc>
                <a:spcPct val="150000"/>
              </a:lnSpc>
              <a:buNone/>
            </a:pPr>
            <a:r>
              <a:rPr lang="en-US" sz="2400" dirty="0">
                <a:solidFill>
                  <a:prstClr val="black"/>
                </a:solidFill>
                <a:latin typeface="Times New Roman" pitchFamily="18" charset="0"/>
                <a:cs typeface="Times New Roman" pitchFamily="18" charset="0"/>
              </a:rPr>
              <a:t>Financial markets are the Centre that facilitates buying and selling of financial instruments, claims or services.it caters the credit needs of the individuals, firms, and institutions. It deals with the financial assets of different types such as currency deposits, cheques, bills, bonds etc. Financial markets may be defined as “a transmission mechanism between investors or lenders and the borrowers or users through which transfer of funds is facilitated”.</a:t>
            </a:r>
          </a:p>
          <a:p>
            <a:pPr marL="0" lvl="0" indent="0" algn="just">
              <a:lnSpc>
                <a:spcPct val="150000"/>
              </a:lnSpc>
              <a:buNone/>
            </a:pPr>
            <a:endParaRPr lang="en-IN" sz="2400" dirty="0">
              <a:solidFill>
                <a:prstClr val="black"/>
              </a:solidFill>
              <a:latin typeface="Times New Roman" pitchFamily="18" charset="0"/>
              <a:cs typeface="Times New Roman" pitchFamily="18" charset="0"/>
            </a:endParaRPr>
          </a:p>
          <a:p>
            <a:pPr marL="0" indent="0">
              <a:buNone/>
            </a:pPr>
            <a:endParaRPr lang="en-IN" dirty="0"/>
          </a:p>
        </p:txBody>
      </p:sp>
    </p:spTree>
    <p:extLst>
      <p:ext uri="{BB962C8B-B14F-4D97-AF65-F5344CB8AC3E}">
        <p14:creationId xmlns:p14="http://schemas.microsoft.com/office/powerpoint/2010/main" val="3445939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chemeClr val="accent2">
              <a:lumMod val="40000"/>
              <a:lumOff val="60000"/>
            </a:schemeClr>
          </a:solidFill>
        </p:spPr>
        <p:txBody>
          <a:bodyPr>
            <a:normAutofit/>
          </a:bodyPr>
          <a:lstStyle/>
          <a:p>
            <a:pPr marL="0" indent="0" algn="just">
              <a:lnSpc>
                <a:spcPct val="150000"/>
              </a:lnSpc>
              <a:buNone/>
            </a:pPr>
            <a:endParaRPr lang="en-US" sz="2400" dirty="0" smtClean="0">
              <a:latin typeface="Times New Roman" pitchFamily="18" charset="0"/>
              <a:cs typeface="Times New Roman" pitchFamily="18" charset="0"/>
            </a:endParaRPr>
          </a:p>
          <a:p>
            <a:pPr marL="0" indent="0" algn="just">
              <a:lnSpc>
                <a:spcPct val="150000"/>
              </a:lnSpc>
              <a:buNone/>
            </a:pPr>
            <a:r>
              <a:rPr lang="en-US" sz="2400" dirty="0" smtClean="0">
                <a:latin typeface="Times New Roman" pitchFamily="18" charset="0"/>
                <a:cs typeface="Times New Roman" pitchFamily="18" charset="0"/>
              </a:rPr>
              <a:t> It consists of individual investors, financial institutions and other intermediaries who are linked by a formal trading rules and communication network for trading the various financial assets and credit instruments. </a:t>
            </a:r>
            <a:r>
              <a:rPr lang="en-US" sz="2400" b="1" dirty="0" smtClean="0">
                <a:latin typeface="Times New Roman" pitchFamily="18" charset="0"/>
                <a:cs typeface="Times New Roman" pitchFamily="18" charset="0"/>
              </a:rPr>
              <a:t>The main participants in the financial markets are financial institutions, agents, brokers, dealers, borrowers, savers, lenders</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and others who are interconnected by law, contract and communication networks</a:t>
            </a:r>
            <a:r>
              <a:rPr lang="en-US" sz="2400" dirty="0" smtClean="0">
                <a:latin typeface="Times New Roman" pitchFamily="18" charset="0"/>
                <a:cs typeface="Times New Roman" pitchFamily="18" charset="0"/>
              </a:rPr>
              <a:t>.</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3016488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59944" cy="6858000"/>
          </a:xfrm>
          <a:solidFill>
            <a:schemeClr val="accent2">
              <a:lumMod val="40000"/>
              <a:lumOff val="60000"/>
            </a:schemeClr>
          </a:solidFill>
        </p:spPr>
        <p:txBody>
          <a:bodyPr>
            <a:normAutofit/>
          </a:bodyPr>
          <a:lstStyle/>
          <a:p>
            <a:pPr marL="0" indent="0" algn="just">
              <a:lnSpc>
                <a:spcPct val="150000"/>
              </a:lnSpc>
              <a:buNone/>
            </a:pPr>
            <a:endParaRPr lang="en-US" sz="2400" dirty="0" smtClean="0">
              <a:latin typeface="Times New Roman" pitchFamily="18" charset="0"/>
              <a:cs typeface="Times New Roman" pitchFamily="18" charset="0"/>
            </a:endParaRPr>
          </a:p>
          <a:p>
            <a:pPr marL="0" indent="0" algn="ctr">
              <a:lnSpc>
                <a:spcPct val="150000"/>
              </a:lnSpc>
              <a:buNone/>
            </a:pPr>
            <a:r>
              <a:rPr lang="en-US" sz="2400" b="1" u="sng" dirty="0" smtClean="0">
                <a:latin typeface="Times New Roman" pitchFamily="18" charset="0"/>
                <a:cs typeface="Times New Roman" pitchFamily="18" charset="0"/>
              </a:rPr>
              <a:t>NATURE OF FINANCIAL MARKET</a:t>
            </a:r>
          </a:p>
          <a:p>
            <a:pPr marL="0" indent="0" algn="just">
              <a:lnSpc>
                <a:spcPct val="150000"/>
              </a:lnSpc>
              <a:buNone/>
            </a:pPr>
            <a:endParaRPr lang="en-US" sz="2400" dirty="0" smtClean="0">
              <a:latin typeface="Times New Roman" pitchFamily="18" charset="0"/>
              <a:cs typeface="Times New Roman" pitchFamily="18" charset="0"/>
            </a:endParaRPr>
          </a:p>
          <a:p>
            <a:pPr marL="0" indent="0" algn="just">
              <a:lnSpc>
                <a:spcPct val="150000"/>
              </a:lnSpc>
              <a:buNone/>
            </a:pPr>
            <a:r>
              <a:rPr lang="en-US" sz="2400" dirty="0" smtClean="0">
                <a:latin typeface="Times New Roman" pitchFamily="18" charset="0"/>
                <a:cs typeface="Times New Roman" pitchFamily="18" charset="0"/>
              </a:rPr>
              <a:t>The important role performed by a financial market is described below</a:t>
            </a:r>
          </a:p>
          <a:p>
            <a:pPr marL="0" indent="0" algn="just">
              <a:lnSpc>
                <a:spcPct val="150000"/>
              </a:lnSpc>
              <a:buNone/>
            </a:pPr>
            <a:r>
              <a:rPr lang="en-US" sz="2400" dirty="0" smtClean="0">
                <a:latin typeface="Times New Roman" pitchFamily="18" charset="0"/>
                <a:cs typeface="Times New Roman" pitchFamily="18" charset="0"/>
              </a:rPr>
              <a:t>(i)	They generate and apportion credit.</a:t>
            </a:r>
          </a:p>
          <a:p>
            <a:pPr marL="0" indent="0" algn="just">
              <a:lnSpc>
                <a:spcPct val="150000"/>
              </a:lnSpc>
              <a:buNone/>
            </a:pPr>
            <a:r>
              <a:rPr lang="en-US" sz="2400" dirty="0" smtClean="0">
                <a:latin typeface="Times New Roman" pitchFamily="18" charset="0"/>
                <a:cs typeface="Times New Roman" pitchFamily="18" charset="0"/>
              </a:rPr>
              <a:t>(ii)	They serve as intermediaries in the process of mobilization of     savings.</a:t>
            </a:r>
          </a:p>
          <a:p>
            <a:pPr marL="0" indent="0" algn="just">
              <a:lnSpc>
                <a:spcPct val="150000"/>
              </a:lnSpc>
              <a:buNone/>
            </a:pPr>
            <a:r>
              <a:rPr lang="en-US" sz="2400" dirty="0" smtClean="0">
                <a:latin typeface="Times New Roman" pitchFamily="18" charset="0"/>
                <a:cs typeface="Times New Roman" pitchFamily="18" charset="0"/>
              </a:rPr>
              <a:t>(iii)	They provide convenience and benefits to the lender and borrowers.</a:t>
            </a:r>
          </a:p>
          <a:p>
            <a:pPr marL="0" indent="0" algn="just">
              <a:lnSpc>
                <a:spcPct val="150000"/>
              </a:lnSpc>
              <a:buNone/>
            </a:pPr>
            <a:r>
              <a:rPr lang="en-US" sz="2400" dirty="0" smtClean="0">
                <a:latin typeface="Times New Roman" pitchFamily="18" charset="0"/>
                <a:cs typeface="Times New Roman" pitchFamily="18" charset="0"/>
              </a:rPr>
              <a:t>(iv)	They promote the economic development through a balanced regional and </a:t>
            </a:r>
            <a:r>
              <a:rPr lang="en-US" sz="2400" dirty="0" err="1" smtClean="0">
                <a:latin typeface="Times New Roman" pitchFamily="18" charset="0"/>
                <a:cs typeface="Times New Roman" pitchFamily="18" charset="0"/>
              </a:rPr>
              <a:t>sectoral</a:t>
            </a:r>
            <a:r>
              <a:rPr lang="en-US" sz="2400" dirty="0" smtClean="0">
                <a:latin typeface="Times New Roman" pitchFamily="18" charset="0"/>
                <a:cs typeface="Times New Roman" pitchFamily="18" charset="0"/>
              </a:rPr>
              <a:t> allocation of investible funds.</a:t>
            </a:r>
          </a:p>
          <a:p>
            <a:pPr marL="0" indent="0" algn="just">
              <a:lnSpc>
                <a:spcPct val="150000"/>
              </a:lnSpc>
              <a:buNone/>
            </a:pP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3528479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chemeClr val="accent2">
              <a:lumMod val="40000"/>
              <a:lumOff val="60000"/>
            </a:schemeClr>
          </a:solidFill>
        </p:spPr>
        <p:txBody>
          <a:bodyPr>
            <a:normAutofit lnSpcReduction="10000"/>
          </a:bodyPr>
          <a:lstStyle/>
          <a:p>
            <a:pPr marL="0" indent="0" algn="just">
              <a:lnSpc>
                <a:spcPct val="150000"/>
              </a:lnSpc>
              <a:buNone/>
            </a:pPr>
            <a:endParaRPr lang="en-IN" sz="2400" dirty="0" smtClean="0">
              <a:latin typeface="Times New Roman" pitchFamily="18" charset="0"/>
              <a:cs typeface="Times New Roman" pitchFamily="18" charset="0"/>
            </a:endParaRPr>
          </a:p>
          <a:p>
            <a:pPr marL="0" indent="0" algn="ctr">
              <a:lnSpc>
                <a:spcPct val="150000"/>
              </a:lnSpc>
              <a:buNone/>
            </a:pPr>
            <a:r>
              <a:rPr lang="en-IN" sz="2400" b="1" u="sng" dirty="0" smtClean="0">
                <a:latin typeface="Times New Roman" pitchFamily="18" charset="0"/>
                <a:cs typeface="Times New Roman" pitchFamily="18" charset="0"/>
              </a:rPr>
              <a:t>FUNCTIONS OF FINANCIAL MARKET</a:t>
            </a:r>
          </a:p>
          <a:p>
            <a:pPr marL="0" indent="0" algn="just">
              <a:lnSpc>
                <a:spcPct val="150000"/>
              </a:lnSpc>
              <a:buNone/>
            </a:pPr>
            <a:endParaRPr lang="en-IN" sz="2400" b="1" dirty="0" smtClean="0">
              <a:latin typeface="Times New Roman" pitchFamily="18" charset="0"/>
              <a:cs typeface="Times New Roman" pitchFamily="18" charset="0"/>
            </a:endParaRPr>
          </a:p>
          <a:p>
            <a:pPr marL="457200" indent="-457200" algn="just">
              <a:lnSpc>
                <a:spcPct val="150000"/>
              </a:lnSpc>
              <a:buAutoNum type="arabicPeriod"/>
            </a:pPr>
            <a:r>
              <a:rPr lang="en-US" sz="2400" b="1" dirty="0" smtClean="0">
                <a:latin typeface="Times New Roman" pitchFamily="18" charset="0"/>
                <a:cs typeface="Times New Roman" pitchFamily="18" charset="0"/>
              </a:rPr>
              <a:t>Borrowing and lending: </a:t>
            </a:r>
            <a:r>
              <a:rPr lang="en-US" sz="2400" dirty="0" smtClean="0">
                <a:latin typeface="Times New Roman" pitchFamily="18" charset="0"/>
                <a:cs typeface="Times New Roman" pitchFamily="18" charset="0"/>
              </a:rPr>
              <a:t>financial markets permit the transfer of funds (purchasing power) from one agent to another for either investment or consumption purposes.</a:t>
            </a:r>
          </a:p>
          <a:p>
            <a:pPr marL="0" indent="0" algn="just">
              <a:lnSpc>
                <a:spcPct val="150000"/>
              </a:lnSpc>
              <a:buNone/>
            </a:pPr>
            <a:r>
              <a:rPr lang="en-US" sz="2400" b="1" dirty="0" smtClean="0">
                <a:latin typeface="Times New Roman" pitchFamily="18" charset="0"/>
                <a:cs typeface="Times New Roman" pitchFamily="18" charset="0"/>
              </a:rPr>
              <a:t>2. Price determination: </a:t>
            </a:r>
            <a:r>
              <a:rPr lang="en-US" sz="2400" dirty="0" smtClean="0">
                <a:latin typeface="Times New Roman" pitchFamily="18" charset="0"/>
                <a:cs typeface="Times New Roman" pitchFamily="18" charset="0"/>
              </a:rPr>
              <a:t>financial markets provide means by which prices are set both for newly issued financial assets and for the existing stock of financial assets.</a:t>
            </a:r>
          </a:p>
          <a:p>
            <a:pPr marL="0" indent="0" algn="just">
              <a:lnSpc>
                <a:spcPct val="150000"/>
              </a:lnSpc>
              <a:buNone/>
            </a:pPr>
            <a:r>
              <a:rPr lang="en-US" sz="2400" b="1" dirty="0" smtClean="0">
                <a:latin typeface="Times New Roman" pitchFamily="18" charset="0"/>
                <a:cs typeface="Times New Roman" pitchFamily="18" charset="0"/>
              </a:rPr>
              <a:t>3. Information aggregation and coordination: </a:t>
            </a:r>
            <a:r>
              <a:rPr lang="en-US" sz="2400" dirty="0" smtClean="0">
                <a:latin typeface="Times New Roman" pitchFamily="18" charset="0"/>
                <a:cs typeface="Times New Roman" pitchFamily="18" charset="0"/>
              </a:rPr>
              <a:t>financial markets act as collectors and aggregators of information about financial asset values and the flow of funds from lenders to borrowers.</a:t>
            </a:r>
          </a:p>
        </p:txBody>
      </p:sp>
    </p:spTree>
    <p:extLst>
      <p:ext uri="{BB962C8B-B14F-4D97-AF65-F5344CB8AC3E}">
        <p14:creationId xmlns:p14="http://schemas.microsoft.com/office/powerpoint/2010/main" val="1080632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chemeClr val="accent2">
              <a:lumMod val="40000"/>
              <a:lumOff val="60000"/>
            </a:schemeClr>
          </a:solidFill>
        </p:spPr>
        <p:txBody>
          <a:bodyPr>
            <a:normAutofit/>
          </a:bodyPr>
          <a:lstStyle/>
          <a:p>
            <a:pPr marL="0" indent="0" algn="just">
              <a:lnSpc>
                <a:spcPct val="200000"/>
              </a:lnSpc>
              <a:buNone/>
            </a:pPr>
            <a:endParaRPr lang="en-US" sz="2400" dirty="0">
              <a:latin typeface="Times New Roman" pitchFamily="18" charset="0"/>
              <a:cs typeface="Times New Roman" pitchFamily="18" charset="0"/>
            </a:endParaRPr>
          </a:p>
          <a:p>
            <a:pPr marL="0" indent="0" algn="just">
              <a:lnSpc>
                <a:spcPct val="200000"/>
              </a:lnSpc>
              <a:buNone/>
            </a:pPr>
            <a:r>
              <a:rPr lang="en-US" sz="2400" b="1" dirty="0" smtClean="0">
                <a:latin typeface="Times New Roman" pitchFamily="18" charset="0"/>
                <a:cs typeface="Times New Roman" pitchFamily="18" charset="0"/>
              </a:rPr>
              <a:t>4</a:t>
            </a:r>
            <a:r>
              <a:rPr lang="en-US" sz="2400" b="1" dirty="0">
                <a:latin typeface="Times New Roman" pitchFamily="18" charset="0"/>
                <a:cs typeface="Times New Roman" pitchFamily="18" charset="0"/>
              </a:rPr>
              <a:t>. Risk sharing: </a:t>
            </a:r>
            <a:r>
              <a:rPr lang="en-US" sz="2400" dirty="0">
                <a:latin typeface="Times New Roman" pitchFamily="18" charset="0"/>
                <a:cs typeface="Times New Roman" pitchFamily="18" charset="0"/>
              </a:rPr>
              <a:t>financial markets allow a transfer of risk from those who undertake investments to those who provide funds for those investments.</a:t>
            </a:r>
          </a:p>
          <a:p>
            <a:pPr marL="0" indent="0" algn="just">
              <a:lnSpc>
                <a:spcPct val="200000"/>
              </a:lnSpc>
              <a:buNone/>
            </a:pPr>
            <a:r>
              <a:rPr lang="en-US" sz="2400" b="1" dirty="0">
                <a:latin typeface="Times New Roman" pitchFamily="18" charset="0"/>
                <a:cs typeface="Times New Roman" pitchFamily="18" charset="0"/>
              </a:rPr>
              <a:t>5. Liquidity: </a:t>
            </a:r>
            <a:r>
              <a:rPr lang="en-US" sz="2400" dirty="0">
                <a:latin typeface="Times New Roman" pitchFamily="18" charset="0"/>
                <a:cs typeface="Times New Roman" pitchFamily="18" charset="0"/>
              </a:rPr>
              <a:t>financial markets provide the holders of financial assets with a chance to resell or liquidate these assets.</a:t>
            </a:r>
          </a:p>
          <a:p>
            <a:pPr marL="0" indent="0" algn="just">
              <a:lnSpc>
                <a:spcPct val="200000"/>
              </a:lnSpc>
              <a:buNone/>
            </a:pPr>
            <a:r>
              <a:rPr lang="en-US" sz="2400" b="1" dirty="0">
                <a:latin typeface="Times New Roman" pitchFamily="18" charset="0"/>
                <a:cs typeface="Times New Roman" pitchFamily="18" charset="0"/>
              </a:rPr>
              <a:t>6. Efficiency: </a:t>
            </a:r>
            <a:r>
              <a:rPr lang="en-US" sz="2400" dirty="0">
                <a:latin typeface="Times New Roman" pitchFamily="18" charset="0"/>
                <a:cs typeface="Times New Roman" pitchFamily="18" charset="0"/>
              </a:rPr>
              <a:t>financial markets reduce transaction costs and information costs.</a:t>
            </a:r>
          </a:p>
          <a:p>
            <a:pPr algn="just">
              <a:lnSpc>
                <a:spcPct val="200000"/>
              </a:lnSpc>
            </a:pP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38778774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TotalTime>
  <Words>409</Words>
  <Application>Microsoft Office PowerPoint</Application>
  <PresentationFormat>On-screen Show (4:3)</PresentationFormat>
  <Paragraphs>29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acer</cp:lastModifiedBy>
  <cp:revision>9</cp:revision>
  <dcterms:created xsi:type="dcterms:W3CDTF">2020-05-22T10:17:37Z</dcterms:created>
  <dcterms:modified xsi:type="dcterms:W3CDTF">2021-08-31T07:58:03Z</dcterms:modified>
</cp:coreProperties>
</file>