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8" r:id="rId2"/>
    <p:sldId id="260" r:id="rId3"/>
    <p:sldId id="261" r:id="rId4"/>
    <p:sldId id="262" r:id="rId5"/>
    <p:sldId id="263" r:id="rId6"/>
    <p:sldId id="264" r:id="rId7"/>
    <p:sldId id="265" r:id="rId8"/>
    <p:sldId id="266" r:id="rId9"/>
    <p:sldId id="267"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02" y="-5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3E1E0B9-C4CC-47BB-9F11-D03443680EE4}" type="datetimeFigureOut">
              <a:rPr lang="en-US" smtClean="0"/>
              <a:t>12/20/2021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AB13A8A-ABF9-4991-B208-C8DD4ADC7C2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E1E0B9-C4CC-47BB-9F11-D03443680EE4}"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B13A8A-ABF9-4991-B208-C8DD4ADC7C2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E1E0B9-C4CC-47BB-9F11-D03443680EE4}"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B13A8A-ABF9-4991-B208-C8DD4ADC7C2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3E1E0B9-C4CC-47BB-9F11-D03443680EE4}" type="datetimeFigureOut">
              <a:rPr lang="en-US" smtClean="0"/>
              <a:t>12/20/2021</a:t>
            </a:fld>
            <a:endParaRPr lang="en-US"/>
          </a:p>
        </p:txBody>
      </p:sp>
      <p:sp>
        <p:nvSpPr>
          <p:cNvPr id="9" name="Slide Number Placeholder 8"/>
          <p:cNvSpPr>
            <a:spLocks noGrp="1"/>
          </p:cNvSpPr>
          <p:nvPr>
            <p:ph type="sldNum" sz="quarter" idx="15"/>
          </p:nvPr>
        </p:nvSpPr>
        <p:spPr/>
        <p:txBody>
          <a:bodyPr rtlCol="0"/>
          <a:lstStyle/>
          <a:p>
            <a:fld id="{4AB13A8A-ABF9-4991-B208-C8DD4ADC7C20}"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3E1E0B9-C4CC-47BB-9F11-D03443680EE4}" type="datetimeFigureOut">
              <a:rPr lang="en-US" smtClean="0"/>
              <a:t>12/20/2021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4AB13A8A-ABF9-4991-B208-C8DD4ADC7C2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3E1E0B9-C4CC-47BB-9F11-D03443680EE4}"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B13A8A-ABF9-4991-B208-C8DD4ADC7C20}"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3E1E0B9-C4CC-47BB-9F11-D03443680EE4}" type="datetimeFigureOut">
              <a:rPr lang="en-US" smtClean="0"/>
              <a:t>12/20/2021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B13A8A-ABF9-4991-B208-C8DD4ADC7C20}"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3E1E0B9-C4CC-47BB-9F11-D03443680EE4}" type="datetimeFigureOut">
              <a:rPr lang="en-US" smtClean="0"/>
              <a:t>12/20/2021</a:t>
            </a:fld>
            <a:endParaRPr lang="en-US"/>
          </a:p>
        </p:txBody>
      </p:sp>
      <p:sp>
        <p:nvSpPr>
          <p:cNvPr id="7" name="Slide Number Placeholder 6"/>
          <p:cNvSpPr>
            <a:spLocks noGrp="1"/>
          </p:cNvSpPr>
          <p:nvPr>
            <p:ph type="sldNum" sz="quarter" idx="11"/>
          </p:nvPr>
        </p:nvSpPr>
        <p:spPr/>
        <p:txBody>
          <a:bodyPr rtlCol="0"/>
          <a:lstStyle/>
          <a:p>
            <a:fld id="{4AB13A8A-ABF9-4991-B208-C8DD4ADC7C20}"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E1E0B9-C4CC-47BB-9F11-D03443680EE4}" type="datetimeFigureOut">
              <a:rPr lang="en-US" smtClean="0"/>
              <a:t>12/20/2021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B13A8A-ABF9-4991-B208-C8DD4ADC7C2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3E1E0B9-C4CC-47BB-9F11-D03443680EE4}" type="datetimeFigureOut">
              <a:rPr lang="en-US" smtClean="0"/>
              <a:t>12/20/2021</a:t>
            </a:fld>
            <a:endParaRPr lang="en-US"/>
          </a:p>
        </p:txBody>
      </p:sp>
      <p:sp>
        <p:nvSpPr>
          <p:cNvPr id="22" name="Slide Number Placeholder 21"/>
          <p:cNvSpPr>
            <a:spLocks noGrp="1"/>
          </p:cNvSpPr>
          <p:nvPr>
            <p:ph type="sldNum" sz="quarter" idx="15"/>
          </p:nvPr>
        </p:nvSpPr>
        <p:spPr/>
        <p:txBody>
          <a:bodyPr rtlCol="0"/>
          <a:lstStyle/>
          <a:p>
            <a:fld id="{4AB13A8A-ABF9-4991-B208-C8DD4ADC7C20}"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3E1E0B9-C4CC-47BB-9F11-D03443680EE4}" type="datetimeFigureOut">
              <a:rPr lang="en-US" smtClean="0"/>
              <a:t>12/20/2021</a:t>
            </a:fld>
            <a:endParaRPr lang="en-US"/>
          </a:p>
        </p:txBody>
      </p:sp>
      <p:sp>
        <p:nvSpPr>
          <p:cNvPr id="18" name="Slide Number Placeholder 17"/>
          <p:cNvSpPr>
            <a:spLocks noGrp="1"/>
          </p:cNvSpPr>
          <p:nvPr>
            <p:ph type="sldNum" sz="quarter" idx="11"/>
          </p:nvPr>
        </p:nvSpPr>
        <p:spPr/>
        <p:txBody>
          <a:bodyPr rtlCol="0"/>
          <a:lstStyle/>
          <a:p>
            <a:fld id="{4AB13A8A-ABF9-4991-B208-C8DD4ADC7C20}"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3E1E0B9-C4CC-47BB-9F11-D03443680EE4}" type="datetimeFigureOut">
              <a:rPr lang="en-US" smtClean="0"/>
              <a:t>12/20/2021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AB13A8A-ABF9-4991-B208-C8DD4ADC7C2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flipV="1">
            <a:off x="762000" y="1295400"/>
            <a:ext cx="7772400" cy="835025"/>
          </a:xfrm>
        </p:spPr>
        <p:txBody>
          <a:bodyPr>
            <a:normAutofit/>
          </a:bodyPr>
          <a:lstStyle/>
          <a:p>
            <a:endParaRPr lang="en-US" dirty="0"/>
          </a:p>
        </p:txBody>
      </p:sp>
      <p:sp>
        <p:nvSpPr>
          <p:cNvPr id="3" name="Subtitle 2"/>
          <p:cNvSpPr>
            <a:spLocks noGrp="1"/>
          </p:cNvSpPr>
          <p:nvPr>
            <p:ph type="subTitle" idx="1"/>
          </p:nvPr>
        </p:nvSpPr>
        <p:spPr>
          <a:xfrm>
            <a:off x="1371600" y="2133600"/>
            <a:ext cx="6400800" cy="3505200"/>
          </a:xfrm>
        </p:spPr>
        <p:txBody>
          <a:bodyPr>
            <a:normAutofit/>
          </a:bodyPr>
          <a:lstStyle/>
          <a:p>
            <a:pPr algn="just"/>
            <a:r>
              <a:rPr lang="en-US" sz="2000" b="0" i="0" dirty="0" smtClean="0">
                <a:solidFill>
                  <a:srgbClr val="111111"/>
                </a:solidFill>
                <a:effectLst/>
                <a:latin typeface="Roboto"/>
              </a:rPr>
              <a:t>Corporate Accounting is a special branch of accounting which deals with accounting for companies,</a:t>
            </a:r>
            <a:r>
              <a:rPr lang="en-US" sz="2000" i="0" dirty="0" smtClean="0">
                <a:solidFill>
                  <a:srgbClr val="111111"/>
                </a:solidFill>
                <a:effectLst/>
                <a:latin typeface="Roboto"/>
              </a:rPr>
              <a:t> preparation of their final accounts and cash flow statements, analysis and interpretation of </a:t>
            </a:r>
            <a:r>
              <a:rPr lang="en-US" sz="2000" i="0" dirty="0" err="1" smtClean="0">
                <a:solidFill>
                  <a:srgbClr val="111111"/>
                </a:solidFill>
                <a:effectLst/>
                <a:latin typeface="Roboto"/>
              </a:rPr>
              <a:t>companies’s</a:t>
            </a:r>
            <a:r>
              <a:rPr lang="en-US" sz="2000" i="0" dirty="0" smtClean="0">
                <a:solidFill>
                  <a:srgbClr val="111111"/>
                </a:solidFill>
                <a:effectLst/>
                <a:latin typeface="Roboto"/>
              </a:rPr>
              <a:t> financial results</a:t>
            </a:r>
            <a:r>
              <a:rPr lang="en-US" sz="2000" b="0" i="0" dirty="0" smtClean="0">
                <a:solidFill>
                  <a:srgbClr val="111111"/>
                </a:solidFill>
                <a:effectLst/>
                <a:latin typeface="Roboto"/>
              </a:rPr>
              <a:t> and accounting for specific events like amalgamation, absorption, preparation of consolidated balance sheets.</a:t>
            </a:r>
            <a:endParaRPr lang="en-US" sz="2000" dirty="0"/>
          </a:p>
        </p:txBody>
      </p:sp>
    </p:spTree>
    <p:extLst>
      <p:ext uri="{BB962C8B-B14F-4D97-AF65-F5344CB8AC3E}">
        <p14:creationId xmlns:p14="http://schemas.microsoft.com/office/powerpoint/2010/main" val="3781472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flipV="1">
            <a:off x="685800" y="-533399"/>
            <a:ext cx="7772400" cy="76200"/>
          </a:xfrm>
        </p:spPr>
        <p:txBody>
          <a:bodyPr>
            <a:normAutofit fontScale="90000"/>
          </a:bodyPr>
          <a:lstStyle/>
          <a:p>
            <a:endParaRPr lang="en-US" dirty="0"/>
          </a:p>
        </p:txBody>
      </p:sp>
      <p:sp>
        <p:nvSpPr>
          <p:cNvPr id="3" name="Subtitle 2"/>
          <p:cNvSpPr>
            <a:spLocks noGrp="1"/>
          </p:cNvSpPr>
          <p:nvPr>
            <p:ph type="subTitle" idx="1"/>
          </p:nvPr>
        </p:nvSpPr>
        <p:spPr>
          <a:xfrm>
            <a:off x="685800" y="381000"/>
            <a:ext cx="7772400" cy="5867400"/>
          </a:xfrm>
        </p:spPr>
        <p:txBody>
          <a:bodyPr>
            <a:normAutofit fontScale="92500"/>
          </a:bodyPr>
          <a:lstStyle/>
          <a:p>
            <a:pPr algn="just">
              <a:lnSpc>
                <a:spcPct val="150000"/>
              </a:lnSpc>
              <a:buFont typeface="Arial"/>
              <a:buChar char="•"/>
            </a:pPr>
            <a:r>
              <a:rPr lang="en-US" sz="2400" b="1" i="0" dirty="0" smtClean="0">
                <a:solidFill>
                  <a:srgbClr val="333333"/>
                </a:solidFill>
                <a:effectLst/>
                <a:latin typeface="Roboto"/>
              </a:rPr>
              <a:t>Purchase in open market:</a:t>
            </a:r>
            <a:r>
              <a:rPr lang="en-US" sz="2400" b="0" i="0" dirty="0" smtClean="0">
                <a:solidFill>
                  <a:srgbClr val="333333"/>
                </a:solidFill>
                <a:effectLst/>
                <a:latin typeface="Roboto"/>
              </a:rPr>
              <a:t> When an enterprise buys its own debentures for the aim of cancellation, such an act of buying and cancelling the debentures comprises redemption of debentures by purchase in the open marketplace.</a:t>
            </a:r>
          </a:p>
          <a:p>
            <a:pPr algn="just">
              <a:lnSpc>
                <a:spcPct val="150000"/>
              </a:lnSpc>
              <a:buFont typeface="Arial"/>
              <a:buChar char="•"/>
            </a:pPr>
            <a:r>
              <a:rPr lang="en-US" sz="2400" b="1" i="0" dirty="0" smtClean="0">
                <a:solidFill>
                  <a:srgbClr val="333333"/>
                </a:solidFill>
                <a:effectLst/>
                <a:latin typeface="Roboto"/>
              </a:rPr>
              <a:t>Conversion into shares or new debentures:</a:t>
            </a:r>
            <a:r>
              <a:rPr lang="en-US" sz="2400" b="0" i="0" dirty="0" smtClean="0">
                <a:solidFill>
                  <a:srgbClr val="333333"/>
                </a:solidFill>
                <a:effectLst/>
                <a:latin typeface="Roboto"/>
              </a:rPr>
              <a:t> An enterprise can reclaim its debentures by transforming them into a new class of debentures or shares. If debenture holders find that the proffer is useful to them, they can exercise their right of transforming their debentures into new class of debentures or shares. These new shares or debentures can be either circulated at a premium, at a discount or at par.</a:t>
            </a:r>
          </a:p>
          <a:p>
            <a:endParaRPr lang="en-US" dirty="0"/>
          </a:p>
        </p:txBody>
      </p:sp>
    </p:spTree>
    <p:extLst>
      <p:ext uri="{BB962C8B-B14F-4D97-AF65-F5344CB8AC3E}">
        <p14:creationId xmlns:p14="http://schemas.microsoft.com/office/powerpoint/2010/main" val="3477780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76200"/>
          </a:xfrm>
        </p:spPr>
        <p:txBody>
          <a:bodyPr>
            <a:normAutofit fontScale="90000"/>
          </a:bodyPr>
          <a:lstStyle/>
          <a:p>
            <a:endParaRPr lang="en-US" dirty="0"/>
          </a:p>
        </p:txBody>
      </p:sp>
      <p:sp>
        <p:nvSpPr>
          <p:cNvPr id="3" name="Subtitle 2"/>
          <p:cNvSpPr>
            <a:spLocks noGrp="1"/>
          </p:cNvSpPr>
          <p:nvPr>
            <p:ph type="subTitle" idx="1"/>
          </p:nvPr>
        </p:nvSpPr>
        <p:spPr>
          <a:xfrm>
            <a:off x="1371600" y="457200"/>
            <a:ext cx="6400800" cy="5181600"/>
          </a:xfrm>
        </p:spPr>
        <p:txBody>
          <a:bodyPr>
            <a:normAutofit/>
          </a:bodyPr>
          <a:lstStyle/>
          <a:p>
            <a:pPr algn="just"/>
            <a:r>
              <a:rPr lang="en-US" dirty="0" smtClean="0">
                <a:solidFill>
                  <a:schemeClr val="tx1"/>
                </a:solidFill>
              </a:rPr>
              <a:t>Accounting Standard: Accounting standards are the policy documents issued by the recognized expert accountancy body relating to various aspects of measurements, treatment and disclosure of accounting transactions and events.</a:t>
            </a:r>
          </a:p>
          <a:p>
            <a:pPr algn="just"/>
            <a:r>
              <a:rPr lang="en-US" dirty="0" smtClean="0">
                <a:solidFill>
                  <a:schemeClr val="tx1"/>
                </a:solidFill>
              </a:rPr>
              <a:t> AS-I : Disclosure of Accounting Policies : The standard issued by Accounting standard Board (ASB) deals with the disclosure of significant accounting policies followed in preparing and presenting financial statements. Such disclosure would facilitate a meaningful comparison between financial statements of different enterprise.</a:t>
            </a:r>
            <a:endParaRPr lang="en-US" dirty="0">
              <a:solidFill>
                <a:schemeClr val="tx1"/>
              </a:solidFill>
            </a:endParaRPr>
          </a:p>
        </p:txBody>
      </p:sp>
    </p:spTree>
    <p:extLst>
      <p:ext uri="{BB962C8B-B14F-4D97-AF65-F5344CB8AC3E}">
        <p14:creationId xmlns:p14="http://schemas.microsoft.com/office/powerpoint/2010/main" val="1855417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flipV="1">
            <a:off x="685800" y="-762000"/>
            <a:ext cx="7772400" cy="228600"/>
          </a:xfrm>
        </p:spPr>
        <p:txBody>
          <a:bodyPr>
            <a:normAutofit fontScale="90000"/>
          </a:bodyPr>
          <a:lstStyle/>
          <a:p>
            <a:endParaRPr lang="en-US" dirty="0"/>
          </a:p>
        </p:txBody>
      </p:sp>
      <p:sp>
        <p:nvSpPr>
          <p:cNvPr id="3" name="Subtitle 2"/>
          <p:cNvSpPr>
            <a:spLocks noGrp="1"/>
          </p:cNvSpPr>
          <p:nvPr>
            <p:ph type="subTitle" idx="1"/>
          </p:nvPr>
        </p:nvSpPr>
        <p:spPr>
          <a:xfrm>
            <a:off x="1371600" y="457200"/>
            <a:ext cx="7010400" cy="5791200"/>
          </a:xfrm>
        </p:spPr>
        <p:txBody>
          <a:bodyPr>
            <a:normAutofit/>
          </a:bodyPr>
          <a:lstStyle/>
          <a:p>
            <a:pPr algn="just"/>
            <a:r>
              <a:rPr lang="en-US" dirty="0" smtClean="0">
                <a:solidFill>
                  <a:schemeClr val="tx1"/>
                </a:solidFill>
              </a:rPr>
              <a:t>Debentures: A debenture is written acknowledgement of debt by a company under its common seal, generally secured by floating change on </a:t>
            </a:r>
            <a:r>
              <a:rPr lang="en-US" dirty="0" err="1" smtClean="0">
                <a:solidFill>
                  <a:schemeClr val="tx1"/>
                </a:solidFill>
              </a:rPr>
              <a:t>company‟s</a:t>
            </a:r>
            <a:r>
              <a:rPr lang="en-US" dirty="0" smtClean="0">
                <a:solidFill>
                  <a:schemeClr val="tx1"/>
                </a:solidFill>
              </a:rPr>
              <a:t> assets. Interest is paid to debenture holders at a fixed rate at regular intervals. </a:t>
            </a:r>
            <a:endParaRPr lang="en-US" dirty="0">
              <a:solidFill>
                <a:schemeClr val="tx1"/>
              </a:solidFill>
            </a:endParaRPr>
          </a:p>
        </p:txBody>
      </p:sp>
    </p:spTree>
    <p:extLst>
      <p:ext uri="{BB962C8B-B14F-4D97-AF65-F5344CB8AC3E}">
        <p14:creationId xmlns:p14="http://schemas.microsoft.com/office/powerpoint/2010/main" val="3341946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199"/>
            <a:ext cx="7772400" cy="76199"/>
          </a:xfrm>
        </p:spPr>
        <p:txBody>
          <a:bodyPr>
            <a:normAutofit fontScale="90000"/>
          </a:bodyPr>
          <a:lstStyle/>
          <a:p>
            <a:endParaRPr lang="en-US" dirty="0"/>
          </a:p>
        </p:txBody>
      </p:sp>
      <p:sp>
        <p:nvSpPr>
          <p:cNvPr id="3" name="Subtitle 2"/>
          <p:cNvSpPr>
            <a:spLocks noGrp="1"/>
          </p:cNvSpPr>
          <p:nvPr>
            <p:ph type="subTitle" idx="1"/>
          </p:nvPr>
        </p:nvSpPr>
        <p:spPr>
          <a:xfrm>
            <a:off x="685800" y="457200"/>
            <a:ext cx="7772400" cy="6096000"/>
          </a:xfrm>
        </p:spPr>
        <p:txBody>
          <a:bodyPr/>
          <a:lstStyle/>
          <a:p>
            <a:pPr algn="just"/>
            <a:r>
              <a:rPr lang="en-US" sz="2200" dirty="0">
                <a:solidFill>
                  <a:prstClr val="black"/>
                </a:solidFill>
              </a:rPr>
              <a:t>Types of Debentures</a:t>
            </a:r>
            <a:r>
              <a:rPr lang="en-US" sz="2200" dirty="0" smtClean="0">
                <a:solidFill>
                  <a:prstClr val="black"/>
                </a:solidFill>
              </a:rPr>
              <a:t>:</a:t>
            </a:r>
          </a:p>
          <a:p>
            <a:pPr algn="just"/>
            <a:endParaRPr lang="en-US" sz="2200" dirty="0" smtClean="0">
              <a:solidFill>
                <a:prstClr val="black"/>
              </a:solidFill>
            </a:endParaRPr>
          </a:p>
          <a:p>
            <a:pPr algn="just"/>
            <a:r>
              <a:rPr lang="en-US" sz="2200" dirty="0" smtClean="0">
                <a:solidFill>
                  <a:prstClr val="black"/>
                </a:solidFill>
              </a:rPr>
              <a:t> </a:t>
            </a:r>
            <a:r>
              <a:rPr lang="en-US" sz="2200" dirty="0">
                <a:solidFill>
                  <a:prstClr val="black"/>
                </a:solidFill>
              </a:rPr>
              <a:t>(a) Registered Debentures: Debentures which are transferable only by transfer deed</a:t>
            </a:r>
            <a:r>
              <a:rPr lang="en-US" sz="2200" dirty="0" smtClean="0">
                <a:solidFill>
                  <a:prstClr val="black"/>
                </a:solidFill>
              </a:rPr>
              <a:t>.</a:t>
            </a:r>
          </a:p>
          <a:p>
            <a:pPr algn="just"/>
            <a:r>
              <a:rPr lang="en-US" sz="2200" dirty="0" smtClean="0">
                <a:solidFill>
                  <a:prstClr val="black"/>
                </a:solidFill>
              </a:rPr>
              <a:t> </a:t>
            </a:r>
            <a:r>
              <a:rPr lang="en-US" sz="2200" dirty="0">
                <a:solidFill>
                  <a:prstClr val="black"/>
                </a:solidFill>
              </a:rPr>
              <a:t>(b) Bearer Debentures: Debentures which are transferred by mere delivery and the company does not keep the record of debenture holders</a:t>
            </a:r>
            <a:r>
              <a:rPr lang="en-US" sz="2200" dirty="0" smtClean="0">
                <a:solidFill>
                  <a:prstClr val="black"/>
                </a:solidFill>
              </a:rPr>
              <a:t>.</a:t>
            </a:r>
          </a:p>
          <a:p>
            <a:pPr algn="just"/>
            <a:r>
              <a:rPr lang="en-US" sz="2200" dirty="0" smtClean="0">
                <a:solidFill>
                  <a:prstClr val="black"/>
                </a:solidFill>
              </a:rPr>
              <a:t> </a:t>
            </a:r>
            <a:r>
              <a:rPr lang="en-US" sz="2200" dirty="0">
                <a:solidFill>
                  <a:prstClr val="black"/>
                </a:solidFill>
              </a:rPr>
              <a:t>(c) Redeemable Debentures: Debentures which are redeemed after specified period of time</a:t>
            </a:r>
            <a:r>
              <a:rPr lang="en-US" sz="2200" dirty="0" smtClean="0">
                <a:solidFill>
                  <a:prstClr val="black"/>
                </a:solidFill>
              </a:rPr>
              <a:t>.</a:t>
            </a:r>
          </a:p>
          <a:p>
            <a:pPr algn="just"/>
            <a:r>
              <a:rPr lang="en-US" sz="2000" dirty="0" smtClean="0">
                <a:solidFill>
                  <a:prstClr val="black"/>
                </a:solidFill>
              </a:rPr>
              <a:t> </a:t>
            </a:r>
            <a:r>
              <a:rPr lang="en-US" sz="2000" dirty="0">
                <a:solidFill>
                  <a:prstClr val="black"/>
                </a:solidFill>
              </a:rPr>
              <a:t>(d) Irredeemable Debentures: Such debentures are payable after a long period of time (not pre decided) or on winding up of the company. </a:t>
            </a:r>
            <a:endParaRPr lang="en-US" sz="2000" dirty="0"/>
          </a:p>
        </p:txBody>
      </p:sp>
    </p:spTree>
    <p:extLst>
      <p:ext uri="{BB962C8B-B14F-4D97-AF65-F5344CB8AC3E}">
        <p14:creationId xmlns:p14="http://schemas.microsoft.com/office/powerpoint/2010/main" val="186086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399"/>
            <a:ext cx="7772400" cy="228599"/>
          </a:xfrm>
        </p:spPr>
        <p:txBody>
          <a:bodyPr>
            <a:normAutofit fontScale="90000"/>
          </a:bodyPr>
          <a:lstStyle/>
          <a:p>
            <a:endParaRPr lang="en-US" dirty="0"/>
          </a:p>
        </p:txBody>
      </p:sp>
      <p:sp>
        <p:nvSpPr>
          <p:cNvPr id="3" name="Subtitle 2"/>
          <p:cNvSpPr>
            <a:spLocks noGrp="1"/>
          </p:cNvSpPr>
          <p:nvPr>
            <p:ph type="subTitle" idx="1"/>
          </p:nvPr>
        </p:nvSpPr>
        <p:spPr>
          <a:xfrm>
            <a:off x="838200" y="381000"/>
            <a:ext cx="7924800" cy="5867400"/>
          </a:xfrm>
        </p:spPr>
        <p:txBody>
          <a:bodyPr/>
          <a:lstStyle/>
          <a:p>
            <a:pPr lvl="0" algn="just"/>
            <a:endParaRPr lang="en-US" sz="2700" dirty="0" smtClean="0">
              <a:solidFill>
                <a:prstClr val="black"/>
              </a:solidFill>
            </a:endParaRPr>
          </a:p>
          <a:p>
            <a:pPr lvl="0" algn="just"/>
            <a:r>
              <a:rPr lang="en-US" sz="2000" dirty="0" smtClean="0">
                <a:solidFill>
                  <a:prstClr val="black"/>
                </a:solidFill>
              </a:rPr>
              <a:t>(</a:t>
            </a:r>
            <a:r>
              <a:rPr lang="en-US" sz="2000" dirty="0">
                <a:solidFill>
                  <a:prstClr val="black"/>
                </a:solidFill>
              </a:rPr>
              <a:t>e) Convertible Debentures: Debentures which are convertible into shares or new debentures. </a:t>
            </a:r>
            <a:endParaRPr lang="en-US" sz="2000" dirty="0" smtClean="0">
              <a:solidFill>
                <a:prstClr val="black"/>
              </a:solidFill>
            </a:endParaRPr>
          </a:p>
          <a:p>
            <a:pPr lvl="0" algn="just"/>
            <a:endParaRPr lang="en-US" sz="2000" dirty="0" smtClean="0">
              <a:solidFill>
                <a:prstClr val="black"/>
              </a:solidFill>
            </a:endParaRPr>
          </a:p>
          <a:p>
            <a:pPr lvl="0" algn="just"/>
            <a:r>
              <a:rPr lang="en-US" sz="2000" dirty="0">
                <a:solidFill>
                  <a:prstClr val="black"/>
                </a:solidFill>
              </a:rPr>
              <a:t>(f) Non-Convertible Debentures: Debentures which can not be converted into shares or new debentures</a:t>
            </a:r>
            <a:r>
              <a:rPr lang="en-US" sz="2000" dirty="0" smtClean="0">
                <a:solidFill>
                  <a:prstClr val="black"/>
                </a:solidFill>
              </a:rPr>
              <a:t>.</a:t>
            </a:r>
          </a:p>
          <a:p>
            <a:pPr lvl="0" algn="just"/>
            <a:endParaRPr lang="en-US" sz="2000" dirty="0" smtClean="0">
              <a:solidFill>
                <a:prstClr val="black"/>
              </a:solidFill>
            </a:endParaRPr>
          </a:p>
          <a:p>
            <a:pPr lvl="0" algn="just"/>
            <a:r>
              <a:rPr lang="en-US" sz="2000" dirty="0" smtClean="0">
                <a:solidFill>
                  <a:prstClr val="black"/>
                </a:solidFill>
              </a:rPr>
              <a:t> </a:t>
            </a:r>
            <a:r>
              <a:rPr lang="en-US" sz="2000" dirty="0">
                <a:solidFill>
                  <a:prstClr val="black"/>
                </a:solidFill>
              </a:rPr>
              <a:t>(g) Secured or Mortgage Debentures: Debentures which are secured on particular assets or on general assets of the company. </a:t>
            </a:r>
          </a:p>
          <a:p>
            <a:pPr lvl="0" algn="just"/>
            <a:endParaRPr lang="en-US" sz="2000" dirty="0">
              <a:solidFill>
                <a:prstClr val="black">
                  <a:tint val="75000"/>
                </a:prstClr>
              </a:solidFill>
            </a:endParaRPr>
          </a:p>
          <a:p>
            <a:pPr algn="just"/>
            <a:endParaRPr lang="en-US" sz="2000" dirty="0"/>
          </a:p>
        </p:txBody>
      </p:sp>
    </p:spTree>
    <p:extLst>
      <p:ext uri="{BB962C8B-B14F-4D97-AF65-F5344CB8AC3E}">
        <p14:creationId xmlns:p14="http://schemas.microsoft.com/office/powerpoint/2010/main" val="2980211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799"/>
            <a:ext cx="7772400" cy="304799"/>
          </a:xfrm>
        </p:spPr>
        <p:txBody>
          <a:bodyPr>
            <a:normAutofit fontScale="90000"/>
          </a:bodyPr>
          <a:lstStyle/>
          <a:p>
            <a:endParaRPr lang="en-US" dirty="0"/>
          </a:p>
        </p:txBody>
      </p:sp>
      <p:sp>
        <p:nvSpPr>
          <p:cNvPr id="3" name="Subtitle 2"/>
          <p:cNvSpPr>
            <a:spLocks noGrp="1"/>
          </p:cNvSpPr>
          <p:nvPr>
            <p:ph type="subTitle" idx="1"/>
          </p:nvPr>
        </p:nvSpPr>
        <p:spPr>
          <a:xfrm>
            <a:off x="1371600" y="533400"/>
            <a:ext cx="6400800" cy="5105400"/>
          </a:xfrm>
        </p:spPr>
        <p:txBody>
          <a:bodyPr>
            <a:normAutofit/>
          </a:bodyPr>
          <a:lstStyle/>
          <a:p>
            <a:pPr algn="just"/>
            <a:r>
              <a:rPr lang="en-US" sz="2400" dirty="0">
                <a:solidFill>
                  <a:schemeClr val="tx1"/>
                </a:solidFill>
              </a:rPr>
              <a:t>Forfeiture of shares is a process where the company forfeits the shares of a member or shareholder who fails to pay the call on shares or </a:t>
            </a:r>
            <a:r>
              <a:rPr lang="en-US" sz="2400" dirty="0" err="1">
                <a:solidFill>
                  <a:schemeClr val="tx1"/>
                </a:solidFill>
              </a:rPr>
              <a:t>instalments</a:t>
            </a:r>
            <a:r>
              <a:rPr lang="en-US" sz="2400" dirty="0">
                <a:solidFill>
                  <a:schemeClr val="tx1"/>
                </a:solidFill>
              </a:rPr>
              <a:t> of the issue price of his shares within a certain period of time after they fall due. In other words, when the shareholder fails to pay the full amount of share which he agreed to pay in </a:t>
            </a:r>
            <a:r>
              <a:rPr lang="en-US" sz="2400" dirty="0" err="1">
                <a:solidFill>
                  <a:schemeClr val="tx1"/>
                </a:solidFill>
              </a:rPr>
              <a:t>instalments</a:t>
            </a:r>
            <a:r>
              <a:rPr lang="en-US" sz="2400" dirty="0">
                <a:solidFill>
                  <a:schemeClr val="tx1"/>
                </a:solidFill>
              </a:rPr>
              <a:t> the company can cancel his shares.</a:t>
            </a:r>
          </a:p>
        </p:txBody>
      </p:sp>
    </p:spTree>
    <p:extLst>
      <p:ext uri="{BB962C8B-B14F-4D97-AF65-F5344CB8AC3E}">
        <p14:creationId xmlns:p14="http://schemas.microsoft.com/office/powerpoint/2010/main" val="1710407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0999"/>
            <a:ext cx="7772400" cy="152399"/>
          </a:xfrm>
        </p:spPr>
        <p:txBody>
          <a:bodyPr>
            <a:normAutofit fontScale="90000"/>
          </a:bodyPr>
          <a:lstStyle/>
          <a:p>
            <a:endParaRPr lang="en-US" dirty="0"/>
          </a:p>
        </p:txBody>
      </p:sp>
      <p:sp>
        <p:nvSpPr>
          <p:cNvPr id="3" name="Subtitle 2"/>
          <p:cNvSpPr>
            <a:spLocks noGrp="1"/>
          </p:cNvSpPr>
          <p:nvPr>
            <p:ph type="subTitle" idx="1"/>
          </p:nvPr>
        </p:nvSpPr>
        <p:spPr>
          <a:xfrm>
            <a:off x="609600" y="228600"/>
            <a:ext cx="7924800" cy="6096000"/>
          </a:xfrm>
        </p:spPr>
        <p:txBody>
          <a:bodyPr>
            <a:normAutofit fontScale="85000" lnSpcReduction="20000"/>
          </a:bodyPr>
          <a:lstStyle/>
          <a:p>
            <a:pPr algn="just">
              <a:lnSpc>
                <a:spcPct val="160000"/>
              </a:lnSpc>
            </a:pPr>
            <a:r>
              <a:rPr lang="en-US" sz="2400" b="0" i="0" dirty="0" smtClean="0">
                <a:solidFill>
                  <a:srgbClr val="333333"/>
                </a:solidFill>
                <a:effectLst/>
                <a:latin typeface="Roboto"/>
              </a:rPr>
              <a:t>Redemption of debentures refers to payment of the amount of debentures by the enterprise. When debentures are reclaimed, liability on account of debentures is being discharged. To put it in other words, the amount of capital needed for redemption of debentures is large and, hence, economic enterprises make adequate provision out of gains and accrue capital to reclaim debentures.</a:t>
            </a:r>
          </a:p>
          <a:p>
            <a:pPr algn="just">
              <a:lnSpc>
                <a:spcPct val="160000"/>
              </a:lnSpc>
            </a:pPr>
            <a:r>
              <a:rPr lang="en-US" sz="2400" b="0" i="0" dirty="0" smtClean="0">
                <a:solidFill>
                  <a:srgbClr val="813588"/>
                </a:solidFill>
                <a:effectLst/>
                <a:latin typeface="Roboto"/>
              </a:rPr>
              <a:t>Meaning of Redemption of Debentures</a:t>
            </a:r>
          </a:p>
          <a:p>
            <a:pPr algn="just">
              <a:lnSpc>
                <a:spcPct val="160000"/>
              </a:lnSpc>
              <a:buFont typeface="Arial"/>
              <a:buChar char="•"/>
            </a:pPr>
            <a:r>
              <a:rPr lang="en-US" sz="2400" b="0" i="0" dirty="0" smtClean="0">
                <a:solidFill>
                  <a:srgbClr val="333333"/>
                </a:solidFill>
                <a:effectLst/>
                <a:latin typeface="Roboto"/>
              </a:rPr>
              <a:t>It means repayment of the number of debentures to the debenture holders.</a:t>
            </a:r>
          </a:p>
          <a:p>
            <a:pPr algn="just">
              <a:lnSpc>
                <a:spcPct val="160000"/>
              </a:lnSpc>
              <a:buFont typeface="Arial"/>
              <a:buChar char="•"/>
            </a:pPr>
            <a:r>
              <a:rPr lang="en-US" sz="2400" b="0" i="0" dirty="0" smtClean="0">
                <a:solidFill>
                  <a:srgbClr val="333333"/>
                </a:solidFill>
                <a:effectLst/>
                <a:latin typeface="Roboto"/>
              </a:rPr>
              <a:t>Debentures can be redeemed either at par or at a premium.</a:t>
            </a:r>
          </a:p>
          <a:p>
            <a:pPr algn="just">
              <a:lnSpc>
                <a:spcPct val="160000"/>
              </a:lnSpc>
              <a:buFont typeface="Arial"/>
              <a:buChar char="•"/>
            </a:pPr>
            <a:r>
              <a:rPr lang="en-US" sz="2400" b="0" i="0" dirty="0" smtClean="0">
                <a:solidFill>
                  <a:srgbClr val="333333"/>
                </a:solidFill>
                <a:effectLst/>
                <a:latin typeface="Roboto"/>
              </a:rPr>
              <a:t>The terms and conditions of redemption are usually given in the prospectus inviting applications for the issue of debentures.</a:t>
            </a:r>
          </a:p>
          <a:p>
            <a:pPr algn="just"/>
            <a:endParaRPr lang="en-US" sz="2400" dirty="0"/>
          </a:p>
        </p:txBody>
      </p:sp>
    </p:spTree>
    <p:extLst>
      <p:ext uri="{BB962C8B-B14F-4D97-AF65-F5344CB8AC3E}">
        <p14:creationId xmlns:p14="http://schemas.microsoft.com/office/powerpoint/2010/main" val="2204975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flipV="1">
            <a:off x="685800" y="-533400"/>
            <a:ext cx="7772400" cy="228601"/>
          </a:xfrm>
        </p:spPr>
        <p:txBody>
          <a:bodyPr>
            <a:normAutofit fontScale="90000"/>
          </a:bodyPr>
          <a:lstStyle/>
          <a:p>
            <a:endParaRPr lang="en-US" dirty="0"/>
          </a:p>
        </p:txBody>
      </p:sp>
      <p:sp>
        <p:nvSpPr>
          <p:cNvPr id="3" name="Subtitle 2"/>
          <p:cNvSpPr>
            <a:spLocks noGrp="1"/>
          </p:cNvSpPr>
          <p:nvPr>
            <p:ph type="subTitle" idx="1"/>
          </p:nvPr>
        </p:nvSpPr>
        <p:spPr>
          <a:xfrm>
            <a:off x="685800" y="457200"/>
            <a:ext cx="7772400" cy="5867400"/>
          </a:xfrm>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4" y="990600"/>
            <a:ext cx="6372225"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1862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799"/>
            <a:ext cx="7772400" cy="76199"/>
          </a:xfrm>
        </p:spPr>
        <p:txBody>
          <a:bodyPr>
            <a:normAutofit fontScale="90000"/>
          </a:bodyPr>
          <a:lstStyle/>
          <a:p>
            <a:endParaRPr lang="en-US" dirty="0"/>
          </a:p>
        </p:txBody>
      </p:sp>
      <p:sp>
        <p:nvSpPr>
          <p:cNvPr id="3" name="Subtitle 2"/>
          <p:cNvSpPr>
            <a:spLocks noGrp="1"/>
          </p:cNvSpPr>
          <p:nvPr>
            <p:ph type="subTitle" idx="1"/>
          </p:nvPr>
        </p:nvSpPr>
        <p:spPr>
          <a:xfrm>
            <a:off x="762000" y="304800"/>
            <a:ext cx="7543800" cy="6096000"/>
          </a:xfrm>
        </p:spPr>
        <p:txBody>
          <a:bodyPr>
            <a:normAutofit lnSpcReduction="10000"/>
          </a:bodyPr>
          <a:lstStyle/>
          <a:p>
            <a:pPr algn="l">
              <a:lnSpc>
                <a:spcPct val="150000"/>
              </a:lnSpc>
              <a:buFont typeface="Arial"/>
              <a:buChar char="•"/>
            </a:pPr>
            <a:r>
              <a:rPr lang="en-US" sz="2200" b="1" i="0" dirty="0" smtClean="0">
                <a:solidFill>
                  <a:srgbClr val="333333"/>
                </a:solidFill>
                <a:effectLst/>
                <a:latin typeface="Roboto"/>
              </a:rPr>
              <a:t>Payment in lump sum :</a:t>
            </a:r>
            <a:r>
              <a:rPr lang="en-US" sz="2200" b="0" i="0" dirty="0" smtClean="0">
                <a:solidFill>
                  <a:srgbClr val="333333"/>
                </a:solidFill>
                <a:effectLst/>
                <a:latin typeface="Roboto"/>
              </a:rPr>
              <a:t> The enterprise reclaims the debentures by paying the fund in lump sum (round sum) to the debenture holders during the maturity hereof as per the terms and conditions of issue.</a:t>
            </a:r>
          </a:p>
          <a:p>
            <a:pPr algn="l">
              <a:lnSpc>
                <a:spcPct val="150000"/>
              </a:lnSpc>
              <a:buFont typeface="Arial"/>
              <a:buChar char="•"/>
            </a:pPr>
            <a:r>
              <a:rPr lang="en-US" sz="2200" b="1" i="0" dirty="0" smtClean="0">
                <a:solidFill>
                  <a:srgbClr val="333333"/>
                </a:solidFill>
                <a:effectLst/>
                <a:latin typeface="Roboto"/>
              </a:rPr>
              <a:t>Payment in </a:t>
            </a:r>
            <a:r>
              <a:rPr lang="en-US" sz="2200" b="1" i="0" dirty="0" err="1" smtClean="0">
                <a:solidFill>
                  <a:srgbClr val="333333"/>
                </a:solidFill>
                <a:effectLst/>
                <a:latin typeface="Roboto"/>
              </a:rPr>
              <a:t>instalments</a:t>
            </a:r>
            <a:r>
              <a:rPr lang="en-US" sz="2200" b="1" i="0" dirty="0" smtClean="0">
                <a:solidFill>
                  <a:srgbClr val="333333"/>
                </a:solidFill>
                <a:effectLst/>
                <a:latin typeface="Roboto"/>
              </a:rPr>
              <a:t>:</a:t>
            </a:r>
            <a:r>
              <a:rPr lang="en-US" sz="2200" b="0" i="0" dirty="0" smtClean="0">
                <a:solidFill>
                  <a:srgbClr val="333333"/>
                </a:solidFill>
                <a:effectLst/>
                <a:latin typeface="Roboto"/>
              </a:rPr>
              <a:t> Under this method, usually redemption of debentures is paid in </a:t>
            </a:r>
            <a:r>
              <a:rPr lang="en-US" sz="2200" b="0" i="0" dirty="0" err="1" smtClean="0">
                <a:solidFill>
                  <a:srgbClr val="333333"/>
                </a:solidFill>
                <a:effectLst/>
                <a:latin typeface="Roboto"/>
              </a:rPr>
              <a:t>instalments</a:t>
            </a:r>
            <a:r>
              <a:rPr lang="en-US" sz="2200" b="0" i="0" dirty="0" smtClean="0">
                <a:solidFill>
                  <a:srgbClr val="333333"/>
                </a:solidFill>
                <a:effectLst/>
                <a:latin typeface="Roboto"/>
              </a:rPr>
              <a:t> on the particular date during the time in the position of the debentures. The total amount of debenture liability is being divided by the total number of years. This must be noted that the authentic debentures reclaimable are </a:t>
            </a:r>
            <a:r>
              <a:rPr lang="en-US" sz="2200" b="0" i="0" dirty="0" err="1" smtClean="0">
                <a:solidFill>
                  <a:srgbClr val="333333"/>
                </a:solidFill>
                <a:effectLst/>
                <a:latin typeface="Roboto"/>
              </a:rPr>
              <a:t>recognised</a:t>
            </a:r>
            <a:r>
              <a:rPr lang="en-US" sz="2200" b="0" i="0" dirty="0" smtClean="0">
                <a:solidFill>
                  <a:srgbClr val="333333"/>
                </a:solidFill>
                <a:effectLst/>
                <a:latin typeface="Roboto"/>
              </a:rPr>
              <a:t> by the sources of drawing the required number of lots out of the debentures outstanding for the </a:t>
            </a:r>
            <a:r>
              <a:rPr lang="en-US" sz="2000" b="0" i="0" dirty="0" smtClean="0">
                <a:solidFill>
                  <a:srgbClr val="333333"/>
                </a:solidFill>
                <a:effectLst/>
                <a:latin typeface="Roboto"/>
              </a:rPr>
              <a:t>payment.</a:t>
            </a:r>
          </a:p>
          <a:p>
            <a:endParaRPr lang="en-US" sz="2200" dirty="0"/>
          </a:p>
        </p:txBody>
      </p:sp>
    </p:spTree>
    <p:extLst>
      <p:ext uri="{BB962C8B-B14F-4D97-AF65-F5344CB8AC3E}">
        <p14:creationId xmlns:p14="http://schemas.microsoft.com/office/powerpoint/2010/main" val="1410275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69</TotalTime>
  <Words>486</Words>
  <Application>Microsoft Office PowerPoint</Application>
  <PresentationFormat>On-screen Show (4:3)</PresentationFormat>
  <Paragraphs>26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Oriel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cp:revision>
  <dcterms:created xsi:type="dcterms:W3CDTF">2021-12-20T13:34:35Z</dcterms:created>
  <dcterms:modified xsi:type="dcterms:W3CDTF">2021-12-20T14:44:22Z</dcterms:modified>
</cp:coreProperties>
</file>