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1E069F-1845-4B33-89E0-81E997FD7104}"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E069F-1845-4B33-89E0-81E997FD7104}"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E069F-1845-4B33-89E0-81E997FD7104}"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1E069F-1845-4B33-89E0-81E997FD7104}"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E1E069F-1845-4B33-89E0-81E997FD7104}"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1E069F-1845-4B33-89E0-81E997FD7104}"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587F3-7B12-4EE8-8673-B89696178071}"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1E069F-1845-4B33-89E0-81E997FD7104}"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1E069F-1845-4B33-89E0-81E997FD7104}"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E069F-1845-4B33-89E0-81E997FD7104}"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E1E069F-1845-4B33-89E0-81E997FD7104}" type="datetimeFigureOut">
              <a:rPr lang="en-US" smtClean="0"/>
              <a:t>12/20/2021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3D587F3-7B12-4EE8-8673-B8969617807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E069F-1845-4B33-89E0-81E997FD7104}"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587F3-7B12-4EE8-8673-B8969617807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E1E069F-1845-4B33-89E0-81E997FD7104}" type="datetimeFigureOut">
              <a:rPr lang="en-US" smtClean="0"/>
              <a:t>12/20/2021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3D587F3-7B12-4EE8-8673-B8969617807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umass.edu/legal/derrico/corporateperson.html"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corporate.mcdonalds.com/mcd/investors/corporate-governance/board-of-directors.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76741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52400"/>
          </a:xfrm>
        </p:spPr>
        <p:txBody>
          <a:bodyPr>
            <a:normAutofit fontScale="90000"/>
          </a:bodyPr>
          <a:lstStyle/>
          <a:p>
            <a:endParaRPr lang="en-US" sz="1200" dirty="0"/>
          </a:p>
        </p:txBody>
      </p:sp>
      <p:sp>
        <p:nvSpPr>
          <p:cNvPr id="3" name="Subtitle 2"/>
          <p:cNvSpPr>
            <a:spLocks noGrp="1"/>
          </p:cNvSpPr>
          <p:nvPr>
            <p:ph type="subTitle" idx="1"/>
          </p:nvPr>
        </p:nvSpPr>
        <p:spPr>
          <a:xfrm>
            <a:off x="762000" y="685800"/>
            <a:ext cx="7543800" cy="5486400"/>
          </a:xfrm>
        </p:spPr>
        <p:txBody>
          <a:bodyPr>
            <a:normAutofit/>
          </a:bodyPr>
          <a:lstStyle/>
          <a:p>
            <a:pPr algn="just">
              <a:lnSpc>
                <a:spcPct val="150000"/>
              </a:lnSpc>
            </a:pPr>
            <a:r>
              <a:rPr lang="en-US" sz="2000" i="0" dirty="0" smtClean="0">
                <a:solidFill>
                  <a:srgbClr val="111111"/>
                </a:solidFill>
                <a:effectLst/>
                <a:latin typeface="Roboto"/>
              </a:rPr>
              <a:t>Corporate law (also known as business law or enterprise law or sometimes company law) is the body of law governing the rights, relations, and conduct of persons, companies, organizations and businesses. The term refers to the legal practice</a:t>
            </a:r>
            <a:r>
              <a:rPr lang="en-US" sz="2000" dirty="0">
                <a:solidFill>
                  <a:srgbClr val="111111"/>
                </a:solidFill>
                <a:latin typeface="Roboto"/>
              </a:rPr>
              <a:t> </a:t>
            </a:r>
            <a:r>
              <a:rPr lang="en-US" sz="2000" b="0" i="0" dirty="0" smtClean="0">
                <a:solidFill>
                  <a:srgbClr val="111111"/>
                </a:solidFill>
                <a:effectLst/>
                <a:latin typeface="Roboto"/>
              </a:rPr>
              <a:t>of law relating to corporations, or to the theory of corporations.</a:t>
            </a:r>
            <a:endParaRPr lang="en-US" sz="2000" dirty="0"/>
          </a:p>
        </p:txBody>
      </p:sp>
    </p:spTree>
    <p:extLst>
      <p:ext uri="{BB962C8B-B14F-4D97-AF65-F5344CB8AC3E}">
        <p14:creationId xmlns:p14="http://schemas.microsoft.com/office/powerpoint/2010/main" val="4089885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799"/>
            <a:ext cx="7772400" cy="76199"/>
          </a:xfrm>
        </p:spPr>
        <p:txBody>
          <a:bodyPr>
            <a:normAutofit fontScale="90000"/>
          </a:bodyPr>
          <a:lstStyle/>
          <a:p>
            <a:endParaRPr lang="en-US" dirty="0"/>
          </a:p>
        </p:txBody>
      </p:sp>
      <p:sp>
        <p:nvSpPr>
          <p:cNvPr id="3" name="Subtitle 2"/>
          <p:cNvSpPr>
            <a:spLocks noGrp="1"/>
          </p:cNvSpPr>
          <p:nvPr>
            <p:ph type="subTitle" idx="1"/>
          </p:nvPr>
        </p:nvSpPr>
        <p:spPr>
          <a:xfrm>
            <a:off x="685800" y="304800"/>
            <a:ext cx="8458200" cy="5943600"/>
          </a:xfrm>
        </p:spPr>
        <p:txBody>
          <a:bodyPr>
            <a:normAutofit fontScale="77500" lnSpcReduction="20000"/>
          </a:bodyPr>
          <a:lstStyle/>
          <a:p>
            <a:pPr algn="just" fontAlgn="base"/>
            <a:r>
              <a:rPr lang="en-US" sz="2000" b="1" dirty="0" smtClean="0">
                <a:solidFill>
                  <a:srgbClr val="222222"/>
                </a:solidFill>
                <a:effectLst/>
                <a:latin typeface="Helvetica Neue"/>
              </a:rPr>
              <a:t>The major characteristics of corporate law</a:t>
            </a:r>
          </a:p>
          <a:p>
            <a:pPr algn="just" fontAlgn="base"/>
            <a:endParaRPr lang="en-US" sz="2000" b="1" dirty="0" smtClean="0">
              <a:solidFill>
                <a:srgbClr val="222222"/>
              </a:solidFill>
              <a:effectLst/>
              <a:latin typeface="Helvetica Neue"/>
            </a:endParaRPr>
          </a:p>
          <a:p>
            <a:pPr algn="just" fontAlgn="base">
              <a:lnSpc>
                <a:spcPct val="150000"/>
              </a:lnSpc>
            </a:pPr>
            <a:r>
              <a:rPr lang="en-US" sz="2000" b="0" dirty="0" smtClean="0">
                <a:solidFill>
                  <a:srgbClr val="000000"/>
                </a:solidFill>
                <a:effectLst/>
                <a:latin typeface="Helvetica Neue"/>
              </a:rPr>
              <a:t>There are five principles that are common to corporate law:</a:t>
            </a:r>
          </a:p>
          <a:p>
            <a:pPr algn="just" fontAlgn="base">
              <a:lnSpc>
                <a:spcPct val="150000"/>
              </a:lnSpc>
            </a:pPr>
            <a:r>
              <a:rPr lang="en-US" sz="2000" b="1" dirty="0" smtClean="0">
                <a:solidFill>
                  <a:srgbClr val="222222"/>
                </a:solidFill>
                <a:effectLst/>
                <a:latin typeface="Helvetica Neue"/>
              </a:rPr>
              <a:t>1. Legal personality</a:t>
            </a:r>
          </a:p>
          <a:p>
            <a:pPr algn="just" fontAlgn="base">
              <a:lnSpc>
                <a:spcPct val="150000"/>
              </a:lnSpc>
            </a:pPr>
            <a:r>
              <a:rPr lang="en-US" sz="2000" b="0" dirty="0" smtClean="0">
                <a:solidFill>
                  <a:srgbClr val="000000"/>
                </a:solidFill>
                <a:effectLst/>
                <a:latin typeface="Helvetica Neue"/>
              </a:rPr>
              <a:t>Corporation owners pool their resources into a </a:t>
            </a:r>
            <a:r>
              <a:rPr lang="en-US" sz="2000" b="0" u="none" strike="noStrike" dirty="0" smtClean="0">
                <a:solidFill>
                  <a:srgbClr val="3088FF"/>
                </a:solidFill>
                <a:effectLst/>
                <a:latin typeface="Helvetica Neue"/>
                <a:hlinkClick r:id="rId2"/>
              </a:rPr>
              <a:t>separate entity</a:t>
            </a:r>
            <a:r>
              <a:rPr lang="en-US" sz="2000" b="0" dirty="0" smtClean="0">
                <a:solidFill>
                  <a:srgbClr val="000000"/>
                </a:solidFill>
                <a:effectLst/>
                <a:latin typeface="Helvetica Neue"/>
              </a:rPr>
              <a:t>. That entity can use the assets and sell them. Creditors can’t easily take the assets back. Instead, they form their own entity that acts on its own.</a:t>
            </a:r>
          </a:p>
          <a:p>
            <a:pPr algn="just" fontAlgn="base">
              <a:lnSpc>
                <a:spcPct val="150000"/>
              </a:lnSpc>
            </a:pPr>
            <a:r>
              <a:rPr lang="en-US" sz="2000" b="1" dirty="0" smtClean="0">
                <a:solidFill>
                  <a:srgbClr val="222222"/>
                </a:solidFill>
                <a:effectLst/>
                <a:latin typeface="Helvetica Neue"/>
              </a:rPr>
              <a:t>2. Limited liability</a:t>
            </a:r>
          </a:p>
          <a:p>
            <a:pPr algn="just" fontAlgn="base">
              <a:lnSpc>
                <a:spcPct val="150000"/>
              </a:lnSpc>
            </a:pPr>
            <a:r>
              <a:rPr lang="en-US" sz="2000" b="0" dirty="0" smtClean="0">
                <a:solidFill>
                  <a:srgbClr val="000000"/>
                </a:solidFill>
                <a:effectLst/>
                <a:latin typeface="Helvetica Neue"/>
              </a:rPr>
              <a:t>When a corporation gets sued, it’s only the corporation’s assets that are on the line. The plaintiff can’t go after the personal assets of the corporation’s owners. A corporation’s limited liability allows owners to take risks and diversify their investments.</a:t>
            </a:r>
          </a:p>
          <a:p>
            <a:pPr algn="just">
              <a:lnSpc>
                <a:spcPct val="150000"/>
              </a:lnSpc>
            </a:pPr>
            <a:endParaRPr lang="en-US" sz="2000" dirty="0"/>
          </a:p>
        </p:txBody>
      </p:sp>
    </p:spTree>
    <p:extLst>
      <p:ext uri="{BB962C8B-B14F-4D97-AF65-F5344CB8AC3E}">
        <p14:creationId xmlns:p14="http://schemas.microsoft.com/office/powerpoint/2010/main" val="285571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199"/>
            <a:ext cx="7772400" cy="152399"/>
          </a:xfrm>
        </p:spPr>
        <p:txBody>
          <a:bodyPr>
            <a:normAutofit fontScale="90000"/>
          </a:bodyPr>
          <a:lstStyle/>
          <a:p>
            <a:endParaRPr lang="en-US" dirty="0"/>
          </a:p>
        </p:txBody>
      </p:sp>
      <p:sp>
        <p:nvSpPr>
          <p:cNvPr id="3" name="Subtitle 2"/>
          <p:cNvSpPr>
            <a:spLocks noGrp="1"/>
          </p:cNvSpPr>
          <p:nvPr>
            <p:ph type="subTitle" idx="1"/>
          </p:nvPr>
        </p:nvSpPr>
        <p:spPr>
          <a:xfrm>
            <a:off x="762000" y="609600"/>
            <a:ext cx="7772400" cy="5410200"/>
          </a:xfrm>
        </p:spPr>
        <p:txBody>
          <a:bodyPr>
            <a:normAutofit fontScale="55000" lnSpcReduction="20000"/>
          </a:bodyPr>
          <a:lstStyle/>
          <a:p>
            <a:pPr algn="l" fontAlgn="base">
              <a:lnSpc>
                <a:spcPct val="170000"/>
              </a:lnSpc>
            </a:pPr>
            <a:r>
              <a:rPr lang="en-US" sz="2900" b="1" dirty="0" smtClean="0">
                <a:solidFill>
                  <a:srgbClr val="222222"/>
                </a:solidFill>
                <a:effectLst/>
                <a:latin typeface="Helvetica Neue"/>
              </a:rPr>
              <a:t>3. Transferrable shares</a:t>
            </a:r>
          </a:p>
          <a:p>
            <a:pPr algn="l" fontAlgn="base">
              <a:lnSpc>
                <a:spcPct val="170000"/>
              </a:lnSpc>
            </a:pPr>
            <a:r>
              <a:rPr lang="en-US" sz="2900" b="0" dirty="0" smtClean="0">
                <a:solidFill>
                  <a:srgbClr val="000000"/>
                </a:solidFill>
                <a:effectLst/>
                <a:latin typeface="Helvetica Neue"/>
              </a:rPr>
              <a:t>If an owner decides they no longer want a share in the corporation, the corporation doesn’t have to shut down. One of the unique features of a corporation is that owners can transfer shares without the same difficulties and hassles that come with transferring ownership of a partnership. There can be limits on how shareholders transfer ownership, but the fact that ownership can be transferred allows the corporation to go on when owners want to make changes.</a:t>
            </a:r>
          </a:p>
          <a:p>
            <a:endParaRPr lang="en-US" sz="2900" dirty="0"/>
          </a:p>
        </p:txBody>
      </p:sp>
    </p:spTree>
    <p:extLst>
      <p:ext uri="{BB962C8B-B14F-4D97-AF65-F5344CB8AC3E}">
        <p14:creationId xmlns:p14="http://schemas.microsoft.com/office/powerpoint/2010/main" val="3911808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0999"/>
            <a:ext cx="7772400" cy="152399"/>
          </a:xfrm>
        </p:spPr>
        <p:txBody>
          <a:bodyPr>
            <a:normAutofit fontScale="90000"/>
          </a:bodyPr>
          <a:lstStyle/>
          <a:p>
            <a:endParaRPr lang="en-US" dirty="0"/>
          </a:p>
        </p:txBody>
      </p:sp>
      <p:sp>
        <p:nvSpPr>
          <p:cNvPr id="3" name="Subtitle 2"/>
          <p:cNvSpPr>
            <a:spLocks noGrp="1"/>
          </p:cNvSpPr>
          <p:nvPr>
            <p:ph type="subTitle" idx="1"/>
          </p:nvPr>
        </p:nvSpPr>
        <p:spPr>
          <a:xfrm>
            <a:off x="533400" y="457200"/>
            <a:ext cx="7924800" cy="5867400"/>
          </a:xfrm>
        </p:spPr>
        <p:txBody>
          <a:bodyPr>
            <a:normAutofit fontScale="77500" lnSpcReduction="20000"/>
          </a:bodyPr>
          <a:lstStyle/>
          <a:p>
            <a:pPr lvl="0" algn="l" fontAlgn="base">
              <a:lnSpc>
                <a:spcPct val="170000"/>
              </a:lnSpc>
            </a:pPr>
            <a:r>
              <a:rPr lang="en-US" sz="1600" b="1" dirty="0">
                <a:solidFill>
                  <a:srgbClr val="222222"/>
                </a:solidFill>
                <a:latin typeface="Helvetica Neue"/>
              </a:rPr>
              <a:t>4. Delegated management</a:t>
            </a:r>
          </a:p>
          <a:p>
            <a:pPr lvl="0" algn="l" fontAlgn="base">
              <a:lnSpc>
                <a:spcPct val="170000"/>
              </a:lnSpc>
            </a:pPr>
            <a:r>
              <a:rPr lang="en-US" sz="1600" dirty="0">
                <a:solidFill>
                  <a:srgbClr val="000000"/>
                </a:solidFill>
                <a:latin typeface="Helvetica Neue"/>
              </a:rPr>
              <a:t>Corporations have a defined structure for how they conduct their affairs. There’s a </a:t>
            </a:r>
            <a:r>
              <a:rPr lang="en-US" sz="1600" dirty="0">
                <a:solidFill>
                  <a:schemeClr val="tx1"/>
                </a:solidFill>
                <a:latin typeface="Helvetica Neue"/>
                <a:hlinkClick r:id="rId2"/>
              </a:rPr>
              <a:t>board of directors</a:t>
            </a:r>
            <a:r>
              <a:rPr lang="en-US" sz="1600" dirty="0">
                <a:solidFill>
                  <a:schemeClr val="tx1"/>
                </a:solidFill>
                <a:latin typeface="Helvetica Neue"/>
              </a:rPr>
              <a:t> </a:t>
            </a:r>
            <a:r>
              <a:rPr lang="en-US" sz="1600" dirty="0">
                <a:solidFill>
                  <a:srgbClr val="000000"/>
                </a:solidFill>
                <a:latin typeface="Helvetica Neue"/>
              </a:rPr>
              <a:t>and officers. These groups share and split decision-making authority. Board members hire and monitor officers. They also ratify their major decisions. The shareholders elect the board.</a:t>
            </a:r>
          </a:p>
          <a:p>
            <a:pPr algn="l" fontAlgn="base">
              <a:lnSpc>
                <a:spcPct val="150000"/>
              </a:lnSpc>
            </a:pPr>
            <a:r>
              <a:rPr lang="en-US" sz="2000" dirty="0" smtClean="0">
                <a:solidFill>
                  <a:srgbClr val="222222"/>
                </a:solidFill>
                <a:effectLst/>
                <a:latin typeface="Helvetica Neue"/>
              </a:rPr>
              <a:t>5. Investor ownership</a:t>
            </a:r>
          </a:p>
          <a:p>
            <a:pPr algn="l" fontAlgn="base">
              <a:lnSpc>
                <a:spcPct val="150000"/>
              </a:lnSpc>
            </a:pPr>
            <a:r>
              <a:rPr lang="en-US" sz="2000" dirty="0" smtClean="0">
                <a:solidFill>
                  <a:srgbClr val="000000"/>
                </a:solidFill>
                <a:effectLst/>
                <a:latin typeface="Helvetica Neue"/>
              </a:rPr>
              <a:t>Owners have a say in making decisions for the corporation, but they don’t directly run the company. Investors also have the right to the corporation’s profits. Usually, an owner has decision-making authority and profit sharing in proportion to their ownership interest. Owners typically vote to elect board members.</a:t>
            </a:r>
          </a:p>
          <a:p>
            <a:pPr algn="just">
              <a:lnSpc>
                <a:spcPct val="150000"/>
              </a:lnSpc>
            </a:pPr>
            <a:endParaRPr lang="en-US" sz="2000" dirty="0"/>
          </a:p>
        </p:txBody>
      </p:sp>
    </p:spTree>
    <p:extLst>
      <p:ext uri="{BB962C8B-B14F-4D97-AF65-F5344CB8AC3E}">
        <p14:creationId xmlns:p14="http://schemas.microsoft.com/office/powerpoint/2010/main" val="245699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199"/>
            <a:ext cx="7772400" cy="228599"/>
          </a:xfrm>
        </p:spPr>
        <p:txBody>
          <a:bodyPr>
            <a:normAutofit fontScale="90000"/>
          </a:bodyPr>
          <a:lstStyle/>
          <a:p>
            <a:endParaRPr lang="en-US" dirty="0"/>
          </a:p>
        </p:txBody>
      </p:sp>
      <p:sp>
        <p:nvSpPr>
          <p:cNvPr id="3" name="Subtitle 2"/>
          <p:cNvSpPr>
            <a:spLocks noGrp="1"/>
          </p:cNvSpPr>
          <p:nvPr>
            <p:ph type="subTitle" idx="1"/>
          </p:nvPr>
        </p:nvSpPr>
        <p:spPr>
          <a:xfrm>
            <a:off x="533400" y="381000"/>
            <a:ext cx="8001000" cy="5867400"/>
          </a:xfrm>
        </p:spPr>
        <p:txBody>
          <a:bodyPr>
            <a:normAutofit/>
          </a:bodyPr>
          <a:lstStyle/>
          <a:p>
            <a:pPr algn="l"/>
            <a:r>
              <a:rPr lang="en-US" sz="2000" b="1" i="0" dirty="0" smtClean="0">
                <a:solidFill>
                  <a:srgbClr val="000000"/>
                </a:solidFill>
                <a:effectLst/>
                <a:latin typeface="Open Sans"/>
              </a:rPr>
              <a:t>Types of Companies</a:t>
            </a:r>
          </a:p>
          <a:p>
            <a:pPr algn="l">
              <a:lnSpc>
                <a:spcPct val="150000"/>
              </a:lnSpc>
              <a:buFont typeface="Arial"/>
              <a:buChar char="•"/>
            </a:pPr>
            <a:r>
              <a:rPr lang="en-US" sz="2000" b="0" i="0" dirty="0" smtClean="0">
                <a:solidFill>
                  <a:srgbClr val="0B0B0B"/>
                </a:solidFill>
                <a:effectLst/>
                <a:latin typeface="Minion Pro"/>
              </a:rPr>
              <a:t>Companies Limited by Shares</a:t>
            </a:r>
          </a:p>
          <a:p>
            <a:pPr algn="l">
              <a:lnSpc>
                <a:spcPct val="150000"/>
              </a:lnSpc>
              <a:buFont typeface="Arial"/>
              <a:buChar char="•"/>
            </a:pPr>
            <a:r>
              <a:rPr lang="en-US" sz="2000" b="0" i="0" dirty="0" smtClean="0">
                <a:solidFill>
                  <a:srgbClr val="0B0B0B"/>
                </a:solidFill>
                <a:effectLst/>
                <a:latin typeface="Minion Pro"/>
              </a:rPr>
              <a:t>Companies Limited by Guarantee</a:t>
            </a:r>
          </a:p>
          <a:p>
            <a:pPr algn="l">
              <a:lnSpc>
                <a:spcPct val="150000"/>
              </a:lnSpc>
              <a:buFont typeface="Arial"/>
              <a:buChar char="•"/>
            </a:pPr>
            <a:r>
              <a:rPr lang="en-US" sz="2000" b="0" i="0" dirty="0" smtClean="0">
                <a:solidFill>
                  <a:srgbClr val="0B0B0B"/>
                </a:solidFill>
                <a:effectLst/>
                <a:latin typeface="Minion Pro"/>
              </a:rPr>
              <a:t>Unlimited Companies</a:t>
            </a:r>
          </a:p>
          <a:p>
            <a:pPr algn="l">
              <a:lnSpc>
                <a:spcPct val="150000"/>
              </a:lnSpc>
              <a:buFont typeface="Arial"/>
              <a:buChar char="•"/>
            </a:pPr>
            <a:r>
              <a:rPr lang="en-US" sz="2000" b="0" i="0" dirty="0" smtClean="0">
                <a:solidFill>
                  <a:srgbClr val="0B0B0B"/>
                </a:solidFill>
                <a:effectLst/>
                <a:latin typeface="Minion Pro"/>
              </a:rPr>
              <a:t>One Person Companies (OPC)</a:t>
            </a:r>
          </a:p>
          <a:p>
            <a:pPr algn="l">
              <a:lnSpc>
                <a:spcPct val="150000"/>
              </a:lnSpc>
              <a:buFont typeface="Arial"/>
              <a:buChar char="•"/>
            </a:pPr>
            <a:r>
              <a:rPr lang="en-US" sz="2000" b="0" i="0" dirty="0" smtClean="0">
                <a:solidFill>
                  <a:srgbClr val="0B0B0B"/>
                </a:solidFill>
                <a:effectLst/>
                <a:latin typeface="Minion Pro"/>
              </a:rPr>
              <a:t>Private Companies</a:t>
            </a:r>
          </a:p>
          <a:p>
            <a:pPr algn="l">
              <a:lnSpc>
                <a:spcPct val="150000"/>
              </a:lnSpc>
              <a:buFont typeface="Arial"/>
              <a:buChar char="•"/>
            </a:pPr>
            <a:r>
              <a:rPr lang="en-US" sz="2000" b="0" i="0" dirty="0" smtClean="0">
                <a:solidFill>
                  <a:srgbClr val="0B0B0B"/>
                </a:solidFill>
                <a:effectLst/>
                <a:latin typeface="Minion Pro"/>
              </a:rPr>
              <a:t>Public Companies</a:t>
            </a:r>
          </a:p>
          <a:p>
            <a:pPr algn="l">
              <a:lnSpc>
                <a:spcPct val="150000"/>
              </a:lnSpc>
              <a:buFont typeface="Arial"/>
              <a:buChar char="•"/>
            </a:pPr>
            <a:r>
              <a:rPr lang="en-US" sz="2000" b="0" i="0" dirty="0" smtClean="0">
                <a:solidFill>
                  <a:srgbClr val="0B0B0B"/>
                </a:solidFill>
                <a:effectLst/>
                <a:latin typeface="Minion Pro"/>
              </a:rPr>
              <a:t>Holding and Subsidiary Companies</a:t>
            </a:r>
          </a:p>
          <a:p>
            <a:pPr algn="l">
              <a:lnSpc>
                <a:spcPct val="150000"/>
              </a:lnSpc>
              <a:buFont typeface="Arial"/>
              <a:buChar char="•"/>
            </a:pPr>
            <a:r>
              <a:rPr lang="en-US" sz="2000" b="0" i="0" dirty="0" smtClean="0">
                <a:solidFill>
                  <a:srgbClr val="0B0B0B"/>
                </a:solidFill>
                <a:effectLst/>
                <a:latin typeface="Minion Pro"/>
              </a:rPr>
              <a:t>Associate Companies</a:t>
            </a:r>
          </a:p>
          <a:p>
            <a:pPr algn="just">
              <a:lnSpc>
                <a:spcPct val="150000"/>
              </a:lnSpc>
            </a:pPr>
            <a:endParaRPr lang="en-US" sz="2000" dirty="0"/>
          </a:p>
        </p:txBody>
      </p:sp>
    </p:spTree>
    <p:extLst>
      <p:ext uri="{BB962C8B-B14F-4D97-AF65-F5344CB8AC3E}">
        <p14:creationId xmlns:p14="http://schemas.microsoft.com/office/powerpoint/2010/main" val="2896614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199"/>
            <a:ext cx="7772400" cy="152399"/>
          </a:xfrm>
        </p:spPr>
        <p:txBody>
          <a:bodyPr>
            <a:normAutofit fontScale="90000"/>
          </a:bodyPr>
          <a:lstStyle/>
          <a:p>
            <a:endParaRPr lang="en-US" dirty="0"/>
          </a:p>
        </p:txBody>
      </p:sp>
      <p:sp>
        <p:nvSpPr>
          <p:cNvPr id="3" name="Subtitle 2"/>
          <p:cNvSpPr>
            <a:spLocks noGrp="1"/>
          </p:cNvSpPr>
          <p:nvPr>
            <p:ph type="subTitle" idx="1"/>
          </p:nvPr>
        </p:nvSpPr>
        <p:spPr>
          <a:xfrm>
            <a:off x="914400" y="228600"/>
            <a:ext cx="7696200" cy="5867400"/>
          </a:xfrm>
        </p:spPr>
        <p:txBody>
          <a:bodyPr>
            <a:normAutofit/>
          </a:bodyPr>
          <a:lstStyle/>
          <a:p>
            <a:pPr lvl="0" algn="l">
              <a:lnSpc>
                <a:spcPct val="150000"/>
              </a:lnSpc>
              <a:buFont typeface="Arial"/>
              <a:buChar char="•"/>
            </a:pPr>
            <a:r>
              <a:rPr lang="en-US" sz="2000" dirty="0">
                <a:solidFill>
                  <a:srgbClr val="0B0B0B"/>
                </a:solidFill>
                <a:latin typeface="Minion Pro"/>
              </a:rPr>
              <a:t>Companies in terms of Access to Capital</a:t>
            </a:r>
          </a:p>
          <a:p>
            <a:pPr lvl="0" algn="l">
              <a:lnSpc>
                <a:spcPct val="150000"/>
              </a:lnSpc>
              <a:buFont typeface="Arial"/>
              <a:buChar char="•"/>
            </a:pPr>
            <a:r>
              <a:rPr lang="en-US" sz="2000" dirty="0">
                <a:solidFill>
                  <a:srgbClr val="0B0B0B"/>
                </a:solidFill>
                <a:latin typeface="Minion Pro"/>
              </a:rPr>
              <a:t>Government Companies</a:t>
            </a:r>
          </a:p>
          <a:p>
            <a:pPr lvl="0" algn="l">
              <a:lnSpc>
                <a:spcPct val="150000"/>
              </a:lnSpc>
              <a:buFont typeface="Arial"/>
              <a:buChar char="•"/>
            </a:pPr>
            <a:r>
              <a:rPr lang="en-US" sz="2000" dirty="0">
                <a:solidFill>
                  <a:srgbClr val="0B0B0B"/>
                </a:solidFill>
                <a:latin typeface="Minion Pro"/>
              </a:rPr>
              <a:t>Foreign Companies</a:t>
            </a:r>
          </a:p>
          <a:p>
            <a:pPr lvl="0" algn="l">
              <a:lnSpc>
                <a:spcPct val="150000"/>
              </a:lnSpc>
              <a:buFont typeface="Arial"/>
              <a:buChar char="•"/>
            </a:pPr>
            <a:r>
              <a:rPr lang="en-US" sz="2000" dirty="0">
                <a:solidFill>
                  <a:srgbClr val="0B0B0B"/>
                </a:solidFill>
                <a:latin typeface="Minion Pro"/>
              </a:rPr>
              <a:t>Charitable Companies</a:t>
            </a:r>
          </a:p>
          <a:p>
            <a:pPr lvl="0" algn="l">
              <a:lnSpc>
                <a:spcPct val="150000"/>
              </a:lnSpc>
              <a:buFont typeface="Arial"/>
              <a:buChar char="•"/>
            </a:pPr>
            <a:r>
              <a:rPr lang="en-US" sz="2000" dirty="0">
                <a:solidFill>
                  <a:srgbClr val="0B0B0B"/>
                </a:solidFill>
                <a:latin typeface="Minion Pro"/>
              </a:rPr>
              <a:t>Dormant Companies</a:t>
            </a:r>
          </a:p>
          <a:p>
            <a:pPr lvl="0" algn="l">
              <a:lnSpc>
                <a:spcPct val="150000"/>
              </a:lnSpc>
              <a:buFont typeface="Arial"/>
              <a:buChar char="•"/>
            </a:pPr>
            <a:r>
              <a:rPr lang="en-US" sz="2000" dirty="0" err="1">
                <a:solidFill>
                  <a:srgbClr val="0B0B0B"/>
                </a:solidFill>
                <a:latin typeface="Minion Pro"/>
              </a:rPr>
              <a:t>Nidhi</a:t>
            </a:r>
            <a:r>
              <a:rPr lang="en-US" sz="2000" dirty="0">
                <a:solidFill>
                  <a:srgbClr val="0B0B0B"/>
                </a:solidFill>
                <a:latin typeface="Minion Pro"/>
              </a:rPr>
              <a:t> Companies</a:t>
            </a:r>
          </a:p>
          <a:p>
            <a:pPr lvl="0" algn="l">
              <a:lnSpc>
                <a:spcPct val="150000"/>
              </a:lnSpc>
              <a:buFont typeface="Arial"/>
              <a:buChar char="•"/>
            </a:pPr>
            <a:r>
              <a:rPr lang="en-US" sz="2000" dirty="0">
                <a:solidFill>
                  <a:srgbClr val="0B0B0B"/>
                </a:solidFill>
                <a:latin typeface="Minion Pro"/>
              </a:rPr>
              <a:t>Public Financial Institutions</a:t>
            </a:r>
          </a:p>
          <a:p>
            <a:pPr algn="just"/>
            <a:endParaRPr lang="en-US" sz="2000" dirty="0"/>
          </a:p>
        </p:txBody>
      </p:sp>
    </p:spTree>
    <p:extLst>
      <p:ext uri="{BB962C8B-B14F-4D97-AF65-F5344CB8AC3E}">
        <p14:creationId xmlns:p14="http://schemas.microsoft.com/office/powerpoint/2010/main" val="237117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199"/>
            <a:ext cx="7772400" cy="76199"/>
          </a:xfrm>
        </p:spPr>
        <p:txBody>
          <a:bodyPr>
            <a:normAutofit fontScale="90000"/>
          </a:bodyPr>
          <a:lstStyle/>
          <a:p>
            <a:endParaRPr lang="en-US" dirty="0"/>
          </a:p>
        </p:txBody>
      </p:sp>
      <p:sp>
        <p:nvSpPr>
          <p:cNvPr id="3" name="Subtitle 2"/>
          <p:cNvSpPr>
            <a:spLocks noGrp="1"/>
          </p:cNvSpPr>
          <p:nvPr>
            <p:ph type="subTitle" idx="1"/>
          </p:nvPr>
        </p:nvSpPr>
        <p:spPr>
          <a:xfrm>
            <a:off x="457200" y="304800"/>
            <a:ext cx="8382000" cy="5791200"/>
          </a:xfrm>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609600"/>
            <a:ext cx="7162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4315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16</TotalTime>
  <Words>199</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cp:revision>
  <dcterms:created xsi:type="dcterms:W3CDTF">2021-12-20T15:03:45Z</dcterms:created>
  <dcterms:modified xsi:type="dcterms:W3CDTF">2021-12-20T15:19:56Z</dcterms:modified>
</cp:coreProperties>
</file>