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64"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D10F1A-AFBA-4F5D-98B0-C795C37CA170}" type="datetimeFigureOut">
              <a:rPr lang="en-US" smtClean="0"/>
              <a:pPr/>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10F1A-AFBA-4F5D-98B0-C795C37CA170}" type="datetimeFigureOut">
              <a:rPr lang="en-US" smtClean="0"/>
              <a:pPr/>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10F1A-AFBA-4F5D-98B0-C795C37CA170}" type="datetimeFigureOut">
              <a:rPr lang="en-US" smtClean="0"/>
              <a:pPr/>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10F1A-AFBA-4F5D-98B0-C795C37CA170}" type="datetimeFigureOut">
              <a:rPr lang="en-US" smtClean="0"/>
              <a:pPr/>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10F1A-AFBA-4F5D-98B0-C795C37CA170}" type="datetimeFigureOut">
              <a:rPr lang="en-US" smtClean="0"/>
              <a:pPr/>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D10F1A-AFBA-4F5D-98B0-C795C37CA170}" type="datetimeFigureOut">
              <a:rPr lang="en-US" smtClean="0"/>
              <a:pPr/>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D10F1A-AFBA-4F5D-98B0-C795C37CA170}" type="datetimeFigureOut">
              <a:rPr lang="en-US" smtClean="0"/>
              <a:pPr/>
              <a:t>17-May-20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10F1A-AFBA-4F5D-98B0-C795C37CA170}" type="datetimeFigureOut">
              <a:rPr lang="en-US" smtClean="0"/>
              <a:pPr/>
              <a:t>17-May-20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10F1A-AFBA-4F5D-98B0-C795C37CA170}" type="datetimeFigureOut">
              <a:rPr lang="en-US" smtClean="0"/>
              <a:pPr/>
              <a:t>17-May-20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10F1A-AFBA-4F5D-98B0-C795C37CA170}" type="datetimeFigureOut">
              <a:rPr lang="en-US" smtClean="0"/>
              <a:pPr/>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10F1A-AFBA-4F5D-98B0-C795C37CA170}" type="datetimeFigureOut">
              <a:rPr lang="en-US" smtClean="0"/>
              <a:pPr/>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50767-B3E7-4BDE-9FA2-0FA00EF9A5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10F1A-AFBA-4F5D-98B0-C795C37CA170}" type="datetimeFigureOut">
              <a:rPr lang="en-US" smtClean="0"/>
              <a:pPr/>
              <a:t>17-May-20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50767-B3E7-4BDE-9FA2-0FA00EF9A5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t-is-fun.com/how-to-watercolor" TargetMode="External"/><Relationship Id="rId2" Type="http://schemas.openxmlformats.org/officeDocument/2006/relationships/hyperlink" Target="http://www.art-is-fun.com/Acryli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rt-is-fun.com/paste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MEDIUM</a:t>
            </a:r>
            <a:br>
              <a:rPr lang="en-US" dirty="0" smtClean="0"/>
            </a:br>
            <a:r>
              <a:rPr lang="en-US" dirty="0" smtClean="0"/>
              <a:t>AND ITS APPLICATIONS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PASTELS</a:t>
            </a:r>
            <a:endParaRPr lang="en-US" dirty="0"/>
          </a:p>
        </p:txBody>
      </p:sp>
      <p:pic>
        <p:nvPicPr>
          <p:cNvPr id="4" name="Content Placeholder 3" descr="IAPS - International Association of Pastel Societies"/>
          <p:cNvPicPr>
            <a:picLocks noGrp="1"/>
          </p:cNvPicPr>
          <p:nvPr>
            <p:ph idx="1"/>
          </p:nvPr>
        </p:nvPicPr>
        <p:blipFill>
          <a:blip r:embed="rId2"/>
          <a:srcRect/>
          <a:stretch>
            <a:fillRect/>
          </a:stretch>
        </p:blipFill>
        <p:spPr bwMode="auto">
          <a:xfrm>
            <a:off x="2476500" y="1767681"/>
            <a:ext cx="4191000" cy="4191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COLOUR</a:t>
            </a:r>
            <a:endParaRPr lang="en-US" dirty="0"/>
          </a:p>
        </p:txBody>
      </p:sp>
      <p:sp>
        <p:nvSpPr>
          <p:cNvPr id="3" name="Content Placeholder 2"/>
          <p:cNvSpPr>
            <a:spLocks noGrp="1"/>
          </p:cNvSpPr>
          <p:nvPr>
            <p:ph idx="1"/>
          </p:nvPr>
        </p:nvSpPr>
        <p:spPr/>
        <p:txBody>
          <a:bodyPr>
            <a:normAutofit fontScale="92500" lnSpcReduction="20000"/>
          </a:bodyPr>
          <a:lstStyle/>
          <a:p>
            <a:r>
              <a:rPr lang="en-IN" dirty="0" smtClean="0"/>
              <a:t>Day.7</a:t>
            </a:r>
            <a:endParaRPr lang="en-IN" dirty="0" smtClean="0"/>
          </a:p>
          <a:p>
            <a:r>
              <a:rPr lang="en-IN" dirty="0" smtClean="0"/>
              <a:t>Watercolours are </a:t>
            </a:r>
            <a:r>
              <a:rPr lang="en-IN" b="1" dirty="0" smtClean="0"/>
              <a:t>water-based</a:t>
            </a:r>
            <a:r>
              <a:rPr lang="en-IN" dirty="0" smtClean="0"/>
              <a:t> and </a:t>
            </a:r>
            <a:r>
              <a:rPr lang="en-IN" b="1" dirty="0" smtClean="0"/>
              <a:t>non-</a:t>
            </a:r>
            <a:r>
              <a:rPr lang="en-IN" b="1" dirty="0" err="1" smtClean="0"/>
              <a:t>toxic</a:t>
            </a:r>
            <a:r>
              <a:rPr lang="en-IN" dirty="0" err="1" smtClean="0"/>
              <a:t>,and</a:t>
            </a:r>
            <a:r>
              <a:rPr lang="en-IN" dirty="0" smtClean="0"/>
              <a:t> can </a:t>
            </a:r>
            <a:r>
              <a:rPr lang="en-IN" dirty="0" err="1" smtClean="0"/>
              <a:t>be</a:t>
            </a:r>
            <a:r>
              <a:rPr lang="en-IN" b="1" dirty="0" err="1" smtClean="0"/>
              <a:t>thinned</a:t>
            </a:r>
            <a:r>
              <a:rPr lang="en-IN" b="1" dirty="0" smtClean="0"/>
              <a:t> with water</a:t>
            </a:r>
            <a:r>
              <a:rPr lang="en-IN" dirty="0" smtClean="0"/>
              <a:t>, and paintbrushes can be easily cleaned with soap and water.</a:t>
            </a:r>
            <a:endParaRPr lang="en-US" dirty="0" smtClean="0"/>
          </a:p>
          <a:p>
            <a:r>
              <a:rPr lang="en-IN" dirty="0" smtClean="0"/>
              <a:t>Watercolour paint generally has a </a:t>
            </a:r>
            <a:r>
              <a:rPr lang="en-IN" b="1" dirty="0" smtClean="0"/>
              <a:t>translucent</a:t>
            </a:r>
            <a:r>
              <a:rPr lang="en-IN" dirty="0" smtClean="0"/>
              <a:t> quality, which is great for delicate or emotive effects. You can also layer imagery so that what is underneath shows through. On the other hand, it is </a:t>
            </a:r>
            <a:r>
              <a:rPr lang="en-IN" b="1" dirty="0" smtClean="0"/>
              <a:t>difficult to cover mistakes</a:t>
            </a:r>
            <a:r>
              <a:rPr lang="en-IN" dirty="0" smtClean="0"/>
              <a:t>, due to the translucency of the medium. For this reason, pre-planning is important.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COLOUR</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val="0"/>
              </a:ext>
            </a:extLst>
          </a:blip>
          <a:srcRect l="3909" t="9117"/>
          <a:stretch/>
        </p:blipFill>
        <p:spPr bwMode="auto">
          <a:xfrm>
            <a:off x="3285905" y="2862114"/>
            <a:ext cx="3200400" cy="301752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ACRYLIC COLOUR</a:t>
            </a:r>
            <a:endParaRPr lang="en-US" dirty="0"/>
          </a:p>
        </p:txBody>
      </p:sp>
      <p:sp>
        <p:nvSpPr>
          <p:cNvPr id="3" name="Content Placeholder 2"/>
          <p:cNvSpPr>
            <a:spLocks noGrp="1"/>
          </p:cNvSpPr>
          <p:nvPr>
            <p:ph idx="1"/>
          </p:nvPr>
        </p:nvSpPr>
        <p:spPr/>
        <p:txBody>
          <a:bodyPr>
            <a:normAutofit lnSpcReduction="10000"/>
          </a:bodyPr>
          <a:lstStyle/>
          <a:p>
            <a:r>
              <a:rPr lang="en-IN" dirty="0" smtClean="0">
                <a:hlinkClick r:id="rId2"/>
              </a:rPr>
              <a:t>Day.8</a:t>
            </a:r>
            <a:endParaRPr lang="en-IN" dirty="0" smtClean="0">
              <a:hlinkClick r:id="rId2"/>
            </a:endParaRPr>
          </a:p>
          <a:p>
            <a:r>
              <a:rPr lang="en-IN" dirty="0" smtClean="0">
                <a:hlinkClick r:id="rId2"/>
              </a:rPr>
              <a:t>Acrylics</a:t>
            </a:r>
            <a:r>
              <a:rPr lang="en-IN" dirty="0" smtClean="0"/>
              <a:t> are </a:t>
            </a:r>
            <a:r>
              <a:rPr lang="en-IN" b="1" dirty="0" smtClean="0"/>
              <a:t>water-based</a:t>
            </a:r>
            <a:r>
              <a:rPr lang="en-IN" dirty="0" smtClean="0"/>
              <a:t>, which means that they </a:t>
            </a:r>
            <a:r>
              <a:rPr lang="en-IN" b="1" dirty="0" smtClean="0"/>
              <a:t>can be thinned, and also cleaned with water</a:t>
            </a:r>
            <a:r>
              <a:rPr lang="en-IN" dirty="0" smtClean="0"/>
              <a:t>. They are also </a:t>
            </a:r>
            <a:r>
              <a:rPr lang="en-IN" b="1" dirty="0" smtClean="0"/>
              <a:t>non-toxic</a:t>
            </a:r>
            <a:r>
              <a:rPr lang="en-IN" dirty="0" smtClean="0"/>
              <a:t> and </a:t>
            </a:r>
            <a:r>
              <a:rPr lang="en-IN" b="1" dirty="0" smtClean="0"/>
              <a:t>non-smelly</a:t>
            </a:r>
            <a:r>
              <a:rPr lang="en-IN" dirty="0" smtClean="0"/>
              <a:t>. Acrylic paints can mimic the quality of oil paints, but without the toxicity and clean-up issues that go along with oils. When thinned with lots of water, acrylics can also mimic the qualities of </a:t>
            </a:r>
            <a:r>
              <a:rPr lang="en-IN" dirty="0" smtClean="0">
                <a:hlinkClick r:id="rId3"/>
              </a:rPr>
              <a:t>watercolour</a:t>
            </a:r>
            <a:r>
              <a:rPr lang="en-IN" dirty="0" smtClean="0"/>
              <a:t>.</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ACRYLIC COLOUR</a:t>
            </a:r>
            <a:endParaRPr lang="en-US" dirty="0"/>
          </a:p>
        </p:txBody>
      </p:sp>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val="0"/>
              </a:ext>
            </a:extLst>
          </a:blip>
          <a:stretch>
            <a:fillRect/>
          </a:stretch>
        </p:blipFill>
        <p:spPr>
          <a:xfrm>
            <a:off x="2514600" y="2317845"/>
            <a:ext cx="4572000" cy="37490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COLOUR</a:t>
            </a:r>
            <a:endParaRPr lang="en-US" dirty="0"/>
          </a:p>
        </p:txBody>
      </p:sp>
      <p:sp>
        <p:nvSpPr>
          <p:cNvPr id="3" name="Content Placeholder 2"/>
          <p:cNvSpPr>
            <a:spLocks noGrp="1"/>
          </p:cNvSpPr>
          <p:nvPr>
            <p:ph idx="1"/>
          </p:nvPr>
        </p:nvSpPr>
        <p:spPr/>
        <p:txBody>
          <a:bodyPr/>
          <a:lstStyle/>
          <a:p>
            <a:r>
              <a:rPr lang="en-US" dirty="0" smtClean="0"/>
              <a:t>Day.9</a:t>
            </a:r>
            <a:endParaRPr lang="en-US" dirty="0" smtClean="0"/>
          </a:p>
          <a:p>
            <a:endParaRPr lang="en-US" dirty="0" smtClean="0"/>
          </a:p>
          <a:p>
            <a:r>
              <a:rPr lang="en-IN" dirty="0" smtClean="0"/>
              <a:t>Most fabric paint is </a:t>
            </a:r>
            <a:r>
              <a:rPr lang="en-IN" b="1" dirty="0" smtClean="0"/>
              <a:t>acrylic based paint</a:t>
            </a:r>
            <a:r>
              <a:rPr lang="en-IN" dirty="0" smtClean="0"/>
              <a:t>. Fabric paint is more likely to be </a:t>
            </a:r>
            <a:r>
              <a:rPr lang="en-IN" b="1" dirty="0" smtClean="0"/>
              <a:t>dye based colour</a:t>
            </a:r>
            <a:r>
              <a:rPr lang="en-IN" dirty="0" smtClean="0"/>
              <a:t> and has </a:t>
            </a:r>
            <a:r>
              <a:rPr lang="en-IN" b="1" dirty="0" smtClean="0"/>
              <a:t>added ingredients to help </a:t>
            </a:r>
            <a:r>
              <a:rPr lang="en-IN" b="1" dirty="0" err="1" smtClean="0"/>
              <a:t>itadhere</a:t>
            </a:r>
            <a:r>
              <a:rPr lang="en-IN" b="1" dirty="0" smtClean="0"/>
              <a:t> to the fabric</a:t>
            </a:r>
            <a:r>
              <a:rPr lang="en-IN" dirty="0" smtClean="0"/>
              <a:t>.</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COLOUR</a:t>
            </a:r>
            <a:endParaRPr lang="en-US" dirty="0"/>
          </a:p>
        </p:txBody>
      </p:sp>
      <p:pic>
        <p:nvPicPr>
          <p:cNvPr id="4" name="Content Placeholder 3" descr="The Best Fabric Paint for Crafters: Buyer's Guide 2020 | Craft + ..."/>
          <p:cNvPicPr>
            <a:picLocks noGrp="1"/>
          </p:cNvPicPr>
          <p:nvPr>
            <p:ph idx="1"/>
          </p:nvPr>
        </p:nvPicPr>
        <p:blipFill>
          <a:blip r:embed="rId2"/>
          <a:srcRect/>
          <a:stretch>
            <a:fillRect/>
          </a:stretch>
        </p:blipFill>
        <p:spPr bwMode="auto">
          <a:xfrm>
            <a:off x="689572" y="1600200"/>
            <a:ext cx="7764855"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a:t>
            </a:r>
            <a:endParaRPr lang="en-US" dirty="0"/>
          </a:p>
        </p:txBody>
      </p:sp>
      <p:sp>
        <p:nvSpPr>
          <p:cNvPr id="3" name="Content Placeholder 2"/>
          <p:cNvSpPr>
            <a:spLocks noGrp="1"/>
          </p:cNvSpPr>
          <p:nvPr>
            <p:ph idx="1"/>
          </p:nvPr>
        </p:nvSpPr>
        <p:spPr/>
        <p:txBody>
          <a:bodyPr/>
          <a:lstStyle/>
          <a:p>
            <a:endParaRPr lang="en-IN" dirty="0" smtClean="0"/>
          </a:p>
          <a:p>
            <a:r>
              <a:rPr lang="en-IN" dirty="0" smtClean="0"/>
              <a:t>Day.10</a:t>
            </a:r>
            <a:endParaRPr lang="en-IN" dirty="0" smtClean="0"/>
          </a:p>
          <a:p>
            <a:r>
              <a:rPr lang="en-IN" dirty="0" smtClean="0"/>
              <a:t>Markers are basically of two types: Alcohol based and water based. </a:t>
            </a:r>
            <a:r>
              <a:rPr lang="en-IN" b="1" dirty="0" smtClean="0"/>
              <a:t>Alcohol based markers</a:t>
            </a:r>
            <a:r>
              <a:rPr lang="en-IN" dirty="0" smtClean="0"/>
              <a:t> differ from </a:t>
            </a:r>
            <a:r>
              <a:rPr lang="en-IN" b="1" dirty="0" smtClean="0"/>
              <a:t>water based markers</a:t>
            </a:r>
            <a:r>
              <a:rPr lang="en-IN" dirty="0" smtClean="0"/>
              <a:t> in that the colour (dye or pigment) is suspended in an </a:t>
            </a:r>
            <a:r>
              <a:rPr lang="en-IN" b="1" dirty="0" smtClean="0"/>
              <a:t>alcohol</a:t>
            </a:r>
            <a:r>
              <a:rPr lang="en-IN" dirty="0" smtClean="0"/>
              <a:t> or a similar fast evaporating solvent, rather than </a:t>
            </a:r>
            <a:r>
              <a:rPr lang="en-IN" b="1" dirty="0" smtClean="0"/>
              <a:t>water</a:t>
            </a:r>
            <a:r>
              <a:rPr lang="en-IN" dirty="0" smtClean="0"/>
              <a:t>. </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PAPERS</a:t>
            </a:r>
            <a:br>
              <a:rPr lang="en-US" dirty="0" smtClean="0"/>
            </a:br>
            <a:r>
              <a:rPr lang="en-US" dirty="0" smtClean="0"/>
              <a:t>TYPES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Day.11</a:t>
            </a:r>
          </a:p>
          <a:p>
            <a:pPr fontAlgn="base"/>
            <a:r>
              <a:rPr lang="en-IN" b="1" dirty="0" smtClean="0"/>
              <a:t>Types of papers</a:t>
            </a:r>
            <a:endParaRPr lang="en-US" dirty="0" smtClean="0"/>
          </a:p>
          <a:p>
            <a:pPr lvl="0" fontAlgn="base"/>
            <a:r>
              <a:rPr lang="en-IN" b="1" dirty="0" smtClean="0"/>
              <a:t>Newsprint</a:t>
            </a:r>
            <a:r>
              <a:rPr lang="en-IN" dirty="0" smtClean="0"/>
              <a:t> and </a:t>
            </a:r>
            <a:r>
              <a:rPr lang="en-IN" b="1" dirty="0" smtClean="0"/>
              <a:t>typing paper</a:t>
            </a:r>
            <a:r>
              <a:rPr lang="en-IN" dirty="0" smtClean="0"/>
              <a:t> may be useful for practice and rough sketches. </a:t>
            </a:r>
            <a:endParaRPr lang="en-US" dirty="0" smtClean="0"/>
          </a:p>
          <a:p>
            <a:pPr lvl="0" fontAlgn="base"/>
            <a:r>
              <a:rPr lang="en-IN" b="1" dirty="0" smtClean="0"/>
              <a:t>Tracing paper</a:t>
            </a:r>
            <a:r>
              <a:rPr lang="en-IN" dirty="0" smtClean="0"/>
              <a:t> is used to experiment over a half-finished drawing, and to transfer a design from one sheet to another. </a:t>
            </a:r>
            <a:endParaRPr lang="en-US" dirty="0" smtClean="0"/>
          </a:p>
          <a:p>
            <a:pPr lvl="0" fontAlgn="base"/>
            <a:r>
              <a:rPr lang="en-IN" b="1" dirty="0" smtClean="0"/>
              <a:t>Cartridge paper</a:t>
            </a:r>
            <a:r>
              <a:rPr lang="en-IN" dirty="0" smtClean="0"/>
              <a:t> is the basic type of drawing paper sold in pads. </a:t>
            </a:r>
            <a:endParaRPr lang="en-US" dirty="0" smtClean="0"/>
          </a:p>
          <a:p>
            <a:pPr lvl="0" fontAlgn="base"/>
            <a:r>
              <a:rPr lang="en-IN" b="1" dirty="0" smtClean="0"/>
              <a:t>Bristol board</a:t>
            </a:r>
            <a:r>
              <a:rPr lang="en-IN" dirty="0" smtClean="0"/>
              <a:t> and even heavier </a:t>
            </a:r>
            <a:r>
              <a:rPr lang="en-IN" b="1" dirty="0" smtClean="0"/>
              <a:t>acid-free boards</a:t>
            </a:r>
            <a:r>
              <a:rPr lang="en-IN" dirty="0" smtClean="0"/>
              <a:t>, frequently with smooth finishes, are used for drawing fine detail and do not distort when wet media (ink, washes) are applied. </a:t>
            </a:r>
            <a:endParaRPr lang="en-US" dirty="0" smtClean="0"/>
          </a:p>
          <a:p>
            <a:pPr lvl="0" fontAlgn="base"/>
            <a:r>
              <a:rPr lang="en-IN" dirty="0" smtClean="0"/>
              <a:t>Cold- pressed </a:t>
            </a:r>
            <a:r>
              <a:rPr lang="en-IN" b="1" dirty="0" smtClean="0"/>
              <a:t>watercolour paper</a:t>
            </a:r>
            <a:r>
              <a:rPr lang="en-IN" dirty="0" smtClean="0"/>
              <a:t> may be favoured for ink drawing due to its texture.</a:t>
            </a:r>
            <a:endParaRPr lang="en-US" dirty="0" smtClean="0"/>
          </a:p>
          <a:p>
            <a:pPr lvl="0" fontAlgn="base"/>
            <a:r>
              <a:rPr lang="en-IN" b="1" dirty="0" smtClean="0"/>
              <a:t>Acid-free, archival quality paper</a:t>
            </a:r>
            <a:r>
              <a:rPr lang="en-IN" dirty="0" smtClean="0"/>
              <a:t> keeps its colour and texture far longer than wood pulp based paper such as newsprint, which turns yellow and becomes brittle much sooner.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SIZES</a:t>
            </a:r>
            <a:endParaRPr lang="en-US" dirty="0"/>
          </a:p>
        </p:txBody>
      </p:sp>
      <p:pic>
        <p:nvPicPr>
          <p:cNvPr id="4" name="Content Placeholder 3"/>
          <p:cNvPicPr>
            <a:picLocks noGrp="1"/>
          </p:cNvPicPr>
          <p:nvPr>
            <p:ph idx="1"/>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514600" y="1524000"/>
            <a:ext cx="4663440" cy="51358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MEDIUM</a:t>
            </a:r>
            <a:endParaRPr lang="en-US" dirty="0"/>
          </a:p>
        </p:txBody>
      </p:sp>
      <p:pic>
        <p:nvPicPr>
          <p:cNvPr id="4" name="Content Placeholder 3" descr="10 Art Mediums To Use in Your Art Therapy Sessions"/>
          <p:cNvPicPr>
            <a:picLocks noGrp="1"/>
          </p:cNvPicPr>
          <p:nvPr>
            <p:ph idx="1"/>
          </p:nvPr>
        </p:nvPicPr>
        <p:blipFill>
          <a:blip r:embed="rId2"/>
          <a:srcRect/>
          <a:stretch>
            <a:fillRect/>
          </a:stretch>
        </p:blipFill>
        <p:spPr bwMode="auto">
          <a:xfrm>
            <a:off x="1884373" y="1600200"/>
            <a:ext cx="5375253"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 MEDIUM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Day.1</a:t>
            </a:r>
          </a:p>
          <a:p>
            <a:r>
              <a:rPr lang="en-IN" dirty="0"/>
              <a:t>A </a:t>
            </a:r>
            <a:r>
              <a:rPr lang="en-IN" b="1" dirty="0"/>
              <a:t>medium</a:t>
            </a:r>
            <a:r>
              <a:rPr lang="en-IN" dirty="0"/>
              <a:t> refers to the materials that are used to create a work of </a:t>
            </a:r>
            <a:r>
              <a:rPr lang="en-IN" b="1" dirty="0"/>
              <a:t>art</a:t>
            </a:r>
            <a:r>
              <a:rPr lang="en-IN" dirty="0"/>
              <a:t>. The plural of </a:t>
            </a:r>
            <a:r>
              <a:rPr lang="en-IN" b="1" dirty="0"/>
              <a:t>medium</a:t>
            </a:r>
            <a:r>
              <a:rPr lang="en-IN" dirty="0"/>
              <a:t> is media. Some of the most common media are oil paints (paints that use oil to hold pigments together), tempera (pigments held together with egg yolk), marble (soft, white stone), and bronze (a metal used to cast sculptures).</a:t>
            </a:r>
            <a:endParaRPr lang="en-US" dirty="0"/>
          </a:p>
          <a:p>
            <a:r>
              <a:rPr lang="en-IN" dirty="0"/>
              <a:t>	</a:t>
            </a:r>
            <a:endParaRPr lang="en-US" dirty="0"/>
          </a:p>
          <a:p>
            <a:pPr>
              <a:buNone/>
            </a:pPr>
            <a:r>
              <a:rPr lang="en-IN" dirty="0"/>
              <a:t>	</a:t>
            </a:r>
            <a:endParaRPr lang="en-US" dirty="0"/>
          </a:p>
          <a:p>
            <a:r>
              <a:rPr lang="en-US" dirty="0"/>
              <a:t>Since then, </a:t>
            </a:r>
            <a:r>
              <a:rPr lang="en-US" b="1" dirty="0"/>
              <a:t>oil paints</a:t>
            </a:r>
            <a:r>
              <a:rPr lang="en-US" dirty="0"/>
              <a:t> have been the most common media in Western art. </a:t>
            </a:r>
            <a:r>
              <a:rPr lang="en-US" b="1" dirty="0"/>
              <a:t>Oil paints</a:t>
            </a:r>
            <a:r>
              <a:rPr lang="en-US" dirty="0"/>
              <a:t> are almost always used to paint canvas, a woven fabric. Tempera is another common medium.</a:t>
            </a:r>
          </a:p>
          <a:p>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ARTMEDIUM</a:t>
            </a:r>
            <a:endParaRPr lang="en-US" dirty="0"/>
          </a:p>
        </p:txBody>
      </p:sp>
      <p:sp>
        <p:nvSpPr>
          <p:cNvPr id="3" name="Content Placeholder 2"/>
          <p:cNvSpPr>
            <a:spLocks noGrp="1"/>
          </p:cNvSpPr>
          <p:nvPr>
            <p:ph idx="1"/>
          </p:nvPr>
        </p:nvSpPr>
        <p:spPr/>
        <p:txBody>
          <a:bodyPr>
            <a:normAutofit lnSpcReduction="10000"/>
          </a:bodyPr>
          <a:lstStyle/>
          <a:p>
            <a:r>
              <a:rPr lang="en-US" dirty="0" smtClean="0"/>
              <a:t>Day.3</a:t>
            </a:r>
          </a:p>
          <a:p>
            <a:r>
              <a:rPr lang="en-US" dirty="0" smtClean="0"/>
              <a:t>Pencils</a:t>
            </a:r>
          </a:p>
          <a:p>
            <a:r>
              <a:rPr lang="en-US" dirty="0" err="1" smtClean="0"/>
              <a:t>Colour</a:t>
            </a:r>
            <a:r>
              <a:rPr lang="en-US" dirty="0" smtClean="0"/>
              <a:t> pencils</a:t>
            </a:r>
          </a:p>
          <a:p>
            <a:r>
              <a:rPr lang="en-US" dirty="0" smtClean="0"/>
              <a:t>Pastels</a:t>
            </a:r>
          </a:p>
          <a:p>
            <a:r>
              <a:rPr lang="en-US" dirty="0" smtClean="0"/>
              <a:t>Water </a:t>
            </a:r>
            <a:r>
              <a:rPr lang="en-US" dirty="0" err="1" smtClean="0"/>
              <a:t>colour</a:t>
            </a:r>
            <a:endParaRPr lang="en-US" dirty="0" smtClean="0"/>
          </a:p>
          <a:p>
            <a:r>
              <a:rPr lang="en-US" dirty="0" smtClean="0"/>
              <a:t>Acrylic </a:t>
            </a:r>
            <a:r>
              <a:rPr lang="en-US" dirty="0" err="1" smtClean="0"/>
              <a:t>colour</a:t>
            </a:r>
            <a:endParaRPr lang="en-US" dirty="0" smtClean="0"/>
          </a:p>
          <a:p>
            <a:r>
              <a:rPr lang="en-US" dirty="0" smtClean="0"/>
              <a:t>Fabric </a:t>
            </a:r>
            <a:r>
              <a:rPr lang="en-US" dirty="0" err="1" smtClean="0"/>
              <a:t>colour</a:t>
            </a:r>
            <a:endParaRPr lang="en-US" dirty="0" smtClean="0"/>
          </a:p>
          <a:p>
            <a:r>
              <a:rPr lang="en-US" dirty="0" smtClean="0"/>
              <a:t>marker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PENCILS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Day .4</a:t>
            </a:r>
          </a:p>
          <a:p>
            <a:r>
              <a:rPr lang="en-US" dirty="0" smtClean="0"/>
              <a:t>Drawing is a form of visual </a:t>
            </a:r>
            <a:r>
              <a:rPr lang="en-US" b="1" dirty="0" smtClean="0"/>
              <a:t>art in</a:t>
            </a:r>
            <a:r>
              <a:rPr lang="en-US" dirty="0" smtClean="0"/>
              <a:t> which a person uses various drawing instruments to mark paper or another two-dimensional </a:t>
            </a:r>
            <a:r>
              <a:rPr lang="en-US" b="1" dirty="0" smtClean="0"/>
              <a:t>medium</a:t>
            </a:r>
            <a:r>
              <a:rPr lang="en-US" dirty="0" smtClean="0"/>
              <a:t>. Instruments include graphite </a:t>
            </a:r>
            <a:r>
              <a:rPr lang="en-US" b="1" dirty="0" smtClean="0"/>
              <a:t>pencils</a:t>
            </a:r>
            <a:r>
              <a:rPr lang="en-US" dirty="0" smtClean="0"/>
              <a:t>, pen and ink, various kinds of paints, ... </a:t>
            </a:r>
            <a:r>
              <a:rPr lang="en-US" b="1" dirty="0" smtClean="0"/>
              <a:t>In</a:t>
            </a:r>
            <a:r>
              <a:rPr lang="en-US" dirty="0" smtClean="0"/>
              <a:t> addition to its </a:t>
            </a:r>
            <a:r>
              <a:rPr lang="en-US" b="1" dirty="0" smtClean="0"/>
              <a:t>more artistic</a:t>
            </a:r>
            <a:r>
              <a:rPr lang="en-US" dirty="0" smtClean="0"/>
              <a:t> forms, drawing is frequently used </a:t>
            </a:r>
            <a:r>
              <a:rPr lang="en-US" b="1" dirty="0" smtClean="0"/>
              <a:t>in</a:t>
            </a:r>
            <a:r>
              <a:rPr lang="en-US" dirty="0" smtClean="0"/>
              <a:t> commercial illustration, animation, architecture, ...</a:t>
            </a:r>
          </a:p>
          <a:p>
            <a:r>
              <a:rPr lang="en-IN" b="1" dirty="0" smtClean="0"/>
              <a:t>Pencils are</a:t>
            </a:r>
            <a:r>
              <a:rPr lang="en-IN" dirty="0" smtClean="0"/>
              <a:t> equally capable of producing </a:t>
            </a:r>
            <a:r>
              <a:rPr lang="en-IN" b="1" dirty="0" smtClean="0"/>
              <a:t>quick</a:t>
            </a:r>
            <a:r>
              <a:rPr lang="en-IN" dirty="0" smtClean="0"/>
              <a:t> sketches or finely worked drawings. Of all drawing </a:t>
            </a:r>
            <a:r>
              <a:rPr lang="en-IN" b="1" dirty="0" smtClean="0"/>
              <a:t>media</a:t>
            </a:r>
            <a:r>
              <a:rPr lang="en-IN" dirty="0" smtClean="0"/>
              <a:t>, </a:t>
            </a:r>
            <a:r>
              <a:rPr lang="en-IN" b="1" dirty="0" smtClean="0"/>
              <a:t>pencils are</a:t>
            </a:r>
            <a:r>
              <a:rPr lang="en-IN" dirty="0" smtClean="0"/>
              <a:t> the </a:t>
            </a:r>
            <a:r>
              <a:rPr lang="en-IN" b="1" dirty="0" smtClean="0"/>
              <a:t>most immediate</a:t>
            </a:r>
            <a:r>
              <a:rPr lang="en-IN" dirty="0" smtClean="0"/>
              <a:t>, versatile and sensitive. Set contains seven graphite </a:t>
            </a:r>
            <a:r>
              <a:rPr lang="en-IN" b="1" dirty="0" smtClean="0"/>
              <a:t>pencils</a:t>
            </a:r>
            <a:r>
              <a:rPr lang="en-IN" dirty="0" smtClean="0"/>
              <a:t> from 2H to 8B, three charcoal </a:t>
            </a:r>
            <a:r>
              <a:rPr lang="en-IN" b="1" dirty="0" smtClean="0"/>
              <a:t>pencils</a:t>
            </a:r>
            <a:r>
              <a:rPr lang="en-IN" dirty="0" smtClean="0"/>
              <a:t>: 2B, 4B and 6B</a:t>
            </a:r>
            <a:endParaRPr lang="en-US" dirty="0" smtClean="0"/>
          </a:p>
          <a:p>
            <a:r>
              <a:rPr lang="en-IN" dirty="0" smtClean="0"/>
              <a:t>.	</a:t>
            </a:r>
            <a:endParaRPr lang="en-US" dirty="0" smtClean="0"/>
          </a:p>
          <a:p>
            <a:r>
              <a:rPr lang="en-US" dirty="0" smtClean="0"/>
              <a:t>For sketching you can use </a:t>
            </a:r>
            <a:r>
              <a:rPr lang="en-US" b="1" dirty="0" smtClean="0"/>
              <a:t>H</a:t>
            </a:r>
            <a:r>
              <a:rPr lang="en-US" dirty="0" smtClean="0"/>
              <a:t> or </a:t>
            </a:r>
            <a:r>
              <a:rPr lang="en-US" b="1" dirty="0" smtClean="0"/>
              <a:t>HB</a:t>
            </a:r>
            <a:r>
              <a:rPr lang="en-US" dirty="0" smtClean="0"/>
              <a:t> pencil and for shading you can use 4B and 6B . Harder </a:t>
            </a:r>
            <a:r>
              <a:rPr lang="en-US" b="1" dirty="0" smtClean="0"/>
              <a:t>leads</a:t>
            </a:r>
            <a:r>
              <a:rPr lang="en-US" dirty="0" smtClean="0"/>
              <a:t> are used for roughing out your drawings. Harder </a:t>
            </a:r>
            <a:r>
              <a:rPr lang="en-US" b="1" dirty="0" smtClean="0"/>
              <a:t>leads</a:t>
            </a:r>
            <a:r>
              <a:rPr lang="en-US" dirty="0" smtClean="0"/>
              <a:t> are very light and so good for sketching outline of drawing. Since it is light, it can be erased easily.</a:t>
            </a:r>
          </a:p>
          <a:p>
            <a:r>
              <a:rPr lang="en-US" dirty="0" smtClean="0"/>
              <a:t> </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PENCILS</a:t>
            </a:r>
            <a:endParaRPr lang="en-US" dirty="0"/>
          </a:p>
        </p:txBody>
      </p:sp>
      <p:pic>
        <p:nvPicPr>
          <p:cNvPr id="4" name="Content Placeholder 3" descr="Learning to Draw with Graphite Pencil | Here's What You Need to Know"/>
          <p:cNvPicPr>
            <a:picLocks noGrp="1"/>
          </p:cNvPicPr>
          <p:nvPr>
            <p:ph idx="1"/>
          </p:nvPr>
        </p:nvPicPr>
        <p:blipFill>
          <a:blip r:embed="rId2"/>
          <a:srcRect/>
          <a:stretch>
            <a:fillRect/>
          </a:stretch>
        </p:blipFill>
        <p:spPr bwMode="auto">
          <a:xfrm>
            <a:off x="1177527" y="1600200"/>
            <a:ext cx="6788945" cy="4525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COLOUR PENCILS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Day.5</a:t>
            </a:r>
            <a:endParaRPr lang="en-US" dirty="0" smtClean="0"/>
          </a:p>
          <a:p>
            <a:r>
              <a:rPr lang="en-IN" b="1" u="sng" dirty="0" smtClean="0"/>
              <a:t>COLOUR PENCIL</a:t>
            </a:r>
            <a:endParaRPr lang="en-US" dirty="0" smtClean="0"/>
          </a:p>
          <a:p>
            <a:r>
              <a:rPr lang="en-IN" dirty="0" smtClean="0"/>
              <a:t>While colour pencils were once considered to be primarily for kids, throughout the years they have been steadily gaining respect amongst artists. There is a big difference between artist grade colour pencils and the colour pencils usually used by children. </a:t>
            </a:r>
            <a:r>
              <a:rPr lang="en-IN" b="1" dirty="0" smtClean="0"/>
              <a:t>Professional artist-quality colour pencils</a:t>
            </a:r>
            <a:r>
              <a:rPr lang="en-IN" dirty="0" smtClean="0"/>
              <a:t> contain a higher degree of wax and pigment than the colour pencils used by </a:t>
            </a:r>
            <a:r>
              <a:rPr lang="en-IN" dirty="0" err="1" smtClean="0"/>
              <a:t>children.</a:t>
            </a:r>
            <a:r>
              <a:rPr lang="en-IN" b="1" dirty="0" err="1" smtClean="0"/>
              <a:t>Artist</a:t>
            </a:r>
            <a:r>
              <a:rPr lang="en-IN" b="1" dirty="0" smtClean="0"/>
              <a:t>-quality colour pencils</a:t>
            </a:r>
            <a:r>
              <a:rPr lang="en-IN" dirty="0" smtClean="0"/>
              <a:t> are light-resistant or lightfast. They can be sharpened to a fine point to allow rendering of exquisite detail.</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COLOUR PENCIL</a:t>
            </a:r>
            <a:endParaRPr lang="en-US" dirty="0"/>
          </a:p>
        </p:txBody>
      </p:sp>
      <p:pic>
        <p:nvPicPr>
          <p:cNvPr id="4" name="Content Placeholder 3" descr="A colored pencil, coloured pencil (see spelling differences) or ..."/>
          <p:cNvPicPr>
            <a:picLocks noGrp="1"/>
          </p:cNvPicPr>
          <p:nvPr>
            <p:ph idx="1"/>
          </p:nvPr>
        </p:nvPicPr>
        <p:blipFill>
          <a:blip r:embed="rId2"/>
          <a:srcRect/>
          <a:stretch>
            <a:fillRect/>
          </a:stretch>
        </p:blipFill>
        <p:spPr bwMode="auto">
          <a:xfrm>
            <a:off x="1807079" y="1600200"/>
            <a:ext cx="5529842"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Day.6</a:t>
            </a:r>
            <a:endParaRPr lang="en-US" dirty="0" smtClean="0"/>
          </a:p>
          <a:p>
            <a:r>
              <a:rPr lang="en-IN" dirty="0" smtClean="0">
                <a:hlinkClick r:id="rId2"/>
              </a:rPr>
              <a:t>Pastel is a medium</a:t>
            </a:r>
            <a:r>
              <a:rPr lang="en-IN" dirty="0" smtClean="0"/>
              <a:t> that straddles the line between painting and drawing. The finished work can look just as rich and luminescent as paintings, yet the process of creating them resembles drawing more than painting.</a:t>
            </a:r>
            <a:endParaRPr lang="en-US" dirty="0" smtClean="0"/>
          </a:p>
          <a:p>
            <a:r>
              <a:rPr lang="en-IN" dirty="0" smtClean="0"/>
              <a:t>Pastels are made by mixing dry pigment, some chalk, and a binder together to form a thick paste. The paste is made into sticks and allowed to dry.</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317</Words>
  <Application>Microsoft Office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ART MEDIUM AND ITS APPLICATIONS</vt:lpstr>
      <vt:lpstr>ART MEDIUM</vt:lpstr>
      <vt:lpstr>ART MEDIUM  INTRODUCTION</vt:lpstr>
      <vt:lpstr>TYPES OF ARTMEDIUM</vt:lpstr>
      <vt:lpstr>PENCILS</vt:lpstr>
      <vt:lpstr>PENCILS</vt:lpstr>
      <vt:lpstr>COLOUR PENCILS</vt:lpstr>
      <vt:lpstr>COLOUR PENCIL</vt:lpstr>
      <vt:lpstr>PASTELS</vt:lpstr>
      <vt:lpstr>PASTELS</vt:lpstr>
      <vt:lpstr>WATER COLOUR</vt:lpstr>
      <vt:lpstr>WATER COLOUR</vt:lpstr>
      <vt:lpstr>ACRYLIC COLOUR</vt:lpstr>
      <vt:lpstr>ACRYLIC COLOUR</vt:lpstr>
      <vt:lpstr>FABRIC COLOUR</vt:lpstr>
      <vt:lpstr>FABRIC COLOUR</vt:lpstr>
      <vt:lpstr>MARKER</vt:lpstr>
      <vt:lpstr>PAPERS TYPES</vt:lpstr>
      <vt:lpstr>PAPER SIZES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MEDIUM AND ITS APPLICATIONS</dc:title>
  <dc:creator>Relix</dc:creator>
  <cp:lastModifiedBy>Relix</cp:lastModifiedBy>
  <cp:revision>42</cp:revision>
  <dcterms:created xsi:type="dcterms:W3CDTF">2020-05-16T08:07:50Z</dcterms:created>
  <dcterms:modified xsi:type="dcterms:W3CDTF">2020-05-17T05:24:34Z</dcterms:modified>
</cp:coreProperties>
</file>