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D477FE-676C-4A06-AE20-DE5EBCC414CC}"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477FE-676C-4A06-AE20-DE5EBCC414CC}"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477FE-676C-4A06-AE20-DE5EBCC414CC}"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477FE-676C-4A06-AE20-DE5EBCC414CC}"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D477FE-676C-4A06-AE20-DE5EBCC414CC}"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D477FE-676C-4A06-AE20-DE5EBCC414CC}" type="datetimeFigureOut">
              <a:rPr lang="en-US" smtClean="0"/>
              <a:t>18-May-20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D477FE-676C-4A06-AE20-DE5EBCC414CC}" type="datetimeFigureOut">
              <a:rPr lang="en-US" smtClean="0"/>
              <a:t>18-May-20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D477FE-676C-4A06-AE20-DE5EBCC414CC}" type="datetimeFigureOut">
              <a:rPr lang="en-US" smtClean="0"/>
              <a:t>18-May-20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477FE-676C-4A06-AE20-DE5EBCC414CC}" type="datetimeFigureOut">
              <a:rPr lang="en-US" smtClean="0"/>
              <a:t>18-May-20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D477FE-676C-4A06-AE20-DE5EBCC414CC}" type="datetimeFigureOut">
              <a:rPr lang="en-US" smtClean="0"/>
              <a:t>18-May-20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D477FE-676C-4A06-AE20-DE5EBCC414CC}" type="datetimeFigureOut">
              <a:rPr lang="en-US" smtClean="0"/>
              <a:t>18-May-20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B7096-B23C-4429-9673-CFCF15B5C55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477FE-676C-4A06-AE20-DE5EBCC414CC}" type="datetimeFigureOut">
              <a:rPr lang="en-US" smtClean="0"/>
              <a:t>18-May-20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5B7096-B23C-4429-9673-CFCF15B5C55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Texture_(painti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en.wikipedia.org/wiki/File:CPT-Websites-monochrome.sv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n.wikipedia.org/wiki/File:Colour_Combinations_Chart.p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en.wikipedia.org/wiki/File:Triadic_colors.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File:Munsell-system.sv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COLOR THEORY AND DIMENSIONS OF COLOR</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TEXTURE OF COLOR</a:t>
            </a:r>
            <a:endParaRPr lang="en-US" dirty="0"/>
          </a:p>
        </p:txBody>
      </p:sp>
      <p:sp>
        <p:nvSpPr>
          <p:cNvPr id="3" name="Content Placeholder 2"/>
          <p:cNvSpPr>
            <a:spLocks noGrp="1"/>
          </p:cNvSpPr>
          <p:nvPr>
            <p:ph idx="1"/>
          </p:nvPr>
        </p:nvSpPr>
        <p:spPr/>
        <p:txBody>
          <a:bodyPr>
            <a:normAutofit fontScale="92500"/>
          </a:bodyPr>
          <a:lstStyle/>
          <a:p>
            <a:r>
              <a:rPr lang="en-US" dirty="0" smtClean="0"/>
              <a:t>Day.6</a:t>
            </a:r>
          </a:p>
          <a:p>
            <a:r>
              <a:rPr lang="en-US" b="1" dirty="0"/>
              <a:t>TEXTURE</a:t>
            </a:r>
            <a:endParaRPr lang="en-US" dirty="0"/>
          </a:p>
          <a:p>
            <a:r>
              <a:rPr lang="en-US" dirty="0"/>
              <a:t>The </a:t>
            </a:r>
            <a:r>
              <a:rPr lang="en-US" b="1" dirty="0"/>
              <a:t>texture</a:t>
            </a:r>
            <a:r>
              <a:rPr lang="en-US" dirty="0"/>
              <a:t> of a fabric will </a:t>
            </a:r>
            <a:r>
              <a:rPr lang="en-US" b="1" dirty="0"/>
              <a:t>affect</a:t>
            </a:r>
            <a:r>
              <a:rPr lang="en-US" dirty="0"/>
              <a:t> the appearance of </a:t>
            </a:r>
            <a:r>
              <a:rPr lang="en-US" b="1" dirty="0" err="1"/>
              <a:t>colour</a:t>
            </a:r>
            <a:r>
              <a:rPr lang="en-US" dirty="0"/>
              <a:t> because of the way in which different </a:t>
            </a:r>
            <a:r>
              <a:rPr lang="en-US" b="1" dirty="0"/>
              <a:t>textures</a:t>
            </a:r>
            <a:r>
              <a:rPr lang="en-US" dirty="0"/>
              <a:t> absorb and reflect light off their surface: Satin and silks will reflect light, velvet absorb light and a rough-</a:t>
            </a:r>
            <a:r>
              <a:rPr lang="en-US" b="1" dirty="0"/>
              <a:t>textured</a:t>
            </a:r>
            <a:r>
              <a:rPr lang="en-US" dirty="0"/>
              <a:t> fabric will cast shadows upon itself – affecting the appearance of the </a:t>
            </a:r>
            <a:r>
              <a:rPr lang="en-US" b="1" dirty="0" err="1"/>
              <a:t>colours</a:t>
            </a:r>
            <a:r>
              <a:rPr lang="en-US" dirty="0" err="1"/>
              <a:t>'</a:t>
            </a:r>
            <a:r>
              <a:rPr lang="en-US" dirty="0"/>
              <a:t> temperature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TEXTURE</a:t>
            </a:r>
            <a:endParaRPr lang="en-US" dirty="0"/>
          </a:p>
        </p:txBody>
      </p:sp>
      <p:sp>
        <p:nvSpPr>
          <p:cNvPr id="3" name="Content Placeholder 2"/>
          <p:cNvSpPr>
            <a:spLocks noGrp="1"/>
          </p:cNvSpPr>
          <p:nvPr>
            <p:ph idx="1"/>
          </p:nvPr>
        </p:nvSpPr>
        <p:spPr/>
        <p:txBody>
          <a:bodyPr/>
          <a:lstStyle/>
          <a:p>
            <a:r>
              <a:rPr lang="en-US" dirty="0" smtClean="0"/>
              <a:t>Day.7</a:t>
            </a:r>
          </a:p>
          <a:p>
            <a:pPr lvl="0"/>
            <a:r>
              <a:rPr lang="en-US" dirty="0">
                <a:hlinkClick r:id="rId2"/>
              </a:rPr>
              <a:t>1Actual texture</a:t>
            </a:r>
            <a:endParaRPr lang="en-US" dirty="0"/>
          </a:p>
          <a:p>
            <a:pPr lvl="0"/>
            <a:r>
              <a:rPr lang="en-US" dirty="0">
                <a:hlinkClick r:id="rId2"/>
              </a:rPr>
              <a:t>2Simulated texture</a:t>
            </a:r>
            <a:endParaRPr lang="en-US" dirty="0"/>
          </a:p>
          <a:p>
            <a:pPr lvl="0"/>
            <a:r>
              <a:rPr lang="en-US" dirty="0">
                <a:hlinkClick r:id="rId2"/>
              </a:rPr>
              <a:t>3Abstract texture</a:t>
            </a:r>
            <a:endParaRPr lang="en-US" dirty="0"/>
          </a:p>
          <a:p>
            <a:pPr lvl="0"/>
            <a:r>
              <a:rPr lang="en-US" dirty="0">
                <a:hlinkClick r:id="rId2"/>
              </a:rPr>
              <a:t>4Invented texture</a:t>
            </a:r>
            <a:endParaRPr lang="en-US" dirty="0"/>
          </a:p>
          <a:p>
            <a:r>
              <a:rPr lang="en-US" dirty="0">
                <a:hlinkClick r:id="rId2"/>
              </a:rPr>
              <a:t>5Needle texture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COLOUR SCHEME</a:t>
            </a:r>
            <a:endParaRPr lang="en-US" dirty="0"/>
          </a:p>
        </p:txBody>
      </p:sp>
      <p:sp>
        <p:nvSpPr>
          <p:cNvPr id="3" name="Content Placeholder 2"/>
          <p:cNvSpPr>
            <a:spLocks noGrp="1"/>
          </p:cNvSpPr>
          <p:nvPr>
            <p:ph idx="1"/>
          </p:nvPr>
        </p:nvSpPr>
        <p:spPr/>
        <p:txBody>
          <a:bodyPr>
            <a:normAutofit lnSpcReduction="10000"/>
          </a:bodyPr>
          <a:lstStyle/>
          <a:p>
            <a:r>
              <a:rPr lang="en-US" dirty="0" smtClean="0"/>
              <a:t>Day.8</a:t>
            </a:r>
          </a:p>
          <a:p>
            <a:r>
              <a:rPr lang="en-US" b="1" dirty="0"/>
              <a:t>The 6 types of color schemes</a:t>
            </a:r>
            <a:endParaRPr lang="en-US" dirty="0"/>
          </a:p>
          <a:p>
            <a:pPr lvl="0"/>
            <a:r>
              <a:rPr lang="en-US" dirty="0"/>
              <a:t>Monochromatic color scheme. ...</a:t>
            </a:r>
          </a:p>
          <a:p>
            <a:pPr lvl="0"/>
            <a:r>
              <a:rPr lang="en-US" dirty="0"/>
              <a:t>Analogous color scheme. ...</a:t>
            </a:r>
          </a:p>
          <a:p>
            <a:pPr lvl="0"/>
            <a:r>
              <a:rPr lang="en-US" dirty="0"/>
              <a:t>Complementary color scheme. ...</a:t>
            </a:r>
          </a:p>
          <a:p>
            <a:pPr lvl="0"/>
            <a:r>
              <a:rPr lang="en-US" dirty="0"/>
              <a:t>Triadic color scheme. ...</a:t>
            </a:r>
          </a:p>
          <a:p>
            <a:pPr lvl="0"/>
            <a:r>
              <a:rPr lang="en-US" dirty="0"/>
              <a:t>Split-complementary color scheme. ...</a:t>
            </a:r>
          </a:p>
          <a:p>
            <a:r>
              <a:rPr lang="en-US" b="1" dirty="0" err="1"/>
              <a:t>Tetradic</a:t>
            </a:r>
            <a:r>
              <a:rPr lang="en-US" b="1" dirty="0"/>
              <a:t> color scheme.</a:t>
            </a:r>
            <a:r>
              <a:rPr lang="en-US" u="sng" dirty="0"/>
              <a:t> </a:t>
            </a:r>
            <a:endParaRPr lang="en-US" b="1"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MONOCHROMATIC</a:t>
            </a:r>
            <a:endParaRPr lang="en-US" dirty="0"/>
          </a:p>
        </p:txBody>
      </p:sp>
      <p:pic>
        <p:nvPicPr>
          <p:cNvPr id="4" name="Content Placeholder 3" descr="https://upload.wikimedia.org/wikipedia/commons/thumb/1/1a/CPT-Websites-monochrome.svg/201px-CPT-Websites-monochrome.svg.png">
            <a:hlinkClick r:id="rId2"/>
          </p:cNvPr>
          <p:cNvPicPr>
            <a:picLocks noGrp="1"/>
          </p:cNvPicPr>
          <p:nvPr>
            <p:ph idx="1"/>
          </p:nvPr>
        </p:nvPicPr>
        <p:blipFill>
          <a:blip r:embed="rId3"/>
          <a:srcRect/>
          <a:stretch>
            <a:fillRect/>
          </a:stretch>
        </p:blipFill>
        <p:spPr bwMode="auto">
          <a:xfrm>
            <a:off x="3200400" y="2895600"/>
            <a:ext cx="3108960" cy="3200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ANALOGUES</a:t>
            </a:r>
            <a:endParaRPr lang="en-US" dirty="0"/>
          </a:p>
        </p:txBody>
      </p:sp>
      <p:pic>
        <p:nvPicPr>
          <p:cNvPr id="4" name="Content Placeholder 3" descr="https://upload.wikimedia.org/wikipedia/commons/thumb/2/22/Colour_Combinations_Chart.png/200px-Colour_Combinations_Chart.png">
            <a:hlinkClick r:id="rId2"/>
          </p:cNvPr>
          <p:cNvPicPr>
            <a:picLocks noGrp="1"/>
          </p:cNvPicPr>
          <p:nvPr>
            <p:ph idx="1"/>
          </p:nvPr>
        </p:nvPicPr>
        <p:blipFill>
          <a:blip r:embed="rId3"/>
          <a:srcRect/>
          <a:stretch>
            <a:fillRect/>
          </a:stretch>
        </p:blipFill>
        <p:spPr bwMode="auto">
          <a:xfrm>
            <a:off x="3200400" y="2743200"/>
            <a:ext cx="3566160" cy="338328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TRIADIC</a:t>
            </a:r>
            <a:endParaRPr lang="en-US" dirty="0"/>
          </a:p>
        </p:txBody>
      </p:sp>
      <p:pic>
        <p:nvPicPr>
          <p:cNvPr id="4" name="Content Placeholder 3" descr="https://upload.wikimedia.org/wikipedia/commons/thumb/7/75/Triadic_colors.png/220px-Triadic_colors.png">
            <a:hlinkClick r:id="rId2"/>
          </p:cNvPr>
          <p:cNvPicPr>
            <a:picLocks noGrp="1"/>
          </p:cNvPicPr>
          <p:nvPr>
            <p:ph idx="1"/>
          </p:nvPr>
        </p:nvPicPr>
        <p:blipFill>
          <a:blip r:embed="rId3"/>
          <a:srcRect/>
          <a:stretch>
            <a:fillRect/>
          </a:stretch>
        </p:blipFill>
        <p:spPr bwMode="auto">
          <a:xfrm>
            <a:off x="3048000" y="2133600"/>
            <a:ext cx="3474720" cy="338328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COMPLIMENTARY COLOR SCHEME</a:t>
            </a:r>
            <a:endParaRPr lang="en-US" dirty="0"/>
          </a:p>
        </p:txBody>
      </p:sp>
      <p:pic>
        <p:nvPicPr>
          <p:cNvPr id="4" name="Content Placeholder 3" descr="Artist Blog"/>
          <p:cNvPicPr>
            <a:picLocks noGrp="1"/>
          </p:cNvPicPr>
          <p:nvPr>
            <p:ph idx="1"/>
          </p:nvPr>
        </p:nvPicPr>
        <p:blipFill>
          <a:blip r:embed="rId2"/>
          <a:srcRect/>
          <a:stretch>
            <a:fillRect/>
          </a:stretch>
        </p:blipFill>
        <p:spPr bwMode="auto">
          <a:xfrm>
            <a:off x="2057400" y="1905000"/>
            <a:ext cx="4572000" cy="493776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SPLIT COMPLEMENTARY</a:t>
            </a:r>
            <a:endParaRPr lang="en-US" dirty="0"/>
          </a:p>
        </p:txBody>
      </p:sp>
      <p:pic>
        <p:nvPicPr>
          <p:cNvPr id="4" name="Content Placeholder 3" descr="12 Best Split Complementary Color Scheme images | Split ..."/>
          <p:cNvPicPr>
            <a:picLocks noGrp="1"/>
          </p:cNvPicPr>
          <p:nvPr>
            <p:ph idx="1"/>
          </p:nvPr>
        </p:nvPicPr>
        <p:blipFill>
          <a:blip r:embed="rId2"/>
          <a:srcRect/>
          <a:stretch>
            <a:fillRect/>
          </a:stretch>
        </p:blipFill>
        <p:spPr bwMode="auto">
          <a:xfrm>
            <a:off x="3054857" y="2346038"/>
            <a:ext cx="3034286" cy="3034286"/>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TETRADIC</a:t>
            </a:r>
            <a:endParaRPr lang="en-US" dirty="0"/>
          </a:p>
        </p:txBody>
      </p:sp>
      <p:pic>
        <p:nvPicPr>
          <p:cNvPr id="4" name="Content Placeholder 3" descr="Tetradic. Tetradic color scheme is very difficult to pull off. It ..."/>
          <p:cNvPicPr>
            <a:picLocks noGrp="1"/>
          </p:cNvPicPr>
          <p:nvPr>
            <p:ph idx="1"/>
          </p:nvPr>
        </p:nvPicPr>
        <p:blipFill>
          <a:blip r:embed="rId2"/>
          <a:srcRect/>
          <a:stretch>
            <a:fillRect/>
          </a:stretch>
        </p:blipFill>
        <p:spPr bwMode="auto">
          <a:xfrm>
            <a:off x="2819400" y="1958181"/>
            <a:ext cx="4114800" cy="4114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COLOUR THEORY</a:t>
            </a:r>
            <a:br>
              <a:rPr lang="en-US" dirty="0" smtClean="0"/>
            </a:br>
            <a:r>
              <a:rPr lang="en-US" dirty="0" smtClean="0"/>
              <a:t>INTRODUCTION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Day.1</a:t>
            </a:r>
          </a:p>
          <a:p>
            <a:r>
              <a:rPr lang="en-US" dirty="0"/>
              <a:t>Discussion on </a:t>
            </a:r>
            <a:r>
              <a:rPr lang="en-US" dirty="0" err="1"/>
              <a:t>colour</a:t>
            </a:r>
            <a:endParaRPr lang="en-US" dirty="0"/>
          </a:p>
          <a:p>
            <a:r>
              <a:rPr lang="en-US" b="1" dirty="0"/>
              <a:t>Color</a:t>
            </a:r>
            <a:r>
              <a:rPr lang="en-US" dirty="0"/>
              <a:t> is perception. Our eyes see something (the sky, for example), and data sent from our eyes to our brains tells us it's a certain </a:t>
            </a:r>
            <a:r>
              <a:rPr lang="en-US" b="1" dirty="0"/>
              <a:t>color</a:t>
            </a:r>
            <a:r>
              <a:rPr lang="en-US" dirty="0"/>
              <a:t> (blue). Objects reflect light in different combinations of wavelengths. Our brains pick up on those wavelength combinations and translate them into the phenomenon we call </a:t>
            </a:r>
            <a:r>
              <a:rPr lang="en-US" b="1" dirty="0"/>
              <a:t>color</a:t>
            </a:r>
            <a:r>
              <a:rPr lang="en-US" dirty="0"/>
              <a:t>.</a:t>
            </a:r>
          </a:p>
          <a:p>
            <a:r>
              <a:rPr lang="en-US" b="1" dirty="0"/>
              <a:t>Color</a:t>
            </a:r>
            <a:r>
              <a:rPr lang="en-US" dirty="0"/>
              <a:t> means many different things to different people and cultures. We all </a:t>
            </a:r>
            <a:r>
              <a:rPr lang="en-US" b="1" dirty="0"/>
              <a:t>have</a:t>
            </a:r>
            <a:r>
              <a:rPr lang="en-US" dirty="0"/>
              <a:t> our own favorite </a:t>
            </a:r>
            <a:r>
              <a:rPr lang="en-US" b="1" dirty="0"/>
              <a:t>colors</a:t>
            </a:r>
            <a:r>
              <a:rPr lang="en-US" dirty="0"/>
              <a:t>. People like different </a:t>
            </a:r>
            <a:r>
              <a:rPr lang="en-US" b="1" dirty="0"/>
              <a:t>colors</a:t>
            </a:r>
            <a:r>
              <a:rPr lang="en-US" dirty="0"/>
              <a:t> like they like different foods. </a:t>
            </a:r>
            <a:r>
              <a:rPr lang="en-US" b="1" dirty="0"/>
              <a:t>Color</a:t>
            </a:r>
            <a:r>
              <a:rPr lang="en-US" dirty="0"/>
              <a:t> also represents feelings, people, countries, cultures, and </a:t>
            </a:r>
            <a:r>
              <a:rPr lang="en-US" b="1" dirty="0"/>
              <a:t>color</a:t>
            </a:r>
            <a:r>
              <a:rPr lang="en-US" dirty="0"/>
              <a:t> symbolism The most popular color in the world is </a:t>
            </a:r>
            <a:r>
              <a:rPr lang="en-US" b="1" dirty="0"/>
              <a:t>blue</a:t>
            </a:r>
            <a:r>
              <a:rPr lang="en-US" dirty="0"/>
              <a:t>. The second favorite colors are red and green, followed by orange, brown and purple. Yellow is the least favorite color, preferred by only five percent of people The most popular color in the world is </a:t>
            </a:r>
            <a:r>
              <a:rPr lang="en-US" b="1" dirty="0"/>
              <a:t>blue</a:t>
            </a:r>
            <a:r>
              <a:rPr lang="en-US" dirty="0"/>
              <a:t>. The second favorite colors are red and green, followed by orange, brown and purple. Yellow is the least favorite color, preferred by only five percent of people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 THEORY</a:t>
            </a:r>
            <a:endParaRPr lang="en-US" dirty="0"/>
          </a:p>
        </p:txBody>
      </p:sp>
      <p:pic>
        <p:nvPicPr>
          <p:cNvPr id="4" name="Content Placeholder 3" descr="Color Theory Quick Reference Poster | Paper Leaf"/>
          <p:cNvPicPr>
            <a:picLocks noGrp="1"/>
          </p:cNvPicPr>
          <p:nvPr>
            <p:ph idx="1"/>
          </p:nvPr>
        </p:nvPicPr>
        <p:blipFill>
          <a:blip r:embed="rId2" cstate="print"/>
          <a:srcRect/>
          <a:stretch>
            <a:fillRect/>
          </a:stretch>
        </p:blipFill>
        <p:spPr bwMode="auto">
          <a:xfrm>
            <a:off x="951229" y="1600200"/>
            <a:ext cx="7241541" cy="452596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PRANG COLOR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Day.2</a:t>
            </a:r>
          </a:p>
          <a:p>
            <a:r>
              <a:rPr lang="en-IN" dirty="0"/>
              <a:t>The </a:t>
            </a:r>
            <a:r>
              <a:rPr lang="en-IN" b="1" dirty="0"/>
              <a:t>Prang </a:t>
            </a:r>
            <a:r>
              <a:rPr lang="en-IN" b="1" dirty="0" err="1"/>
              <a:t>color</a:t>
            </a:r>
            <a:r>
              <a:rPr lang="en-IN" b="1" dirty="0"/>
              <a:t> system</a:t>
            </a:r>
            <a:r>
              <a:rPr lang="en-IN" dirty="0"/>
              <a:t> is the basis of the artist's </a:t>
            </a:r>
            <a:r>
              <a:rPr lang="en-IN" b="1" dirty="0" err="1"/>
              <a:t>color</a:t>
            </a:r>
            <a:r>
              <a:rPr lang="en-IN" b="1" dirty="0"/>
              <a:t> wheel</a:t>
            </a:r>
            <a:r>
              <a:rPr lang="en-IN" dirty="0"/>
              <a:t>, and it uses red, blue and yellow as its primaries. This </a:t>
            </a:r>
            <a:r>
              <a:rPr lang="en-IN" b="1" dirty="0"/>
              <a:t>system</a:t>
            </a:r>
            <a:r>
              <a:rPr lang="en-IN" dirty="0"/>
              <a:t> theorizes that the three primary </a:t>
            </a:r>
            <a:r>
              <a:rPr lang="en-IN" b="1" dirty="0" err="1"/>
              <a:t>colors</a:t>
            </a:r>
            <a:r>
              <a:rPr lang="en-IN" dirty="0"/>
              <a:t> can't be produced by mixing other hues, but can produce all other hues through mixing two of the primaries together. </a:t>
            </a:r>
            <a:r>
              <a:rPr lang="en-US" dirty="0"/>
              <a:t>Developed by Louis Prang, the Prang color system is most often used by artists in determining what paint pigments to mix in order to produce desired colors out of the basic primary colors.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MUNSELL COLOR SYSTEM</a:t>
            </a:r>
            <a:endParaRPr lang="en-US" dirty="0"/>
          </a:p>
        </p:txBody>
      </p:sp>
      <p:sp>
        <p:nvSpPr>
          <p:cNvPr id="3" name="Content Placeholder 2"/>
          <p:cNvSpPr>
            <a:spLocks noGrp="1"/>
          </p:cNvSpPr>
          <p:nvPr>
            <p:ph idx="1"/>
          </p:nvPr>
        </p:nvSpPr>
        <p:spPr/>
        <p:txBody>
          <a:bodyPr>
            <a:normAutofit lnSpcReduction="10000"/>
          </a:bodyPr>
          <a:lstStyle/>
          <a:p>
            <a:r>
              <a:rPr lang="en-US" dirty="0" smtClean="0"/>
              <a:t>Day.3</a:t>
            </a:r>
          </a:p>
          <a:p>
            <a:r>
              <a:rPr lang="en-US" dirty="0"/>
              <a:t>The </a:t>
            </a:r>
            <a:r>
              <a:rPr lang="en-US" b="1" dirty="0" err="1"/>
              <a:t>Munsell</a:t>
            </a:r>
            <a:r>
              <a:rPr lang="en-US" b="1" dirty="0"/>
              <a:t> color system</a:t>
            </a:r>
            <a:r>
              <a:rPr lang="en-US" dirty="0"/>
              <a:t> is a </a:t>
            </a:r>
            <a:r>
              <a:rPr lang="en-US" b="1" dirty="0"/>
              <a:t>color system</a:t>
            </a:r>
            <a:r>
              <a:rPr lang="en-US" dirty="0"/>
              <a:t> that specifies </a:t>
            </a:r>
            <a:r>
              <a:rPr lang="en-US" b="1" dirty="0"/>
              <a:t>colors</a:t>
            </a:r>
            <a:r>
              <a:rPr lang="en-US" dirty="0"/>
              <a:t> based on three </a:t>
            </a:r>
            <a:r>
              <a:rPr lang="en-US" b="1" dirty="0"/>
              <a:t>color</a:t>
            </a:r>
            <a:r>
              <a:rPr lang="en-US" dirty="0"/>
              <a:t> dimensions, </a:t>
            </a:r>
            <a:r>
              <a:rPr lang="en-US" b="1" dirty="0"/>
              <a:t>hue</a:t>
            </a:r>
            <a:r>
              <a:rPr lang="en-US" dirty="0"/>
              <a:t>, value, and </a:t>
            </a:r>
            <a:r>
              <a:rPr lang="en-US" dirty="0" err="1"/>
              <a:t>chroma</a:t>
            </a:r>
            <a:r>
              <a:rPr lang="en-US" dirty="0"/>
              <a:t> (difference from gray at a given </a:t>
            </a:r>
            <a:r>
              <a:rPr lang="en-US" b="1" dirty="0"/>
              <a:t>hue</a:t>
            </a:r>
            <a:r>
              <a:rPr lang="en-US" dirty="0"/>
              <a:t> and lightness). ... The </a:t>
            </a:r>
            <a:r>
              <a:rPr lang="en-US" b="1" dirty="0"/>
              <a:t>system</a:t>
            </a:r>
            <a:r>
              <a:rPr lang="en-US" dirty="0"/>
              <a:t> consists of an irregular cylinder with the value axis (light/dark) running up and down through it, as </a:t>
            </a:r>
            <a:r>
              <a:rPr lang="en-US" b="1" dirty="0"/>
              <a:t>does</a:t>
            </a:r>
            <a:r>
              <a:rPr lang="en-US" dirty="0"/>
              <a:t> the axis of the earth.</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MUNSELL COLOR THEORY</a:t>
            </a:r>
            <a:endParaRPr lang="en-US" dirty="0"/>
          </a:p>
        </p:txBody>
      </p:sp>
      <p:pic>
        <p:nvPicPr>
          <p:cNvPr id="4" name="Content Placeholder 3" descr="https://upload.wikimedia.org/wikipedia/commons/thumb/d/d5/Munsell-system.svg/290px-Munsell-system.svg.png">
            <a:hlinkClick r:id="rId2"/>
          </p:cNvPr>
          <p:cNvPicPr>
            <a:picLocks noGrp="1"/>
          </p:cNvPicPr>
          <p:nvPr>
            <p:ph idx="1"/>
          </p:nvPr>
        </p:nvPicPr>
        <p:blipFill>
          <a:blip r:embed="rId3"/>
          <a:stretch>
            <a:fillRect/>
          </a:stretch>
        </p:blipFill>
        <p:spPr bwMode="auto">
          <a:xfrm>
            <a:off x="2514600" y="2209800"/>
            <a:ext cx="3840480" cy="384048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OF COLOUR</a:t>
            </a:r>
            <a:endParaRPr lang="en-US" dirty="0"/>
          </a:p>
        </p:txBody>
      </p:sp>
      <p:sp>
        <p:nvSpPr>
          <p:cNvPr id="3" name="Content Placeholder 2"/>
          <p:cNvSpPr>
            <a:spLocks noGrp="1"/>
          </p:cNvSpPr>
          <p:nvPr>
            <p:ph idx="1"/>
          </p:nvPr>
        </p:nvSpPr>
        <p:spPr/>
        <p:txBody>
          <a:bodyPr/>
          <a:lstStyle/>
          <a:p>
            <a:r>
              <a:rPr lang="en-US" dirty="0" smtClean="0"/>
              <a:t>Day.4</a:t>
            </a:r>
          </a:p>
          <a:p>
            <a:r>
              <a:rPr lang="en-US" dirty="0"/>
              <a:t>Qualities or dimensions of colors can be explained by means of fig 4.3 and the terminologies as follows. </a:t>
            </a:r>
          </a:p>
          <a:p>
            <a:pPr lvl="0"/>
            <a:r>
              <a:rPr lang="en-US" dirty="0"/>
              <a:t>Hue</a:t>
            </a:r>
          </a:p>
          <a:p>
            <a:pPr lvl="0"/>
            <a:r>
              <a:rPr lang="en-US" dirty="0"/>
              <a:t>Value</a:t>
            </a:r>
          </a:p>
          <a:p>
            <a:pPr lvl="0"/>
            <a:r>
              <a:rPr lang="en-US" dirty="0" err="1"/>
              <a:t>Chroma</a:t>
            </a:r>
            <a:r>
              <a:rPr lang="en-US" dirty="0"/>
              <a:t> or Intensity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COLOUR SCHEME</a:t>
            </a:r>
            <a:endParaRPr lang="en-US" dirty="0"/>
          </a:p>
        </p:txBody>
      </p:sp>
      <p:sp>
        <p:nvSpPr>
          <p:cNvPr id="3" name="Content Placeholder 2"/>
          <p:cNvSpPr>
            <a:spLocks noGrp="1"/>
          </p:cNvSpPr>
          <p:nvPr>
            <p:ph idx="1"/>
          </p:nvPr>
        </p:nvSpPr>
        <p:spPr/>
        <p:txBody>
          <a:bodyPr/>
          <a:lstStyle/>
          <a:p>
            <a:r>
              <a:rPr lang="en-US" b="1" dirty="0" smtClean="0"/>
              <a:t>Day.5</a:t>
            </a:r>
          </a:p>
          <a:p>
            <a:r>
              <a:rPr lang="en-US" b="1" dirty="0" smtClean="0"/>
              <a:t> </a:t>
            </a:r>
            <a:r>
              <a:rPr lang="en-US" dirty="0"/>
              <a:t>In </a:t>
            </a:r>
            <a:r>
              <a:rPr lang="en-US" b="1" dirty="0"/>
              <a:t>color</a:t>
            </a:r>
            <a:r>
              <a:rPr lang="en-US" dirty="0"/>
              <a:t> theory, a </a:t>
            </a:r>
            <a:r>
              <a:rPr lang="en-US" b="1" dirty="0"/>
              <a:t>color scheme</a:t>
            </a:r>
            <a:r>
              <a:rPr lang="en-US" dirty="0"/>
              <a:t> is the choice of </a:t>
            </a:r>
            <a:r>
              <a:rPr lang="en-US" b="1" dirty="0"/>
              <a:t>colors</a:t>
            </a:r>
            <a:r>
              <a:rPr lang="en-US" dirty="0"/>
              <a:t> used in design for a range of media. For example, the "Achromatic" use of a white background with black text is an example of a basic and commonly default </a:t>
            </a:r>
            <a:r>
              <a:rPr lang="en-US" b="1" dirty="0"/>
              <a:t>color scheme</a:t>
            </a:r>
            <a:r>
              <a:rPr lang="en-US" dirty="0"/>
              <a:t> in web design. </a:t>
            </a:r>
            <a:r>
              <a:rPr lang="en-US" b="1" dirty="0"/>
              <a:t>Color schemes are</a:t>
            </a:r>
            <a:r>
              <a:rPr lang="en-US" dirty="0"/>
              <a:t> used to create style and appeal.</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 SCHEME</a:t>
            </a:r>
            <a:endParaRPr lang="en-US" dirty="0"/>
          </a:p>
        </p:txBody>
      </p:sp>
      <p:pic>
        <p:nvPicPr>
          <p:cNvPr id="4" name="Content Placeholder 3" descr="How to choose the best color scheme for your website - The Latin Way"/>
          <p:cNvPicPr>
            <a:picLocks noGrp="1"/>
          </p:cNvPicPr>
          <p:nvPr>
            <p:ph idx="1"/>
          </p:nvPr>
        </p:nvPicPr>
        <p:blipFill>
          <a:blip r:embed="rId2"/>
          <a:srcRect/>
          <a:stretch>
            <a:fillRect/>
          </a:stretch>
        </p:blipFill>
        <p:spPr bwMode="auto">
          <a:xfrm>
            <a:off x="548922" y="1600200"/>
            <a:ext cx="8046156" cy="452596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132</Words>
  <Application>Microsoft Office PowerPoint</Application>
  <PresentationFormat>On-screen Show (4:3)</PresentationFormat>
  <Paragraphs>50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COLOR THEORY AND DIMENSIONS OF COLOR</vt:lpstr>
      <vt:lpstr>COLOUR THEORY INTRODUCTION</vt:lpstr>
      <vt:lpstr>COLOR THEORY</vt:lpstr>
      <vt:lpstr>PRANG COLOR SYSTEM</vt:lpstr>
      <vt:lpstr>MUNSELL COLOR SYSTEM</vt:lpstr>
      <vt:lpstr>MUNSELL COLOR THEORY</vt:lpstr>
      <vt:lpstr>DIMENSIONS OF COLOUR</vt:lpstr>
      <vt:lpstr>COLOUR SCHEME</vt:lpstr>
      <vt:lpstr>COLOR SCHEME</vt:lpstr>
      <vt:lpstr>TEXTURE OF COLOR</vt:lpstr>
      <vt:lpstr>TYPES OF TEXTURE</vt:lpstr>
      <vt:lpstr>TYPES OF COLOUR SCHEME</vt:lpstr>
      <vt:lpstr>MONOCHROMATIC</vt:lpstr>
      <vt:lpstr>ANALOGUES</vt:lpstr>
      <vt:lpstr>TRIADIC</vt:lpstr>
      <vt:lpstr>COMPLIMENTARY COLOR SCHEME</vt:lpstr>
      <vt:lpstr>SPLIT COMPLEMENTARY</vt:lpstr>
      <vt:lpstr>TETRADIC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Relix</dc:creator>
  <cp:lastModifiedBy>Relix</cp:lastModifiedBy>
  <cp:revision>23</cp:revision>
  <dcterms:created xsi:type="dcterms:W3CDTF">2020-05-18T05:09:12Z</dcterms:created>
  <dcterms:modified xsi:type="dcterms:W3CDTF">2020-05-18T06:48:56Z</dcterms:modified>
</cp:coreProperties>
</file>