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6"/>
  </p:notesMasterIdLst>
  <p:sldIdLst>
    <p:sldId id="256" r:id="rId2"/>
    <p:sldId id="336" r:id="rId3"/>
    <p:sldId id="257" r:id="rId4"/>
    <p:sldId id="258" r:id="rId5"/>
    <p:sldId id="259" r:id="rId6"/>
    <p:sldId id="260" r:id="rId7"/>
    <p:sldId id="262" r:id="rId8"/>
    <p:sldId id="263" r:id="rId9"/>
    <p:sldId id="264" r:id="rId10"/>
    <p:sldId id="265" r:id="rId11"/>
    <p:sldId id="337" r:id="rId12"/>
    <p:sldId id="266" r:id="rId13"/>
    <p:sldId id="267" r:id="rId14"/>
    <p:sldId id="268" r:id="rId15"/>
    <p:sldId id="269" r:id="rId16"/>
    <p:sldId id="270" r:id="rId17"/>
    <p:sldId id="338" r:id="rId18"/>
    <p:sldId id="271" r:id="rId19"/>
    <p:sldId id="273" r:id="rId20"/>
    <p:sldId id="274" r:id="rId21"/>
    <p:sldId id="283" r:id="rId22"/>
    <p:sldId id="284" r:id="rId23"/>
    <p:sldId id="339" r:id="rId24"/>
    <p:sldId id="276" r:id="rId25"/>
    <p:sldId id="285" r:id="rId26"/>
    <p:sldId id="277" r:id="rId27"/>
    <p:sldId id="279" r:id="rId28"/>
    <p:sldId id="280" r:id="rId29"/>
    <p:sldId id="281" r:id="rId30"/>
    <p:sldId id="282" r:id="rId31"/>
    <p:sldId id="340" r:id="rId32"/>
    <p:sldId id="304" r:id="rId33"/>
    <p:sldId id="305" r:id="rId34"/>
    <p:sldId id="286" r:id="rId35"/>
    <p:sldId id="287" r:id="rId36"/>
    <p:sldId id="288" r:id="rId37"/>
    <p:sldId id="289" r:id="rId38"/>
    <p:sldId id="290" r:id="rId39"/>
    <p:sldId id="341" r:id="rId40"/>
    <p:sldId id="291" r:id="rId41"/>
    <p:sldId id="292" r:id="rId42"/>
    <p:sldId id="293" r:id="rId43"/>
    <p:sldId id="306" r:id="rId44"/>
    <p:sldId id="297" r:id="rId45"/>
    <p:sldId id="342" r:id="rId46"/>
    <p:sldId id="298" r:id="rId47"/>
    <p:sldId id="307" r:id="rId48"/>
    <p:sldId id="299" r:id="rId49"/>
    <p:sldId id="300" r:id="rId50"/>
    <p:sldId id="301" r:id="rId51"/>
    <p:sldId id="302" r:id="rId52"/>
    <p:sldId id="303" r:id="rId53"/>
    <p:sldId id="308" r:id="rId54"/>
    <p:sldId id="309" r:id="rId55"/>
    <p:sldId id="343" r:id="rId56"/>
    <p:sldId id="310" r:id="rId57"/>
    <p:sldId id="311" r:id="rId58"/>
    <p:sldId id="312" r:id="rId59"/>
    <p:sldId id="313" r:id="rId60"/>
    <p:sldId id="314" r:id="rId61"/>
    <p:sldId id="315" r:id="rId62"/>
    <p:sldId id="316" r:id="rId63"/>
    <p:sldId id="344" r:id="rId64"/>
    <p:sldId id="317" r:id="rId65"/>
    <p:sldId id="318" r:id="rId66"/>
    <p:sldId id="319" r:id="rId67"/>
    <p:sldId id="320" r:id="rId68"/>
    <p:sldId id="345" r:id="rId69"/>
    <p:sldId id="322" r:id="rId70"/>
    <p:sldId id="323" r:id="rId71"/>
    <p:sldId id="330" r:id="rId72"/>
    <p:sldId id="324" r:id="rId73"/>
    <p:sldId id="325" r:id="rId74"/>
    <p:sldId id="326" r:id="rId75"/>
    <p:sldId id="346" r:id="rId76"/>
    <p:sldId id="327" r:id="rId77"/>
    <p:sldId id="328" r:id="rId78"/>
    <p:sldId id="329" r:id="rId79"/>
    <p:sldId id="331" r:id="rId80"/>
    <p:sldId id="347" r:id="rId81"/>
    <p:sldId id="332" r:id="rId82"/>
    <p:sldId id="333" r:id="rId83"/>
    <p:sldId id="334" r:id="rId84"/>
    <p:sldId id="335"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5A7249-CC7B-4D4A-BF5F-6FD7A99A4408}"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IN"/>
        </a:p>
      </dgm:t>
    </dgm:pt>
    <dgm:pt modelId="{8F010CEF-E4CB-4556-A899-79667760381D}">
      <dgm:prSet phldrT="[Text]" custT="1"/>
      <dgm:spPr/>
      <dgm:t>
        <a:bodyPr/>
        <a:lstStyle/>
        <a:p>
          <a:r>
            <a:rPr lang="en-IN" sz="1800" dirty="0" smtClean="0">
              <a:solidFill>
                <a:schemeClr val="bg1"/>
              </a:solidFill>
            </a:rPr>
            <a:t>Calico</a:t>
          </a:r>
          <a:endParaRPr lang="en-IN" sz="1800" dirty="0"/>
        </a:p>
      </dgm:t>
    </dgm:pt>
    <dgm:pt modelId="{8CC7B35B-BAFB-48A6-ACC5-452EEE336501}" type="parTrans" cxnId="{BD19BD12-D203-47D5-9893-91CC005F453B}">
      <dgm:prSet/>
      <dgm:spPr/>
      <dgm:t>
        <a:bodyPr/>
        <a:lstStyle/>
        <a:p>
          <a:endParaRPr lang="en-IN"/>
        </a:p>
      </dgm:t>
    </dgm:pt>
    <dgm:pt modelId="{AA67C25B-0DC1-480B-BBBF-F8D70E023BF6}" type="sibTrans" cxnId="{BD19BD12-D203-47D5-9893-91CC005F453B}">
      <dgm:prSet/>
      <dgm:spPr/>
      <dgm:t>
        <a:bodyPr/>
        <a:lstStyle/>
        <a:p>
          <a:endParaRPr lang="en-IN"/>
        </a:p>
      </dgm:t>
    </dgm:pt>
    <dgm:pt modelId="{35C3BD8A-8F09-493D-A55B-36E09F1D1994}">
      <dgm:prSet phldrT="[Text]" custT="1"/>
      <dgm:spPr/>
      <dgm:t>
        <a:bodyPr/>
        <a:lstStyle/>
        <a:p>
          <a:r>
            <a:rPr lang="en-IN" sz="1600" b="1" dirty="0" smtClean="0">
              <a:solidFill>
                <a:schemeClr val="bg1"/>
              </a:solidFill>
            </a:rPr>
            <a:t>Georgette</a:t>
          </a:r>
          <a:endParaRPr lang="en-IN" sz="1600" dirty="0"/>
        </a:p>
      </dgm:t>
    </dgm:pt>
    <dgm:pt modelId="{1ABB362C-B6AC-4FC9-9555-639BAA38AD70}" type="parTrans" cxnId="{46BCB971-0CA6-4433-945C-08179A413BD3}">
      <dgm:prSet/>
      <dgm:spPr/>
      <dgm:t>
        <a:bodyPr/>
        <a:lstStyle/>
        <a:p>
          <a:endParaRPr lang="en-IN"/>
        </a:p>
      </dgm:t>
    </dgm:pt>
    <dgm:pt modelId="{2C8F004C-F63E-4078-936F-459AFA2ABB78}" type="sibTrans" cxnId="{46BCB971-0CA6-4433-945C-08179A413BD3}">
      <dgm:prSet/>
      <dgm:spPr/>
      <dgm:t>
        <a:bodyPr/>
        <a:lstStyle/>
        <a:p>
          <a:endParaRPr lang="en-IN"/>
        </a:p>
      </dgm:t>
    </dgm:pt>
    <dgm:pt modelId="{C2D593E4-247B-497D-AAB7-DCD1E25E2E9A}">
      <dgm:prSet phldrT="[Text]" custT="1"/>
      <dgm:spPr/>
      <dgm:t>
        <a:bodyPr/>
        <a:lstStyle/>
        <a:p>
          <a:r>
            <a:rPr lang="en-IN" sz="1600" dirty="0" smtClean="0">
              <a:solidFill>
                <a:schemeClr val="bg1"/>
              </a:solidFill>
            </a:rPr>
            <a:t>Chiffon</a:t>
          </a:r>
          <a:endParaRPr lang="en-IN" sz="1600" dirty="0"/>
        </a:p>
      </dgm:t>
    </dgm:pt>
    <dgm:pt modelId="{16BADC47-9BDB-4C31-8050-8DA5A8F5E39C}" type="parTrans" cxnId="{6880CC3F-8D9B-49A3-8F3B-2177EEA7932D}">
      <dgm:prSet/>
      <dgm:spPr/>
      <dgm:t>
        <a:bodyPr/>
        <a:lstStyle/>
        <a:p>
          <a:endParaRPr lang="en-IN"/>
        </a:p>
      </dgm:t>
    </dgm:pt>
    <dgm:pt modelId="{E4DE5D7C-D7F9-49B4-86DB-BD77BD386F59}" type="sibTrans" cxnId="{6880CC3F-8D9B-49A3-8F3B-2177EEA7932D}">
      <dgm:prSet/>
      <dgm:spPr/>
      <dgm:t>
        <a:bodyPr/>
        <a:lstStyle/>
        <a:p>
          <a:endParaRPr lang="en-IN"/>
        </a:p>
      </dgm:t>
    </dgm:pt>
    <dgm:pt modelId="{BBF4F55D-C2AB-4C3A-B480-78E17F43454A}">
      <dgm:prSet phldrT="[Text]" custT="1"/>
      <dgm:spPr/>
      <dgm:t>
        <a:bodyPr/>
        <a:lstStyle/>
        <a:p>
          <a:r>
            <a:rPr lang="en-IN" sz="1600" b="1" dirty="0" smtClean="0">
              <a:solidFill>
                <a:schemeClr val="bg1"/>
              </a:solidFill>
            </a:rPr>
            <a:t>Seersucker</a:t>
          </a:r>
          <a:endParaRPr lang="en-IN" sz="1600" dirty="0"/>
        </a:p>
      </dgm:t>
    </dgm:pt>
    <dgm:pt modelId="{781C522A-9CE0-4380-89F2-6DD0D20015E4}" type="parTrans" cxnId="{83BCEA14-C405-4DB9-A2C8-F3A54EA40BC9}">
      <dgm:prSet/>
      <dgm:spPr/>
      <dgm:t>
        <a:bodyPr/>
        <a:lstStyle/>
        <a:p>
          <a:endParaRPr lang="en-IN"/>
        </a:p>
      </dgm:t>
    </dgm:pt>
    <dgm:pt modelId="{F12E1CBF-B478-4A6C-8FC9-E40F1C0F45DF}" type="sibTrans" cxnId="{83BCEA14-C405-4DB9-A2C8-F3A54EA40BC9}">
      <dgm:prSet/>
      <dgm:spPr/>
      <dgm:t>
        <a:bodyPr/>
        <a:lstStyle/>
        <a:p>
          <a:endParaRPr lang="en-IN"/>
        </a:p>
      </dgm:t>
    </dgm:pt>
    <dgm:pt modelId="{FAFE966E-D315-4DD8-AE8C-B92D03A87B2A}">
      <dgm:prSet phldrT="[Text]" custT="1"/>
      <dgm:spPr/>
      <dgm:t>
        <a:bodyPr/>
        <a:lstStyle/>
        <a:p>
          <a:r>
            <a:rPr lang="en-IN" sz="1600" dirty="0" smtClean="0">
              <a:solidFill>
                <a:schemeClr val="bg1"/>
              </a:solidFill>
            </a:rPr>
            <a:t>Cambric</a:t>
          </a:r>
          <a:endParaRPr lang="en-IN" sz="1600" dirty="0"/>
        </a:p>
      </dgm:t>
    </dgm:pt>
    <dgm:pt modelId="{E2672177-B8A9-4B5F-8E1E-1BE771CDD013}" type="parTrans" cxnId="{B40BD976-0B06-469C-8E10-8A7C8DD5EE90}">
      <dgm:prSet/>
      <dgm:spPr/>
      <dgm:t>
        <a:bodyPr/>
        <a:lstStyle/>
        <a:p>
          <a:endParaRPr lang="en-IN"/>
        </a:p>
      </dgm:t>
    </dgm:pt>
    <dgm:pt modelId="{9AB47A75-4F2F-483E-BCC2-9F9E61EAD02D}" type="sibTrans" cxnId="{B40BD976-0B06-469C-8E10-8A7C8DD5EE90}">
      <dgm:prSet/>
      <dgm:spPr/>
      <dgm:t>
        <a:bodyPr/>
        <a:lstStyle/>
        <a:p>
          <a:endParaRPr lang="en-IN"/>
        </a:p>
      </dgm:t>
    </dgm:pt>
    <dgm:pt modelId="{989E1348-A97A-4B49-9176-CF7BEF2124A0}">
      <dgm:prSet phldrT="[Text]"/>
      <dgm:spPr/>
      <dgm:t>
        <a:bodyPr/>
        <a:lstStyle/>
        <a:p>
          <a:r>
            <a:rPr lang="en-IN" dirty="0" smtClean="0">
              <a:solidFill>
                <a:schemeClr val="bg1"/>
              </a:solidFill>
            </a:rPr>
            <a:t>Voile</a:t>
          </a:r>
          <a:r>
            <a:rPr lang="en-IN" dirty="0" smtClean="0"/>
            <a:t> </a:t>
          </a:r>
          <a:endParaRPr lang="en-IN" dirty="0"/>
        </a:p>
      </dgm:t>
    </dgm:pt>
    <dgm:pt modelId="{CC194069-0741-4FD0-A5DC-FD892745D21B}" type="parTrans" cxnId="{3FF0412B-A356-455D-B208-F29BDF456350}">
      <dgm:prSet/>
      <dgm:spPr/>
      <dgm:t>
        <a:bodyPr/>
        <a:lstStyle/>
        <a:p>
          <a:endParaRPr lang="en-IN"/>
        </a:p>
      </dgm:t>
    </dgm:pt>
    <dgm:pt modelId="{512CCD46-2B32-4C1E-B43F-C8213370B3E4}" type="sibTrans" cxnId="{3FF0412B-A356-455D-B208-F29BDF456350}">
      <dgm:prSet/>
      <dgm:spPr/>
      <dgm:t>
        <a:bodyPr/>
        <a:lstStyle/>
        <a:p>
          <a:endParaRPr lang="en-IN"/>
        </a:p>
      </dgm:t>
    </dgm:pt>
    <dgm:pt modelId="{5E3006B7-1EEC-43F0-A869-2398BF44DE1A}">
      <dgm:prSet/>
      <dgm:spPr/>
      <dgm:t>
        <a:bodyPr/>
        <a:lstStyle/>
        <a:p>
          <a:r>
            <a:rPr lang="en-IN" dirty="0" smtClean="0">
              <a:solidFill>
                <a:schemeClr val="bg1"/>
              </a:solidFill>
            </a:rPr>
            <a:t>Muslin</a:t>
          </a:r>
          <a:r>
            <a:rPr lang="en-IN" dirty="0" smtClean="0"/>
            <a:t> </a:t>
          </a:r>
          <a:endParaRPr lang="en-IN" dirty="0"/>
        </a:p>
      </dgm:t>
    </dgm:pt>
    <dgm:pt modelId="{C33C0405-88E8-430A-8067-73F6FF5039A5}" type="parTrans" cxnId="{EA7FA255-6FCC-41EA-A6EF-B58E8AE81AE8}">
      <dgm:prSet/>
      <dgm:spPr/>
      <dgm:t>
        <a:bodyPr/>
        <a:lstStyle/>
        <a:p>
          <a:endParaRPr lang="en-IN"/>
        </a:p>
      </dgm:t>
    </dgm:pt>
    <dgm:pt modelId="{92629A3B-D080-4714-8AB4-67454C6DC8C3}" type="sibTrans" cxnId="{EA7FA255-6FCC-41EA-A6EF-B58E8AE81AE8}">
      <dgm:prSet/>
      <dgm:spPr/>
      <dgm:t>
        <a:bodyPr/>
        <a:lstStyle/>
        <a:p>
          <a:endParaRPr lang="en-IN"/>
        </a:p>
      </dgm:t>
    </dgm:pt>
    <dgm:pt modelId="{C3277FBC-EDB1-40AF-A6D8-ADB1CAA1F88D}">
      <dgm:prSet/>
      <dgm:spPr/>
      <dgm:t>
        <a:bodyPr/>
        <a:lstStyle/>
        <a:p>
          <a:r>
            <a:rPr lang="en-IN" dirty="0" smtClean="0">
              <a:solidFill>
                <a:schemeClr val="bg1"/>
              </a:solidFill>
            </a:rPr>
            <a:t>Tabby</a:t>
          </a:r>
          <a:r>
            <a:rPr lang="en-IN" dirty="0" smtClean="0"/>
            <a:t> </a:t>
          </a:r>
          <a:endParaRPr lang="en-IN" dirty="0"/>
        </a:p>
      </dgm:t>
    </dgm:pt>
    <dgm:pt modelId="{7BAB0482-629B-4D32-98C4-65024D60DAA2}" type="parTrans" cxnId="{E3D5D273-DD63-4932-9019-57328CFE62E4}">
      <dgm:prSet/>
      <dgm:spPr/>
      <dgm:t>
        <a:bodyPr/>
        <a:lstStyle/>
        <a:p>
          <a:endParaRPr lang="en-IN"/>
        </a:p>
      </dgm:t>
    </dgm:pt>
    <dgm:pt modelId="{9BCBBB04-0CAA-4414-AD4A-016394443799}" type="sibTrans" cxnId="{E3D5D273-DD63-4932-9019-57328CFE62E4}">
      <dgm:prSet/>
      <dgm:spPr/>
      <dgm:t>
        <a:bodyPr/>
        <a:lstStyle/>
        <a:p>
          <a:endParaRPr lang="en-IN"/>
        </a:p>
      </dgm:t>
    </dgm:pt>
    <dgm:pt modelId="{21DF5258-3749-4F47-8591-E5A094B8128F}">
      <dgm:prSet/>
      <dgm:spPr/>
      <dgm:t>
        <a:bodyPr/>
        <a:lstStyle/>
        <a:p>
          <a:r>
            <a:rPr lang="en-IN" dirty="0" err="1" smtClean="0">
              <a:solidFill>
                <a:schemeClr val="bg1"/>
              </a:solidFill>
            </a:rPr>
            <a:t>Tafetta</a:t>
          </a:r>
          <a:r>
            <a:rPr lang="en-IN" dirty="0" smtClean="0"/>
            <a:t> </a:t>
          </a:r>
          <a:endParaRPr lang="en-IN" dirty="0"/>
        </a:p>
      </dgm:t>
    </dgm:pt>
    <dgm:pt modelId="{9DD01E3F-FA04-4671-BDB1-6CA75AF0C0A0}" type="parTrans" cxnId="{53CA8227-FD52-421C-A13A-77E64E31BDD1}">
      <dgm:prSet/>
      <dgm:spPr/>
      <dgm:t>
        <a:bodyPr/>
        <a:lstStyle/>
        <a:p>
          <a:endParaRPr lang="en-IN"/>
        </a:p>
      </dgm:t>
    </dgm:pt>
    <dgm:pt modelId="{2DC1CF17-5894-45E6-AEE0-89AD40648129}" type="sibTrans" cxnId="{53CA8227-FD52-421C-A13A-77E64E31BDD1}">
      <dgm:prSet/>
      <dgm:spPr/>
      <dgm:t>
        <a:bodyPr/>
        <a:lstStyle/>
        <a:p>
          <a:endParaRPr lang="en-IN"/>
        </a:p>
      </dgm:t>
    </dgm:pt>
    <dgm:pt modelId="{74803AFF-7383-4A4F-AED3-676028F8C26E}" type="pres">
      <dgm:prSet presAssocID="{705A7249-CC7B-4D4A-BF5F-6FD7A99A4408}" presName="compositeShape" presStyleCnt="0">
        <dgm:presLayoutVars>
          <dgm:chMax val="9"/>
          <dgm:dir/>
          <dgm:resizeHandles val="exact"/>
        </dgm:presLayoutVars>
      </dgm:prSet>
      <dgm:spPr/>
      <dgm:t>
        <a:bodyPr/>
        <a:lstStyle/>
        <a:p>
          <a:endParaRPr lang="en-IN"/>
        </a:p>
      </dgm:t>
    </dgm:pt>
    <dgm:pt modelId="{D6DD6009-06C4-4163-8EA8-B1248F01F313}" type="pres">
      <dgm:prSet presAssocID="{705A7249-CC7B-4D4A-BF5F-6FD7A99A4408}" presName="triangle1" presStyleLbl="node1" presStyleIdx="0" presStyleCnt="9" custLinFactNeighborX="1269" custLinFactNeighborY="-1515">
        <dgm:presLayoutVars>
          <dgm:bulletEnabled val="1"/>
        </dgm:presLayoutVars>
      </dgm:prSet>
      <dgm:spPr/>
      <dgm:t>
        <a:bodyPr/>
        <a:lstStyle/>
        <a:p>
          <a:endParaRPr lang="en-IN"/>
        </a:p>
      </dgm:t>
    </dgm:pt>
    <dgm:pt modelId="{2BC51C19-0BAB-4D56-9724-587EB9DC7321}" type="pres">
      <dgm:prSet presAssocID="{705A7249-CC7B-4D4A-BF5F-6FD7A99A4408}" presName="triangle2" presStyleLbl="node1" presStyleIdx="1" presStyleCnt="9">
        <dgm:presLayoutVars>
          <dgm:bulletEnabled val="1"/>
        </dgm:presLayoutVars>
      </dgm:prSet>
      <dgm:spPr/>
      <dgm:t>
        <a:bodyPr/>
        <a:lstStyle/>
        <a:p>
          <a:endParaRPr lang="en-IN"/>
        </a:p>
      </dgm:t>
    </dgm:pt>
    <dgm:pt modelId="{7ABC5A4B-FA6F-4792-9923-806BF5276655}" type="pres">
      <dgm:prSet presAssocID="{705A7249-CC7B-4D4A-BF5F-6FD7A99A4408}" presName="triangle3" presStyleLbl="node1" presStyleIdx="2" presStyleCnt="9" custLinFactNeighborX="-625" custLinFactNeighborY="70">
        <dgm:presLayoutVars>
          <dgm:bulletEnabled val="1"/>
        </dgm:presLayoutVars>
      </dgm:prSet>
      <dgm:spPr/>
      <dgm:t>
        <a:bodyPr/>
        <a:lstStyle/>
        <a:p>
          <a:endParaRPr lang="en-IN"/>
        </a:p>
      </dgm:t>
    </dgm:pt>
    <dgm:pt modelId="{8D43E6C1-5FB3-4C30-B9AD-1B91ABF29757}" type="pres">
      <dgm:prSet presAssocID="{705A7249-CC7B-4D4A-BF5F-6FD7A99A4408}" presName="triangle4" presStyleLbl="node1" presStyleIdx="3" presStyleCnt="9">
        <dgm:presLayoutVars>
          <dgm:bulletEnabled val="1"/>
        </dgm:presLayoutVars>
      </dgm:prSet>
      <dgm:spPr/>
      <dgm:t>
        <a:bodyPr/>
        <a:lstStyle/>
        <a:p>
          <a:endParaRPr lang="en-IN"/>
        </a:p>
      </dgm:t>
    </dgm:pt>
    <dgm:pt modelId="{36C5DF14-7798-4972-8F68-1C57044A8AA2}" type="pres">
      <dgm:prSet presAssocID="{705A7249-CC7B-4D4A-BF5F-6FD7A99A4408}" presName="triangle5" presStyleLbl="node1" presStyleIdx="4" presStyleCnt="9" custLinFactNeighborX="-375">
        <dgm:presLayoutVars>
          <dgm:bulletEnabled val="1"/>
        </dgm:presLayoutVars>
      </dgm:prSet>
      <dgm:spPr/>
      <dgm:t>
        <a:bodyPr/>
        <a:lstStyle/>
        <a:p>
          <a:endParaRPr lang="en-IN"/>
        </a:p>
      </dgm:t>
    </dgm:pt>
    <dgm:pt modelId="{587D48CD-3049-452C-BF9F-23EFDCC7A10F}" type="pres">
      <dgm:prSet presAssocID="{705A7249-CC7B-4D4A-BF5F-6FD7A99A4408}" presName="triangle6" presStyleLbl="node1" presStyleIdx="5" presStyleCnt="9" custLinFactNeighborX="-375">
        <dgm:presLayoutVars>
          <dgm:bulletEnabled val="1"/>
        </dgm:presLayoutVars>
      </dgm:prSet>
      <dgm:spPr/>
      <dgm:t>
        <a:bodyPr/>
        <a:lstStyle/>
        <a:p>
          <a:endParaRPr lang="en-IN"/>
        </a:p>
      </dgm:t>
    </dgm:pt>
    <dgm:pt modelId="{18080713-150E-4620-A510-5E4467B4F7DA}" type="pres">
      <dgm:prSet presAssocID="{705A7249-CC7B-4D4A-BF5F-6FD7A99A4408}" presName="triangle7" presStyleLbl="node1" presStyleIdx="6" presStyleCnt="9">
        <dgm:presLayoutVars>
          <dgm:bulletEnabled val="1"/>
        </dgm:presLayoutVars>
      </dgm:prSet>
      <dgm:spPr/>
      <dgm:t>
        <a:bodyPr/>
        <a:lstStyle/>
        <a:p>
          <a:endParaRPr lang="en-IN"/>
        </a:p>
      </dgm:t>
    </dgm:pt>
    <dgm:pt modelId="{A0A6C627-0D65-4452-B4BC-89042477880C}" type="pres">
      <dgm:prSet presAssocID="{705A7249-CC7B-4D4A-BF5F-6FD7A99A4408}" presName="triangle8" presStyleLbl="node1" presStyleIdx="7" presStyleCnt="9">
        <dgm:presLayoutVars>
          <dgm:bulletEnabled val="1"/>
        </dgm:presLayoutVars>
      </dgm:prSet>
      <dgm:spPr/>
      <dgm:t>
        <a:bodyPr/>
        <a:lstStyle/>
        <a:p>
          <a:endParaRPr lang="en-IN"/>
        </a:p>
      </dgm:t>
    </dgm:pt>
    <dgm:pt modelId="{DA7D8E1B-3A61-46A1-A17C-9ECEC819BBE9}" type="pres">
      <dgm:prSet presAssocID="{705A7249-CC7B-4D4A-BF5F-6FD7A99A4408}" presName="triangle9" presStyleLbl="node1" presStyleIdx="8" presStyleCnt="9">
        <dgm:presLayoutVars>
          <dgm:bulletEnabled val="1"/>
        </dgm:presLayoutVars>
      </dgm:prSet>
      <dgm:spPr/>
      <dgm:t>
        <a:bodyPr/>
        <a:lstStyle/>
        <a:p>
          <a:endParaRPr lang="en-IN"/>
        </a:p>
      </dgm:t>
    </dgm:pt>
  </dgm:ptLst>
  <dgm:cxnLst>
    <dgm:cxn modelId="{DDF2DEB3-055F-4A9F-B40B-1FBDE570D881}" type="presOf" srcId="{35C3BD8A-8F09-493D-A55B-36E09F1D1994}" destId="{2BC51C19-0BAB-4D56-9724-587EB9DC7321}" srcOrd="0" destOrd="0" presId="urn:microsoft.com/office/officeart/2005/8/layout/pyramid4"/>
    <dgm:cxn modelId="{128720F4-8F68-44EB-9634-FB815BF900A6}" type="presOf" srcId="{705A7249-CC7B-4D4A-BF5F-6FD7A99A4408}" destId="{74803AFF-7383-4A4F-AED3-676028F8C26E}" srcOrd="0" destOrd="0" presId="urn:microsoft.com/office/officeart/2005/8/layout/pyramid4"/>
    <dgm:cxn modelId="{232ED15C-AC87-45CB-9DD1-941B6F2B83DD}" type="presOf" srcId="{5E3006B7-1EEC-43F0-A869-2398BF44DE1A}" destId="{18080713-150E-4620-A510-5E4467B4F7DA}" srcOrd="0" destOrd="0" presId="urn:microsoft.com/office/officeart/2005/8/layout/pyramid4"/>
    <dgm:cxn modelId="{6880CC3F-8D9B-49A3-8F3B-2177EEA7932D}" srcId="{705A7249-CC7B-4D4A-BF5F-6FD7A99A4408}" destId="{C2D593E4-247B-497D-AAB7-DCD1E25E2E9A}" srcOrd="2" destOrd="0" parTransId="{16BADC47-9BDB-4C31-8050-8DA5A8F5E39C}" sibTransId="{E4DE5D7C-D7F9-49B4-86DB-BD77BD386F59}"/>
    <dgm:cxn modelId="{E3D5D273-DD63-4932-9019-57328CFE62E4}" srcId="{705A7249-CC7B-4D4A-BF5F-6FD7A99A4408}" destId="{C3277FBC-EDB1-40AF-A6D8-ADB1CAA1F88D}" srcOrd="7" destOrd="0" parTransId="{7BAB0482-629B-4D32-98C4-65024D60DAA2}" sibTransId="{9BCBBB04-0CAA-4414-AD4A-016394443799}"/>
    <dgm:cxn modelId="{1B778AC3-574B-4C96-9F51-8BAA90F152DE}" type="presOf" srcId="{C2D593E4-247B-497D-AAB7-DCD1E25E2E9A}" destId="{7ABC5A4B-FA6F-4792-9923-806BF5276655}" srcOrd="0" destOrd="0" presId="urn:microsoft.com/office/officeart/2005/8/layout/pyramid4"/>
    <dgm:cxn modelId="{83BCEA14-C405-4DB9-A2C8-F3A54EA40BC9}" srcId="{705A7249-CC7B-4D4A-BF5F-6FD7A99A4408}" destId="{BBF4F55D-C2AB-4C3A-B480-78E17F43454A}" srcOrd="3" destOrd="0" parTransId="{781C522A-9CE0-4380-89F2-6DD0D20015E4}" sibTransId="{F12E1CBF-B478-4A6C-8FC9-E40F1C0F45DF}"/>
    <dgm:cxn modelId="{BD19BD12-D203-47D5-9893-91CC005F453B}" srcId="{705A7249-CC7B-4D4A-BF5F-6FD7A99A4408}" destId="{8F010CEF-E4CB-4556-A899-79667760381D}" srcOrd="0" destOrd="0" parTransId="{8CC7B35B-BAFB-48A6-ACC5-452EEE336501}" sibTransId="{AA67C25B-0DC1-480B-BBBF-F8D70E023BF6}"/>
    <dgm:cxn modelId="{1BF1BF8C-4F75-4671-9639-9B1900D7B30D}" type="presOf" srcId="{FAFE966E-D315-4DD8-AE8C-B92D03A87B2A}" destId="{36C5DF14-7798-4972-8F68-1C57044A8AA2}" srcOrd="0" destOrd="0" presId="urn:microsoft.com/office/officeart/2005/8/layout/pyramid4"/>
    <dgm:cxn modelId="{FA989027-8474-4C1F-AFCD-B58E1E212A75}" type="presOf" srcId="{989E1348-A97A-4B49-9176-CF7BEF2124A0}" destId="{587D48CD-3049-452C-BF9F-23EFDCC7A10F}" srcOrd="0" destOrd="0" presId="urn:microsoft.com/office/officeart/2005/8/layout/pyramid4"/>
    <dgm:cxn modelId="{866E9683-4A10-408A-89C6-B93849AD3FAB}" type="presOf" srcId="{21DF5258-3749-4F47-8591-E5A094B8128F}" destId="{DA7D8E1B-3A61-46A1-A17C-9ECEC819BBE9}" srcOrd="0" destOrd="0" presId="urn:microsoft.com/office/officeart/2005/8/layout/pyramid4"/>
    <dgm:cxn modelId="{83AD96EE-7A95-4B73-91C8-DA397887E76E}" type="presOf" srcId="{8F010CEF-E4CB-4556-A899-79667760381D}" destId="{D6DD6009-06C4-4163-8EA8-B1248F01F313}" srcOrd="0" destOrd="0" presId="urn:microsoft.com/office/officeart/2005/8/layout/pyramid4"/>
    <dgm:cxn modelId="{EA7FA255-6FCC-41EA-A6EF-B58E8AE81AE8}" srcId="{705A7249-CC7B-4D4A-BF5F-6FD7A99A4408}" destId="{5E3006B7-1EEC-43F0-A869-2398BF44DE1A}" srcOrd="6" destOrd="0" parTransId="{C33C0405-88E8-430A-8067-73F6FF5039A5}" sibTransId="{92629A3B-D080-4714-8AB4-67454C6DC8C3}"/>
    <dgm:cxn modelId="{53CA8227-FD52-421C-A13A-77E64E31BDD1}" srcId="{705A7249-CC7B-4D4A-BF5F-6FD7A99A4408}" destId="{21DF5258-3749-4F47-8591-E5A094B8128F}" srcOrd="8" destOrd="0" parTransId="{9DD01E3F-FA04-4671-BDB1-6CA75AF0C0A0}" sibTransId="{2DC1CF17-5894-45E6-AEE0-89AD40648129}"/>
    <dgm:cxn modelId="{46BCB971-0CA6-4433-945C-08179A413BD3}" srcId="{705A7249-CC7B-4D4A-BF5F-6FD7A99A4408}" destId="{35C3BD8A-8F09-493D-A55B-36E09F1D1994}" srcOrd="1" destOrd="0" parTransId="{1ABB362C-B6AC-4FC9-9555-639BAA38AD70}" sibTransId="{2C8F004C-F63E-4078-936F-459AFA2ABB78}"/>
    <dgm:cxn modelId="{11121A50-C002-4468-8B2E-68853F8521E2}" type="presOf" srcId="{C3277FBC-EDB1-40AF-A6D8-ADB1CAA1F88D}" destId="{A0A6C627-0D65-4452-B4BC-89042477880C}" srcOrd="0" destOrd="0" presId="urn:microsoft.com/office/officeart/2005/8/layout/pyramid4"/>
    <dgm:cxn modelId="{3FF0412B-A356-455D-B208-F29BDF456350}" srcId="{705A7249-CC7B-4D4A-BF5F-6FD7A99A4408}" destId="{989E1348-A97A-4B49-9176-CF7BEF2124A0}" srcOrd="5" destOrd="0" parTransId="{CC194069-0741-4FD0-A5DC-FD892745D21B}" sibTransId="{512CCD46-2B32-4C1E-B43F-C8213370B3E4}"/>
    <dgm:cxn modelId="{B40BD976-0B06-469C-8E10-8A7C8DD5EE90}" srcId="{705A7249-CC7B-4D4A-BF5F-6FD7A99A4408}" destId="{FAFE966E-D315-4DD8-AE8C-B92D03A87B2A}" srcOrd="4" destOrd="0" parTransId="{E2672177-B8A9-4B5F-8E1E-1BE771CDD013}" sibTransId="{9AB47A75-4F2F-483E-BCC2-9F9E61EAD02D}"/>
    <dgm:cxn modelId="{9E9BC15A-244C-4C03-8386-F95089504502}" type="presOf" srcId="{BBF4F55D-C2AB-4C3A-B480-78E17F43454A}" destId="{8D43E6C1-5FB3-4C30-B9AD-1B91ABF29757}" srcOrd="0" destOrd="0" presId="urn:microsoft.com/office/officeart/2005/8/layout/pyramid4"/>
    <dgm:cxn modelId="{DBA6F870-9BDD-4AFE-9839-DF5E1F7184E3}" type="presParOf" srcId="{74803AFF-7383-4A4F-AED3-676028F8C26E}" destId="{D6DD6009-06C4-4163-8EA8-B1248F01F313}" srcOrd="0" destOrd="0" presId="urn:microsoft.com/office/officeart/2005/8/layout/pyramid4"/>
    <dgm:cxn modelId="{1BF50B5A-8DCF-40CC-9DD4-2605CD0AF7CD}" type="presParOf" srcId="{74803AFF-7383-4A4F-AED3-676028F8C26E}" destId="{2BC51C19-0BAB-4D56-9724-587EB9DC7321}" srcOrd="1" destOrd="0" presId="urn:microsoft.com/office/officeart/2005/8/layout/pyramid4"/>
    <dgm:cxn modelId="{2723152C-3D2B-478C-BF2F-2CB45F2EA304}" type="presParOf" srcId="{74803AFF-7383-4A4F-AED3-676028F8C26E}" destId="{7ABC5A4B-FA6F-4792-9923-806BF5276655}" srcOrd="2" destOrd="0" presId="urn:microsoft.com/office/officeart/2005/8/layout/pyramid4"/>
    <dgm:cxn modelId="{67576FFB-D6D6-4792-8A0B-2A1C4580618B}" type="presParOf" srcId="{74803AFF-7383-4A4F-AED3-676028F8C26E}" destId="{8D43E6C1-5FB3-4C30-B9AD-1B91ABF29757}" srcOrd="3" destOrd="0" presId="urn:microsoft.com/office/officeart/2005/8/layout/pyramid4"/>
    <dgm:cxn modelId="{9BF5B919-B23F-4D63-9D9E-28110E0EC296}" type="presParOf" srcId="{74803AFF-7383-4A4F-AED3-676028F8C26E}" destId="{36C5DF14-7798-4972-8F68-1C57044A8AA2}" srcOrd="4" destOrd="0" presId="urn:microsoft.com/office/officeart/2005/8/layout/pyramid4"/>
    <dgm:cxn modelId="{3FD1DF5F-3CB4-4886-B38C-352D128C9D29}" type="presParOf" srcId="{74803AFF-7383-4A4F-AED3-676028F8C26E}" destId="{587D48CD-3049-452C-BF9F-23EFDCC7A10F}" srcOrd="5" destOrd="0" presId="urn:microsoft.com/office/officeart/2005/8/layout/pyramid4"/>
    <dgm:cxn modelId="{75F37908-D0A3-434D-822F-610F85EFDB37}" type="presParOf" srcId="{74803AFF-7383-4A4F-AED3-676028F8C26E}" destId="{18080713-150E-4620-A510-5E4467B4F7DA}" srcOrd="6" destOrd="0" presId="urn:microsoft.com/office/officeart/2005/8/layout/pyramid4"/>
    <dgm:cxn modelId="{BD995455-CDFB-4207-9EA9-D971763B0D05}" type="presParOf" srcId="{74803AFF-7383-4A4F-AED3-676028F8C26E}" destId="{A0A6C627-0D65-4452-B4BC-89042477880C}" srcOrd="7" destOrd="0" presId="urn:microsoft.com/office/officeart/2005/8/layout/pyramid4"/>
    <dgm:cxn modelId="{F74728D2-1674-4387-89CD-ADD7C0FED0AC}" type="presParOf" srcId="{74803AFF-7383-4A4F-AED3-676028F8C26E}" destId="{DA7D8E1B-3A61-46A1-A17C-9ECEC819BBE9}" srcOrd="8" destOrd="0" presId="urn:microsoft.com/office/officeart/2005/8/layout/pyramid4"/>
  </dgm:cxnLst>
  <dgm:bg/>
  <dgm:whole/>
</dgm:dataModel>
</file>

<file path=ppt/diagrams/data2.xml><?xml version="1.0" encoding="utf-8"?>
<dgm:dataModel xmlns:dgm="http://schemas.openxmlformats.org/drawingml/2006/diagram" xmlns:a="http://schemas.openxmlformats.org/drawingml/2006/main">
  <dgm:ptLst>
    <dgm:pt modelId="{1778C099-DF60-4BAD-9F8E-8F4352DF1BEC}" type="doc">
      <dgm:prSet loTypeId="urn:microsoft.com/office/officeart/2005/8/layout/cycle8" loCatId="cycle" qsTypeId="urn:microsoft.com/office/officeart/2005/8/quickstyle/simple1" qsCatId="simple" csTypeId="urn:microsoft.com/office/officeart/2005/8/colors/accent1_2" csCatId="accent1" phldr="1"/>
      <dgm:spPr/>
    </dgm:pt>
    <dgm:pt modelId="{5316CDEF-B1F1-482A-994B-24D46E7AF8E4}">
      <dgm:prSet phldrT="[Text]"/>
      <dgm:spPr/>
      <dgm:t>
        <a:bodyPr/>
        <a:lstStyle/>
        <a:p>
          <a:r>
            <a:rPr lang="en-IN" dirty="0" smtClean="0">
              <a:solidFill>
                <a:schemeClr val="bg1"/>
              </a:solidFill>
            </a:rPr>
            <a:t>Drill</a:t>
          </a:r>
          <a:endParaRPr lang="en-IN" dirty="0"/>
        </a:p>
      </dgm:t>
    </dgm:pt>
    <dgm:pt modelId="{5F990CFD-3BBF-4DB0-A8E4-D703CCEB6ACC}" type="parTrans" cxnId="{467965E3-8AE3-41AD-B4C5-060987BC16D0}">
      <dgm:prSet/>
      <dgm:spPr/>
    </dgm:pt>
    <dgm:pt modelId="{DB0FD15E-0B72-41E6-BB05-C216DF52F187}" type="sibTrans" cxnId="{467965E3-8AE3-41AD-B4C5-060987BC16D0}">
      <dgm:prSet/>
      <dgm:spPr/>
    </dgm:pt>
    <dgm:pt modelId="{923F06F9-41C6-414D-B0F4-6BA3B3433D7E}">
      <dgm:prSet phldrT="[Text]"/>
      <dgm:spPr/>
      <dgm:t>
        <a:bodyPr/>
        <a:lstStyle/>
        <a:p>
          <a:r>
            <a:rPr lang="en-IN" dirty="0" smtClean="0">
              <a:solidFill>
                <a:schemeClr val="bg1"/>
              </a:solidFill>
            </a:rPr>
            <a:t>Denim</a:t>
          </a:r>
          <a:endParaRPr lang="en-IN" dirty="0"/>
        </a:p>
      </dgm:t>
    </dgm:pt>
    <dgm:pt modelId="{1E785735-AB49-4716-A0A0-64F778293773}" type="parTrans" cxnId="{19926C2A-6518-41DF-862E-19C4B8518DDD}">
      <dgm:prSet/>
      <dgm:spPr/>
    </dgm:pt>
    <dgm:pt modelId="{6C84522F-F375-4B99-923B-3E57AFFEF72C}" type="sibTrans" cxnId="{19926C2A-6518-41DF-862E-19C4B8518DDD}">
      <dgm:prSet/>
      <dgm:spPr/>
    </dgm:pt>
    <dgm:pt modelId="{89DE868B-7A3E-4C3B-8600-C93457492613}">
      <dgm:prSet phldrT="[Text]"/>
      <dgm:spPr/>
      <dgm:t>
        <a:bodyPr/>
        <a:lstStyle/>
        <a:p>
          <a:r>
            <a:rPr lang="en-IN" dirty="0" smtClean="0">
              <a:solidFill>
                <a:schemeClr val="bg1"/>
              </a:solidFill>
            </a:rPr>
            <a:t>Gabardine</a:t>
          </a:r>
          <a:r>
            <a:rPr lang="en-IN" dirty="0" smtClean="0"/>
            <a:t> </a:t>
          </a:r>
          <a:endParaRPr lang="en-IN" dirty="0"/>
        </a:p>
      </dgm:t>
    </dgm:pt>
    <dgm:pt modelId="{82294735-C205-40FB-9D0B-AE7CE3421797}" type="parTrans" cxnId="{0D8D7AF0-B3AA-4924-8488-29440F5EF25F}">
      <dgm:prSet/>
      <dgm:spPr/>
    </dgm:pt>
    <dgm:pt modelId="{546D4532-237A-41F7-B55A-F7F1CDDCBD53}" type="sibTrans" cxnId="{0D8D7AF0-B3AA-4924-8488-29440F5EF25F}">
      <dgm:prSet/>
      <dgm:spPr/>
    </dgm:pt>
    <dgm:pt modelId="{B42EA165-FC7B-426D-888F-A08DA954D2B3}" type="pres">
      <dgm:prSet presAssocID="{1778C099-DF60-4BAD-9F8E-8F4352DF1BEC}" presName="compositeShape" presStyleCnt="0">
        <dgm:presLayoutVars>
          <dgm:chMax val="7"/>
          <dgm:dir/>
          <dgm:resizeHandles val="exact"/>
        </dgm:presLayoutVars>
      </dgm:prSet>
      <dgm:spPr/>
    </dgm:pt>
    <dgm:pt modelId="{0402CFE4-4F23-4037-A729-B60E815B12E5}" type="pres">
      <dgm:prSet presAssocID="{1778C099-DF60-4BAD-9F8E-8F4352DF1BEC}" presName="wedge1" presStyleLbl="node1" presStyleIdx="0" presStyleCnt="3"/>
      <dgm:spPr/>
      <dgm:t>
        <a:bodyPr/>
        <a:lstStyle/>
        <a:p>
          <a:endParaRPr lang="en-IN"/>
        </a:p>
      </dgm:t>
    </dgm:pt>
    <dgm:pt modelId="{F70D05DA-7409-4F9D-9E74-6F0C00662B05}" type="pres">
      <dgm:prSet presAssocID="{1778C099-DF60-4BAD-9F8E-8F4352DF1BEC}" presName="dummy1a" presStyleCnt="0"/>
      <dgm:spPr/>
    </dgm:pt>
    <dgm:pt modelId="{45301C24-5E77-474D-B5D4-53E77B1C5FBA}" type="pres">
      <dgm:prSet presAssocID="{1778C099-DF60-4BAD-9F8E-8F4352DF1BEC}" presName="dummy1b" presStyleCnt="0"/>
      <dgm:spPr/>
    </dgm:pt>
    <dgm:pt modelId="{0D48D912-EC2A-4D8F-A736-4D8E798845B5}" type="pres">
      <dgm:prSet presAssocID="{1778C099-DF60-4BAD-9F8E-8F4352DF1BEC}" presName="wedge1Tx" presStyleLbl="node1" presStyleIdx="0" presStyleCnt="3">
        <dgm:presLayoutVars>
          <dgm:chMax val="0"/>
          <dgm:chPref val="0"/>
          <dgm:bulletEnabled val="1"/>
        </dgm:presLayoutVars>
      </dgm:prSet>
      <dgm:spPr/>
      <dgm:t>
        <a:bodyPr/>
        <a:lstStyle/>
        <a:p>
          <a:endParaRPr lang="en-IN"/>
        </a:p>
      </dgm:t>
    </dgm:pt>
    <dgm:pt modelId="{11B84FF3-0CA4-46D1-A7EA-F76BE28DE371}" type="pres">
      <dgm:prSet presAssocID="{1778C099-DF60-4BAD-9F8E-8F4352DF1BEC}" presName="wedge2" presStyleLbl="node1" presStyleIdx="1" presStyleCnt="3"/>
      <dgm:spPr/>
      <dgm:t>
        <a:bodyPr/>
        <a:lstStyle/>
        <a:p>
          <a:endParaRPr lang="en-IN"/>
        </a:p>
      </dgm:t>
    </dgm:pt>
    <dgm:pt modelId="{E8B1F60A-5402-4F2D-B471-E226EDEF9B28}" type="pres">
      <dgm:prSet presAssocID="{1778C099-DF60-4BAD-9F8E-8F4352DF1BEC}" presName="dummy2a" presStyleCnt="0"/>
      <dgm:spPr/>
    </dgm:pt>
    <dgm:pt modelId="{FCFD36BC-5277-4D51-8BE9-ABDB49625BE8}" type="pres">
      <dgm:prSet presAssocID="{1778C099-DF60-4BAD-9F8E-8F4352DF1BEC}" presName="dummy2b" presStyleCnt="0"/>
      <dgm:spPr/>
    </dgm:pt>
    <dgm:pt modelId="{A463E9E7-1F48-43F5-935E-628CD74B0F1D}" type="pres">
      <dgm:prSet presAssocID="{1778C099-DF60-4BAD-9F8E-8F4352DF1BEC}" presName="wedge2Tx" presStyleLbl="node1" presStyleIdx="1" presStyleCnt="3">
        <dgm:presLayoutVars>
          <dgm:chMax val="0"/>
          <dgm:chPref val="0"/>
          <dgm:bulletEnabled val="1"/>
        </dgm:presLayoutVars>
      </dgm:prSet>
      <dgm:spPr/>
      <dgm:t>
        <a:bodyPr/>
        <a:lstStyle/>
        <a:p>
          <a:endParaRPr lang="en-IN"/>
        </a:p>
      </dgm:t>
    </dgm:pt>
    <dgm:pt modelId="{08631547-0D38-457B-A91D-74E1AB886596}" type="pres">
      <dgm:prSet presAssocID="{1778C099-DF60-4BAD-9F8E-8F4352DF1BEC}" presName="wedge3" presStyleLbl="node1" presStyleIdx="2" presStyleCnt="3"/>
      <dgm:spPr/>
      <dgm:t>
        <a:bodyPr/>
        <a:lstStyle/>
        <a:p>
          <a:endParaRPr lang="en-IN"/>
        </a:p>
      </dgm:t>
    </dgm:pt>
    <dgm:pt modelId="{E30F2431-01A9-4A65-86DB-17A0D5C96918}" type="pres">
      <dgm:prSet presAssocID="{1778C099-DF60-4BAD-9F8E-8F4352DF1BEC}" presName="dummy3a" presStyleCnt="0"/>
      <dgm:spPr/>
    </dgm:pt>
    <dgm:pt modelId="{ED079CAF-50C9-434A-9331-42120D9232B2}" type="pres">
      <dgm:prSet presAssocID="{1778C099-DF60-4BAD-9F8E-8F4352DF1BEC}" presName="dummy3b" presStyleCnt="0"/>
      <dgm:spPr/>
    </dgm:pt>
    <dgm:pt modelId="{215C893C-00BA-4C75-9823-10380B1B5DC5}" type="pres">
      <dgm:prSet presAssocID="{1778C099-DF60-4BAD-9F8E-8F4352DF1BEC}" presName="wedge3Tx" presStyleLbl="node1" presStyleIdx="2" presStyleCnt="3">
        <dgm:presLayoutVars>
          <dgm:chMax val="0"/>
          <dgm:chPref val="0"/>
          <dgm:bulletEnabled val="1"/>
        </dgm:presLayoutVars>
      </dgm:prSet>
      <dgm:spPr/>
      <dgm:t>
        <a:bodyPr/>
        <a:lstStyle/>
        <a:p>
          <a:endParaRPr lang="en-IN"/>
        </a:p>
      </dgm:t>
    </dgm:pt>
    <dgm:pt modelId="{45660E49-0136-4528-B75B-BCFCCD322A4E}" type="pres">
      <dgm:prSet presAssocID="{DB0FD15E-0B72-41E6-BB05-C216DF52F187}" presName="arrowWedge1" presStyleLbl="fgSibTrans2D1" presStyleIdx="0" presStyleCnt="3"/>
      <dgm:spPr/>
    </dgm:pt>
    <dgm:pt modelId="{4FECA869-60BD-4F51-AE74-206C07B5F2D8}" type="pres">
      <dgm:prSet presAssocID="{6C84522F-F375-4B99-923B-3E57AFFEF72C}" presName="arrowWedge2" presStyleLbl="fgSibTrans2D1" presStyleIdx="1" presStyleCnt="3"/>
      <dgm:spPr/>
    </dgm:pt>
    <dgm:pt modelId="{815D1C5E-22DB-4685-83BA-066BD5B642D7}" type="pres">
      <dgm:prSet presAssocID="{546D4532-237A-41F7-B55A-F7F1CDDCBD53}" presName="arrowWedge3" presStyleLbl="fgSibTrans2D1" presStyleIdx="2" presStyleCnt="3"/>
      <dgm:spPr/>
    </dgm:pt>
  </dgm:ptLst>
  <dgm:cxnLst>
    <dgm:cxn modelId="{5DCD7AE0-8422-4171-82C7-45637E21171F}" type="presOf" srcId="{923F06F9-41C6-414D-B0F4-6BA3B3433D7E}" destId="{11B84FF3-0CA4-46D1-A7EA-F76BE28DE371}" srcOrd="0" destOrd="0" presId="urn:microsoft.com/office/officeart/2005/8/layout/cycle8"/>
    <dgm:cxn modelId="{81FE8FF5-6326-4F5E-8A10-D5A6C39967EE}" type="presOf" srcId="{923F06F9-41C6-414D-B0F4-6BA3B3433D7E}" destId="{A463E9E7-1F48-43F5-935E-628CD74B0F1D}" srcOrd="1" destOrd="0" presId="urn:microsoft.com/office/officeart/2005/8/layout/cycle8"/>
    <dgm:cxn modelId="{5E2E2BD8-C7F2-48D5-B71E-E5B49A7A920E}" type="presOf" srcId="{1778C099-DF60-4BAD-9F8E-8F4352DF1BEC}" destId="{B42EA165-FC7B-426D-888F-A08DA954D2B3}" srcOrd="0" destOrd="0" presId="urn:microsoft.com/office/officeart/2005/8/layout/cycle8"/>
    <dgm:cxn modelId="{19926C2A-6518-41DF-862E-19C4B8518DDD}" srcId="{1778C099-DF60-4BAD-9F8E-8F4352DF1BEC}" destId="{923F06F9-41C6-414D-B0F4-6BA3B3433D7E}" srcOrd="1" destOrd="0" parTransId="{1E785735-AB49-4716-A0A0-64F778293773}" sibTransId="{6C84522F-F375-4B99-923B-3E57AFFEF72C}"/>
    <dgm:cxn modelId="{E23740EE-E3AC-428F-8AD0-0AFB2C9E627E}" type="presOf" srcId="{89DE868B-7A3E-4C3B-8600-C93457492613}" destId="{215C893C-00BA-4C75-9823-10380B1B5DC5}" srcOrd="1" destOrd="0" presId="urn:microsoft.com/office/officeart/2005/8/layout/cycle8"/>
    <dgm:cxn modelId="{467965E3-8AE3-41AD-B4C5-060987BC16D0}" srcId="{1778C099-DF60-4BAD-9F8E-8F4352DF1BEC}" destId="{5316CDEF-B1F1-482A-994B-24D46E7AF8E4}" srcOrd="0" destOrd="0" parTransId="{5F990CFD-3BBF-4DB0-A8E4-D703CCEB6ACC}" sibTransId="{DB0FD15E-0B72-41E6-BB05-C216DF52F187}"/>
    <dgm:cxn modelId="{A81AAFC0-9C5E-48AF-AF0C-A10647A644E0}" type="presOf" srcId="{89DE868B-7A3E-4C3B-8600-C93457492613}" destId="{08631547-0D38-457B-A91D-74E1AB886596}" srcOrd="0" destOrd="0" presId="urn:microsoft.com/office/officeart/2005/8/layout/cycle8"/>
    <dgm:cxn modelId="{2DB2BD95-81C8-4508-9D57-E41AC308EA28}" type="presOf" srcId="{5316CDEF-B1F1-482A-994B-24D46E7AF8E4}" destId="{0402CFE4-4F23-4037-A729-B60E815B12E5}" srcOrd="0" destOrd="0" presId="urn:microsoft.com/office/officeart/2005/8/layout/cycle8"/>
    <dgm:cxn modelId="{0D8D7AF0-B3AA-4924-8488-29440F5EF25F}" srcId="{1778C099-DF60-4BAD-9F8E-8F4352DF1BEC}" destId="{89DE868B-7A3E-4C3B-8600-C93457492613}" srcOrd="2" destOrd="0" parTransId="{82294735-C205-40FB-9D0B-AE7CE3421797}" sibTransId="{546D4532-237A-41F7-B55A-F7F1CDDCBD53}"/>
    <dgm:cxn modelId="{7186EDF8-286E-42D9-BC94-DA638997A26B}" type="presOf" srcId="{5316CDEF-B1F1-482A-994B-24D46E7AF8E4}" destId="{0D48D912-EC2A-4D8F-A736-4D8E798845B5}" srcOrd="1" destOrd="0" presId="urn:microsoft.com/office/officeart/2005/8/layout/cycle8"/>
    <dgm:cxn modelId="{FC03322D-6DBA-4D89-87F5-67ED607834C9}" type="presParOf" srcId="{B42EA165-FC7B-426D-888F-A08DA954D2B3}" destId="{0402CFE4-4F23-4037-A729-B60E815B12E5}" srcOrd="0" destOrd="0" presId="urn:microsoft.com/office/officeart/2005/8/layout/cycle8"/>
    <dgm:cxn modelId="{651D87A0-7CF4-4120-B30D-3172DEF65E02}" type="presParOf" srcId="{B42EA165-FC7B-426D-888F-A08DA954D2B3}" destId="{F70D05DA-7409-4F9D-9E74-6F0C00662B05}" srcOrd="1" destOrd="0" presId="urn:microsoft.com/office/officeart/2005/8/layout/cycle8"/>
    <dgm:cxn modelId="{656C49B0-4A88-4701-8880-88A4C3601BAA}" type="presParOf" srcId="{B42EA165-FC7B-426D-888F-A08DA954D2B3}" destId="{45301C24-5E77-474D-B5D4-53E77B1C5FBA}" srcOrd="2" destOrd="0" presId="urn:microsoft.com/office/officeart/2005/8/layout/cycle8"/>
    <dgm:cxn modelId="{63E7CF50-368A-4D90-B6C4-B64347F0968A}" type="presParOf" srcId="{B42EA165-FC7B-426D-888F-A08DA954D2B3}" destId="{0D48D912-EC2A-4D8F-A736-4D8E798845B5}" srcOrd="3" destOrd="0" presId="urn:microsoft.com/office/officeart/2005/8/layout/cycle8"/>
    <dgm:cxn modelId="{6B774383-E71E-4475-BCB4-A3434B0FD7C4}" type="presParOf" srcId="{B42EA165-FC7B-426D-888F-A08DA954D2B3}" destId="{11B84FF3-0CA4-46D1-A7EA-F76BE28DE371}" srcOrd="4" destOrd="0" presId="urn:microsoft.com/office/officeart/2005/8/layout/cycle8"/>
    <dgm:cxn modelId="{7FA6D94C-1FE1-4E70-9B16-0D74A72237F6}" type="presParOf" srcId="{B42EA165-FC7B-426D-888F-A08DA954D2B3}" destId="{E8B1F60A-5402-4F2D-B471-E226EDEF9B28}" srcOrd="5" destOrd="0" presId="urn:microsoft.com/office/officeart/2005/8/layout/cycle8"/>
    <dgm:cxn modelId="{92D220BD-E0F9-438A-B08A-5778104896EA}" type="presParOf" srcId="{B42EA165-FC7B-426D-888F-A08DA954D2B3}" destId="{FCFD36BC-5277-4D51-8BE9-ABDB49625BE8}" srcOrd="6" destOrd="0" presId="urn:microsoft.com/office/officeart/2005/8/layout/cycle8"/>
    <dgm:cxn modelId="{01BC3761-0314-4691-BF7E-9466A7B09C5D}" type="presParOf" srcId="{B42EA165-FC7B-426D-888F-A08DA954D2B3}" destId="{A463E9E7-1F48-43F5-935E-628CD74B0F1D}" srcOrd="7" destOrd="0" presId="urn:microsoft.com/office/officeart/2005/8/layout/cycle8"/>
    <dgm:cxn modelId="{AB601CE9-1023-4C37-AF8B-126ECF4E4BFF}" type="presParOf" srcId="{B42EA165-FC7B-426D-888F-A08DA954D2B3}" destId="{08631547-0D38-457B-A91D-74E1AB886596}" srcOrd="8" destOrd="0" presId="urn:microsoft.com/office/officeart/2005/8/layout/cycle8"/>
    <dgm:cxn modelId="{34A8C6E3-73EC-4B0A-9993-E65C21120E4C}" type="presParOf" srcId="{B42EA165-FC7B-426D-888F-A08DA954D2B3}" destId="{E30F2431-01A9-4A65-86DB-17A0D5C96918}" srcOrd="9" destOrd="0" presId="urn:microsoft.com/office/officeart/2005/8/layout/cycle8"/>
    <dgm:cxn modelId="{A9F5524E-2B37-4ADE-8781-3703DD5DB0D7}" type="presParOf" srcId="{B42EA165-FC7B-426D-888F-A08DA954D2B3}" destId="{ED079CAF-50C9-434A-9331-42120D9232B2}" srcOrd="10" destOrd="0" presId="urn:microsoft.com/office/officeart/2005/8/layout/cycle8"/>
    <dgm:cxn modelId="{0E9C8DFA-7055-4940-B50E-D28DF467F590}" type="presParOf" srcId="{B42EA165-FC7B-426D-888F-A08DA954D2B3}" destId="{215C893C-00BA-4C75-9823-10380B1B5DC5}" srcOrd="11" destOrd="0" presId="urn:microsoft.com/office/officeart/2005/8/layout/cycle8"/>
    <dgm:cxn modelId="{0B4CB122-BFA3-4229-975A-66CDFFF6D8AD}" type="presParOf" srcId="{B42EA165-FC7B-426D-888F-A08DA954D2B3}" destId="{45660E49-0136-4528-B75B-BCFCCD322A4E}" srcOrd="12" destOrd="0" presId="urn:microsoft.com/office/officeart/2005/8/layout/cycle8"/>
    <dgm:cxn modelId="{2F16769D-CE63-49F9-8248-84671472CECC}" type="presParOf" srcId="{B42EA165-FC7B-426D-888F-A08DA954D2B3}" destId="{4FECA869-60BD-4F51-AE74-206C07B5F2D8}" srcOrd="13" destOrd="0" presId="urn:microsoft.com/office/officeart/2005/8/layout/cycle8"/>
    <dgm:cxn modelId="{C6A131C4-F99D-4AC5-BD22-2A17533B4EB4}" type="presParOf" srcId="{B42EA165-FC7B-426D-888F-A08DA954D2B3}" destId="{815D1C5E-22DB-4685-83BA-066BD5B642D7}" srcOrd="14"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9E4929-2EB0-4AFB-97C2-2C69D6ADFEB2}" type="datetimeFigureOut">
              <a:rPr lang="en-US" smtClean="0"/>
              <a:pPr/>
              <a:t>5/30/2020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C51575-824C-4D6A-A56A-2BA07855D24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FEC51575-824C-4D6A-A56A-2BA07855D24A}" type="slidenum">
              <a:rPr lang="en-IN" smtClean="0"/>
              <a:pPr/>
              <a:t>40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1B237DD-2AD9-4C53-9FF2-FFD33E6FCC52}" type="datetime1">
              <a:rPr lang="en-US" smtClean="0"/>
              <a:pPr/>
              <a:t>5/30/2020</a:t>
            </a:fld>
            <a:endParaRPr lang="en-IN"/>
          </a:p>
        </p:txBody>
      </p:sp>
      <p:sp>
        <p:nvSpPr>
          <p:cNvPr id="17" name="Footer Placeholder 16"/>
          <p:cNvSpPr>
            <a:spLocks noGrp="1"/>
          </p:cNvSpPr>
          <p:nvPr>
            <p:ph type="ftr" sz="quarter" idx="11"/>
          </p:nvPr>
        </p:nvSpPr>
        <p:spPr/>
        <p:txBody>
          <a:bodyPr/>
          <a:lstStyle>
            <a:extLst/>
          </a:lstStyle>
          <a:p>
            <a:endParaRPr lang="en-IN"/>
          </a:p>
        </p:txBody>
      </p:sp>
      <p:sp>
        <p:nvSpPr>
          <p:cNvPr id="29" name="Slide Number Placeholder 28"/>
          <p:cNvSpPr>
            <a:spLocks noGrp="1"/>
          </p:cNvSpPr>
          <p:nvPr>
            <p:ph type="sldNum" sz="quarter" idx="12"/>
          </p:nvPr>
        </p:nvSpPr>
        <p:spPr/>
        <p:txBody>
          <a:bodyPr/>
          <a:lstStyle>
            <a:extLst/>
          </a:lstStyle>
          <a:p>
            <a:fld id="{86222867-9ED3-404D-94C5-7F1C68EA871F}" type="slidenum">
              <a:rPr lang="en-IN" smtClean="0"/>
              <a:pPr/>
              <a:t>‹#›</a:t>
            </a:fld>
            <a:endParaRPr lang="en-IN"/>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BD0666-17ED-45AB-A2E8-FC8C9DD1A38C}" type="datetime1">
              <a:rPr lang="en-US" smtClean="0"/>
              <a:pPr/>
              <a:t>5/30/2020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6222867-9ED3-404D-94C5-7F1C68EA871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90C5D71-D2B6-4ACF-8B2B-AE3D5E42DFA3}" type="datetime1">
              <a:rPr lang="en-US" smtClean="0"/>
              <a:pPr/>
              <a:t>5/30/2020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6222867-9ED3-404D-94C5-7F1C68EA871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F7E10B6-4F96-473C-A92E-4C9C42E6E944}" type="datetime1">
              <a:rPr lang="en-US" smtClean="0"/>
              <a:pPr/>
              <a:t>5/30/2020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6222867-9ED3-404D-94C5-7F1C68EA871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0ACC237-B95A-4983-B2CB-21D060AF3F8B}" type="datetime1">
              <a:rPr lang="en-US" smtClean="0"/>
              <a:pPr/>
              <a:t>5/30/2020</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6222867-9ED3-404D-94C5-7F1C68EA871F}" type="slidenum">
              <a:rPr lang="en-IN" smtClean="0"/>
              <a:pPr/>
              <a:t>‹#›</a:t>
            </a:fld>
            <a:endParaRPr lang="en-IN"/>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7351EF-0277-44C2-8F5E-D75BF04EE30C}" type="datetime1">
              <a:rPr lang="en-US" smtClean="0"/>
              <a:pPr/>
              <a:t>5/30/2020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6222867-9ED3-404D-94C5-7F1C68EA871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24B931-8801-4147-847D-263A222AF1F8}" type="datetime1">
              <a:rPr lang="en-US" smtClean="0"/>
              <a:pPr/>
              <a:t>5/30/2020</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86222867-9ED3-404D-94C5-7F1C68EA871F}" type="slidenum">
              <a:rPr lang="en-IN" smtClean="0"/>
              <a:pPr/>
              <a:t>‹#›</a:t>
            </a:fld>
            <a:endParaRPr lang="en-IN"/>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1F46E93-9FC9-4D42-8E2D-3852E1C609EB}" type="datetime1">
              <a:rPr lang="en-US" smtClean="0"/>
              <a:pPr/>
              <a:t>5/30/2020</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86222867-9ED3-404D-94C5-7F1C68EA871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3BE992F-F6D9-444B-9B83-94A078A2A1EC}" type="datetime1">
              <a:rPr lang="en-US" smtClean="0"/>
              <a:pPr/>
              <a:t>5/30/2020</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86222867-9ED3-404D-94C5-7F1C68EA871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D31B65-8E85-4A4C-BCF5-8CEEA012CAC8}" type="datetime1">
              <a:rPr lang="en-US" smtClean="0"/>
              <a:pPr/>
              <a:t>5/30/2020</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6222867-9ED3-404D-94C5-7F1C68EA871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350E0B-17C5-4F4F-B487-41C03F9EC657}" type="datetime1">
              <a:rPr lang="en-US" smtClean="0"/>
              <a:pPr/>
              <a:t>5/30/2020</a:t>
            </a:fld>
            <a:endParaRPr lang="en-IN"/>
          </a:p>
        </p:txBody>
      </p:sp>
      <p:sp>
        <p:nvSpPr>
          <p:cNvPr id="6" name="Footer Placeholder 5"/>
          <p:cNvSpPr>
            <a:spLocks noGrp="1"/>
          </p:cNvSpPr>
          <p:nvPr>
            <p:ph type="ftr" sz="quarter" idx="11"/>
          </p:nvPr>
        </p:nvSpPr>
        <p:spPr>
          <a:xfrm>
            <a:off x="914400" y="55499"/>
            <a:ext cx="5562600" cy="365125"/>
          </a:xfrm>
        </p:spPr>
        <p:txBody>
          <a:bodyPr/>
          <a:lstStyle>
            <a:extLst/>
          </a:lstStyle>
          <a:p>
            <a:endParaRPr lang="en-IN"/>
          </a:p>
        </p:txBody>
      </p:sp>
      <p:sp>
        <p:nvSpPr>
          <p:cNvPr id="7" name="Slide Number Placeholder 6"/>
          <p:cNvSpPr>
            <a:spLocks noGrp="1"/>
          </p:cNvSpPr>
          <p:nvPr>
            <p:ph type="sldNum" sz="quarter" idx="12"/>
          </p:nvPr>
        </p:nvSpPr>
        <p:spPr>
          <a:xfrm>
            <a:off x="8610600" y="55499"/>
            <a:ext cx="457200" cy="365125"/>
          </a:xfrm>
        </p:spPr>
        <p:txBody>
          <a:bodyPr/>
          <a:lstStyle>
            <a:extLst/>
          </a:lstStyle>
          <a:p>
            <a:fld id="{86222867-9ED3-404D-94C5-7F1C68EA871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D2CC4D04-6D55-4F01-A7CC-5F99E06FE09D}" type="datetime1">
              <a:rPr lang="en-US" smtClean="0"/>
              <a:pPr/>
              <a:t>5/30/2020</a:t>
            </a:fld>
            <a:endParaRPr lang="en-IN"/>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N"/>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86222867-9ED3-404D-94C5-7F1C68EA871F}" type="slidenum">
              <a:rPr lang="en-IN" smtClean="0"/>
              <a:pPr/>
              <a:t>‹#›</a:t>
            </a:fld>
            <a:endParaRPr lang="en-IN"/>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textilecourse.blogspot.com/2018/04/types-woven-knitted-fabrics.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3" Type="http://schemas.openxmlformats.org/officeDocument/2006/relationships/hyperlink" Target="https://www.britannica.com/place/Cambrai" TargetMode="External"/><Relationship Id="rId2" Type="http://schemas.openxmlformats.org/officeDocument/2006/relationships/hyperlink" Target="https://www.britannica.com/topic/cotton-fibre-and-plant" TargetMode="External"/><Relationship Id="rId1" Type="http://schemas.openxmlformats.org/officeDocument/2006/relationships/slideLayout" Target="../slideLayouts/slideLayout2.xml"/><Relationship Id="rId5" Type="http://schemas.openxmlformats.org/officeDocument/2006/relationships/hyperlink" Target="https://www.britannica.com/technology/linen" TargetMode="External"/><Relationship Id="rId4" Type="http://schemas.openxmlformats.org/officeDocument/2006/relationships/hyperlink" Target="https://www.britannica.com/place/Franc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textilelearner.blogspot.com/2012/01/projectile-loop-projectile-weaving.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z="5400" dirty="0" smtClean="0"/>
              <a:t>WEAVING </a:t>
            </a:r>
            <a:endParaRPr lang="en-IN" sz="5400" dirty="0"/>
          </a:p>
        </p:txBody>
      </p:sp>
      <p:sp>
        <p:nvSpPr>
          <p:cNvPr id="3" name="Subtitle 2"/>
          <p:cNvSpPr>
            <a:spLocks noGrp="1"/>
          </p:cNvSpPr>
          <p:nvPr>
            <p:ph type="subTitle" idx="1"/>
          </p:nvPr>
        </p:nvSpPr>
        <p:spPr>
          <a:xfrm>
            <a:off x="914400" y="285728"/>
            <a:ext cx="7772400" cy="3000396"/>
          </a:xfrm>
        </p:spPr>
        <p:txBody>
          <a:bodyPr>
            <a:normAutofit/>
          </a:bodyPr>
          <a:lstStyle/>
          <a:p>
            <a:r>
              <a:rPr lang="en-IN" sz="3200" dirty="0" smtClean="0">
                <a:latin typeface="Aharoni" pitchFamily="2" charset="-79"/>
                <a:cs typeface="Aharoni" pitchFamily="2" charset="-79"/>
              </a:rPr>
              <a:t>MODULE  THREE</a:t>
            </a:r>
            <a:endParaRPr lang="en-IN" sz="3200"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86222867-9ED3-404D-94C5-7F1C68EA871F}" type="slidenum">
              <a:rPr lang="en-IN" smtClean="0"/>
              <a:pPr/>
              <a:t>1</a:t>
            </a:fld>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accent4">
                    <a:lumMod val="75000"/>
                  </a:schemeClr>
                </a:solidFill>
              </a:rPr>
              <a:t>Shedding</a:t>
            </a:r>
            <a:endParaRPr lang="en-IN" dirty="0"/>
          </a:p>
        </p:txBody>
      </p:sp>
      <p:sp>
        <p:nvSpPr>
          <p:cNvPr id="3" name="Content Placeholder 2"/>
          <p:cNvSpPr>
            <a:spLocks noGrp="1"/>
          </p:cNvSpPr>
          <p:nvPr>
            <p:ph idx="1"/>
          </p:nvPr>
        </p:nvSpPr>
        <p:spPr>
          <a:xfrm>
            <a:off x="914400" y="1357298"/>
            <a:ext cx="7772400" cy="4998262"/>
          </a:xfrm>
        </p:spPr>
        <p:txBody>
          <a:bodyPr/>
          <a:lstStyle/>
          <a:p>
            <a:pPr marL="582930" indent="-514350"/>
            <a:r>
              <a:rPr lang="en-IN" dirty="0" smtClean="0"/>
              <a:t>Separating the warp threads into two layers to form a tunnel known as shedding. </a:t>
            </a:r>
            <a:endParaRPr lang="en-IN" b="1" dirty="0" smtClean="0"/>
          </a:p>
          <a:p>
            <a:pPr marL="582930" indent="-514350"/>
            <a:r>
              <a:rPr lang="en-IN" dirty="0" smtClean="0"/>
              <a:t>Space between sheets called </a:t>
            </a:r>
            <a:r>
              <a:rPr lang="en-IN" b="1" dirty="0" smtClean="0"/>
              <a:t>shed.</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10</a:t>
            </a:fld>
            <a:endParaRPr lang="en-IN"/>
          </a:p>
        </p:txBody>
      </p:sp>
      <p:pic>
        <p:nvPicPr>
          <p:cNvPr id="5" name="Picture 4" descr="shedding.jpg"/>
          <p:cNvPicPr>
            <a:picLocks noChangeAspect="1"/>
          </p:cNvPicPr>
          <p:nvPr/>
        </p:nvPicPr>
        <p:blipFill>
          <a:blip r:embed="rId2"/>
          <a:stretch>
            <a:fillRect/>
          </a:stretch>
        </p:blipFill>
        <p:spPr>
          <a:xfrm>
            <a:off x="2214546" y="3143248"/>
            <a:ext cx="5143536" cy="338613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500306"/>
            <a:ext cx="7772400" cy="3855254"/>
          </a:xfrm>
        </p:spPr>
        <p:txBody>
          <a:bodyPr>
            <a:normAutofit/>
          </a:bodyPr>
          <a:lstStyle/>
          <a:p>
            <a:pPr algn="ctr">
              <a:buNone/>
            </a:pPr>
            <a:r>
              <a:rPr lang="en-IN" sz="4000" b="1" dirty="0" smtClean="0"/>
              <a:t>Day 27 </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11</a:t>
            </a:fld>
            <a:endParaRPr lang="en-I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785818"/>
          </a:xfrm>
        </p:spPr>
        <p:txBody>
          <a:bodyPr/>
          <a:lstStyle/>
          <a:p>
            <a:r>
              <a:rPr lang="en-IN" b="1" dirty="0" smtClean="0">
                <a:solidFill>
                  <a:schemeClr val="accent4">
                    <a:lumMod val="75000"/>
                  </a:schemeClr>
                </a:solidFill>
              </a:rPr>
              <a:t>Picking</a:t>
            </a:r>
            <a:r>
              <a:rPr lang="en-IN" dirty="0" smtClean="0">
                <a:solidFill>
                  <a:schemeClr val="accent4">
                    <a:lumMod val="75000"/>
                  </a:schemeClr>
                </a:solidFill>
              </a:rPr>
              <a:t> </a:t>
            </a:r>
            <a:endParaRPr lang="en-IN" dirty="0">
              <a:solidFill>
                <a:schemeClr val="accent4">
                  <a:lumMod val="75000"/>
                </a:schemeClr>
              </a:solidFill>
            </a:endParaRPr>
          </a:p>
        </p:txBody>
      </p:sp>
      <p:sp>
        <p:nvSpPr>
          <p:cNvPr id="3" name="Content Placeholder 2"/>
          <p:cNvSpPr>
            <a:spLocks noGrp="1"/>
          </p:cNvSpPr>
          <p:nvPr>
            <p:ph idx="1"/>
          </p:nvPr>
        </p:nvSpPr>
        <p:spPr>
          <a:xfrm>
            <a:off x="914400" y="928670"/>
            <a:ext cx="8229600" cy="5929330"/>
          </a:xfrm>
        </p:spPr>
        <p:txBody>
          <a:bodyPr/>
          <a:lstStyle/>
          <a:p>
            <a:pPr algn="just"/>
            <a:r>
              <a:rPr lang="en-IN" sz="2400" dirty="0" smtClean="0"/>
              <a:t>The process of inserting the filling yarn through the shed by the means of shuttle  while the shed is opening.</a:t>
            </a:r>
          </a:p>
          <a:p>
            <a:pPr algn="just"/>
            <a:r>
              <a:rPr lang="en-IN" sz="2400" dirty="0" smtClean="0"/>
              <a:t>The filling yarn emerges through a hole in the shuttle as it moves across the loom. A single crossing of the shuttle from one side of the loom to other is known as a pick. </a:t>
            </a:r>
          </a:p>
          <a:p>
            <a:pPr>
              <a:buNone/>
            </a:pP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12</a:t>
            </a:fld>
            <a:endParaRPr lang="en-IN"/>
          </a:p>
        </p:txBody>
      </p:sp>
      <p:pic>
        <p:nvPicPr>
          <p:cNvPr id="1026" name="Picture 2" descr="C:\Users\hitha\Desktop\BT\cotton\picking 1.jpg"/>
          <p:cNvPicPr>
            <a:picLocks noChangeAspect="1" noChangeArrowheads="1"/>
          </p:cNvPicPr>
          <p:nvPr/>
        </p:nvPicPr>
        <p:blipFill>
          <a:blip r:embed="rId2"/>
          <a:srcRect/>
          <a:stretch>
            <a:fillRect/>
          </a:stretch>
        </p:blipFill>
        <p:spPr bwMode="auto">
          <a:xfrm>
            <a:off x="2571736" y="3571875"/>
            <a:ext cx="5000660" cy="328168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half" idx="1"/>
          </p:nvPr>
        </p:nvSpPr>
        <p:spPr>
          <a:xfrm>
            <a:off x="464344" y="285729"/>
            <a:ext cx="4038600" cy="6010736"/>
          </a:xfrm>
        </p:spPr>
        <p:txBody>
          <a:bodyPr/>
          <a:lstStyle/>
          <a:p>
            <a:pPr>
              <a:buNone/>
            </a:pPr>
            <a:r>
              <a:rPr lang="en-IN" u="sng" dirty="0" smtClean="0"/>
              <a:t>Shuttle with quill or </a:t>
            </a:r>
            <a:r>
              <a:rPr lang="en-IN" u="sng" dirty="0" err="1" smtClean="0"/>
              <a:t>pirn</a:t>
            </a:r>
            <a:endParaRPr lang="en-IN" u="sng" dirty="0" smtClean="0"/>
          </a:p>
          <a:p>
            <a:r>
              <a:rPr lang="en-IN" dirty="0" smtClean="0"/>
              <a:t>The filling yarn is inserted through the shed by a small carrier device called shuttle. </a:t>
            </a:r>
          </a:p>
          <a:p>
            <a:r>
              <a:rPr lang="en-IN" dirty="0" smtClean="0"/>
              <a:t>The shuttle is normally pointed at each end to allow passage through shed.</a:t>
            </a:r>
          </a:p>
          <a:p>
            <a:r>
              <a:rPr lang="en-IN" dirty="0" smtClean="0"/>
              <a:t>In the traditional shuttle loom, the filling yarn is wound on to a quill or </a:t>
            </a:r>
            <a:r>
              <a:rPr lang="en-IN" dirty="0" err="1" smtClean="0"/>
              <a:t>pirn</a:t>
            </a:r>
            <a:r>
              <a:rPr lang="en-IN" dirty="0" smtClean="0"/>
              <a:t>.</a:t>
            </a:r>
            <a:endParaRPr lang="en-IN" dirty="0"/>
          </a:p>
        </p:txBody>
      </p:sp>
      <p:pic>
        <p:nvPicPr>
          <p:cNvPr id="11" name="Content Placeholder 10" descr="shuttle with pirn.jpg"/>
          <p:cNvPicPr>
            <a:picLocks noGrp="1" noChangeAspect="1"/>
          </p:cNvPicPr>
          <p:nvPr>
            <p:ph sz="half" idx="2"/>
          </p:nvPr>
        </p:nvPicPr>
        <p:blipFill>
          <a:blip r:embed="rId2"/>
          <a:stretch>
            <a:fillRect/>
          </a:stretch>
        </p:blipFill>
        <p:spPr>
          <a:xfrm>
            <a:off x="4656138" y="1000108"/>
            <a:ext cx="4038600" cy="5072098"/>
          </a:xfrm>
        </p:spPr>
      </p:pic>
      <p:sp>
        <p:nvSpPr>
          <p:cNvPr id="4" name="Slide Number Placeholder 3"/>
          <p:cNvSpPr>
            <a:spLocks noGrp="1"/>
          </p:cNvSpPr>
          <p:nvPr>
            <p:ph type="sldNum" sz="quarter" idx="12"/>
          </p:nvPr>
        </p:nvSpPr>
        <p:spPr/>
        <p:txBody>
          <a:bodyPr/>
          <a:lstStyle/>
          <a:p>
            <a:fld id="{86222867-9ED3-404D-94C5-7F1C68EA871F}" type="slidenum">
              <a:rPr lang="en-IN" smtClean="0"/>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73796"/>
          </a:xfrm>
        </p:spPr>
        <p:txBody>
          <a:bodyPr/>
          <a:lstStyle/>
          <a:p>
            <a:r>
              <a:rPr lang="en-IN" dirty="0" smtClean="0">
                <a:solidFill>
                  <a:schemeClr val="accent4">
                    <a:lumMod val="75000"/>
                  </a:schemeClr>
                </a:solidFill>
              </a:rPr>
              <a:t>Beating up </a:t>
            </a:r>
            <a:endParaRPr lang="en-IN" dirty="0">
              <a:solidFill>
                <a:schemeClr val="accent4">
                  <a:lumMod val="75000"/>
                </a:schemeClr>
              </a:solidFill>
            </a:endParaRPr>
          </a:p>
        </p:txBody>
      </p:sp>
      <p:sp>
        <p:nvSpPr>
          <p:cNvPr id="3" name="Content Placeholder 2"/>
          <p:cNvSpPr>
            <a:spLocks noGrp="1"/>
          </p:cNvSpPr>
          <p:nvPr>
            <p:ph idx="1"/>
          </p:nvPr>
        </p:nvSpPr>
        <p:spPr>
          <a:xfrm>
            <a:off x="914400" y="1428736"/>
            <a:ext cx="7772400" cy="4926824"/>
          </a:xfrm>
        </p:spPr>
        <p:txBody>
          <a:bodyPr/>
          <a:lstStyle/>
          <a:p>
            <a:r>
              <a:rPr lang="en-IN" dirty="0" smtClean="0"/>
              <a:t>Pushing the newly inserted length of weft, known as pick, into the already woven fabric at a point known as fell.</a:t>
            </a:r>
          </a:p>
          <a:p>
            <a:r>
              <a:rPr lang="en-IN" dirty="0" smtClean="0"/>
              <a:t> </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14</a:t>
            </a:fld>
            <a:endParaRPr lang="en-IN"/>
          </a:p>
        </p:txBody>
      </p:sp>
      <p:pic>
        <p:nvPicPr>
          <p:cNvPr id="5" name="Picture 4" descr="beat.jpg"/>
          <p:cNvPicPr>
            <a:picLocks noChangeAspect="1"/>
          </p:cNvPicPr>
          <p:nvPr/>
        </p:nvPicPr>
        <p:blipFill>
          <a:blip r:embed="rId2"/>
          <a:srcRect l="8138" t="28125" r="7333" b="17708"/>
          <a:stretch>
            <a:fillRect/>
          </a:stretch>
        </p:blipFill>
        <p:spPr>
          <a:xfrm>
            <a:off x="1000100" y="3143224"/>
            <a:ext cx="7500990" cy="371477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71480"/>
            <a:ext cx="7772400" cy="5784080"/>
          </a:xfrm>
        </p:spPr>
        <p:txBody>
          <a:bodyPr/>
          <a:lstStyle/>
          <a:p>
            <a:pPr>
              <a:buNone/>
            </a:pPr>
            <a:r>
              <a:rPr lang="en-IN" b="1" u="sng" dirty="0" smtClean="0"/>
              <a:t>Warp control  ( or let off) </a:t>
            </a:r>
          </a:p>
          <a:p>
            <a:r>
              <a:rPr lang="en-IN" dirty="0" smtClean="0"/>
              <a:t>This motion delivers warp to the weaving area at the required rate and at a suitable constant tension by unwinding it from weaver’s beam.</a:t>
            </a:r>
          </a:p>
          <a:p>
            <a:pPr>
              <a:buNone/>
            </a:pPr>
            <a:r>
              <a:rPr lang="en-IN" b="1" u="sng" dirty="0" smtClean="0"/>
              <a:t>Cloth control ( or take up)</a:t>
            </a:r>
          </a:p>
          <a:p>
            <a:r>
              <a:rPr lang="en-IN" dirty="0" smtClean="0"/>
              <a:t>This motion withdraws fabric from the weaving area at the constant rate that will give the required pick spacing and then winds it onto a roller </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15</a:t>
            </a:fld>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sic loom motion in weaving.jpg"/>
          <p:cNvPicPr>
            <a:picLocks noGrp="1" noChangeAspect="1"/>
          </p:cNvPicPr>
          <p:nvPr>
            <p:ph idx="1"/>
          </p:nvPr>
        </p:nvPicPr>
        <p:blipFill>
          <a:blip r:embed="rId2"/>
          <a:stretch>
            <a:fillRect/>
          </a:stretch>
        </p:blipFill>
        <p:spPr>
          <a:xfrm>
            <a:off x="391890" y="785794"/>
            <a:ext cx="8706507" cy="5357850"/>
          </a:xfrm>
        </p:spPr>
      </p:pic>
      <p:sp>
        <p:nvSpPr>
          <p:cNvPr id="4" name="Slide Number Placeholder 3"/>
          <p:cNvSpPr>
            <a:spLocks noGrp="1"/>
          </p:cNvSpPr>
          <p:nvPr>
            <p:ph type="sldNum" sz="quarter" idx="12"/>
          </p:nvPr>
        </p:nvSpPr>
        <p:spPr/>
        <p:txBody>
          <a:bodyPr/>
          <a:lstStyle/>
          <a:p>
            <a:fld id="{86222867-9ED3-404D-94C5-7F1C68EA871F}" type="slidenum">
              <a:rPr lang="en-IN" smtClean="0"/>
              <a:pPr/>
              <a:t>16</a:t>
            </a:fld>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357430"/>
            <a:ext cx="7772400" cy="3998130"/>
          </a:xfrm>
        </p:spPr>
        <p:txBody>
          <a:bodyPr>
            <a:normAutofit/>
          </a:bodyPr>
          <a:lstStyle/>
          <a:p>
            <a:pPr algn="ctr">
              <a:buNone/>
            </a:pPr>
            <a:r>
              <a:rPr lang="en-IN" sz="4400" b="1" dirty="0" smtClean="0"/>
              <a:t>Day 28</a:t>
            </a:r>
            <a:endParaRPr lang="en-IN" sz="44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17</a:t>
            </a:fld>
            <a:endParaRPr lang="en-I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28"/>
            <a:ext cx="7772400" cy="928694"/>
          </a:xfrm>
        </p:spPr>
        <p:txBody>
          <a:bodyPr/>
          <a:lstStyle/>
          <a:p>
            <a:pPr algn="ctr"/>
            <a:r>
              <a:rPr lang="en-IN" b="1" u="sng" dirty="0" smtClean="0"/>
              <a:t>TYPES OF WEAVES </a:t>
            </a:r>
            <a:endParaRPr lang="en-IN" b="1" u="sng" dirty="0"/>
          </a:p>
        </p:txBody>
      </p:sp>
      <p:sp>
        <p:nvSpPr>
          <p:cNvPr id="3" name="Content Placeholder 2"/>
          <p:cNvSpPr>
            <a:spLocks noGrp="1"/>
          </p:cNvSpPr>
          <p:nvPr>
            <p:ph idx="1"/>
          </p:nvPr>
        </p:nvSpPr>
        <p:spPr>
          <a:xfrm>
            <a:off x="914400" y="1214422"/>
            <a:ext cx="7772400" cy="5141138"/>
          </a:xfrm>
        </p:spPr>
        <p:txBody>
          <a:bodyPr>
            <a:normAutofit/>
          </a:bodyPr>
          <a:lstStyle/>
          <a:p>
            <a:r>
              <a:rPr lang="en-IN" dirty="0" smtClean="0"/>
              <a:t>Weave is the interlacing pattern warp and weft yarns, in order to produce a </a:t>
            </a:r>
            <a:r>
              <a:rPr lang="en-IN" b="1" dirty="0" smtClean="0">
                <a:hlinkClick r:id="rId2"/>
              </a:rPr>
              <a:t>woven fabric</a:t>
            </a:r>
            <a:r>
              <a:rPr lang="en-IN" dirty="0" smtClean="0"/>
              <a:t>. </a:t>
            </a:r>
          </a:p>
          <a:p>
            <a:r>
              <a:rPr lang="en-IN" dirty="0" smtClean="0"/>
              <a:t>Weave structures is the design by which fabric is produced.</a:t>
            </a:r>
          </a:p>
          <a:p>
            <a:r>
              <a:rPr lang="en-IN" dirty="0" smtClean="0"/>
              <a:t> Fabric are manufactured in wide varieties and design.</a:t>
            </a:r>
          </a:p>
          <a:p>
            <a:r>
              <a:rPr lang="en-IN" dirty="0" smtClean="0"/>
              <a:t>The basic weaves are </a:t>
            </a:r>
            <a:r>
              <a:rPr lang="en-IN" dirty="0" smtClean="0">
                <a:solidFill>
                  <a:schemeClr val="accent1">
                    <a:lumMod val="75000"/>
                  </a:schemeClr>
                </a:solidFill>
              </a:rPr>
              <a:t>plain, twill, and satin. </a:t>
            </a:r>
            <a:r>
              <a:rPr lang="en-IN" dirty="0" smtClean="0"/>
              <a:t>All the others are derivatives of these basic weaves or their combination.</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18</a:t>
            </a:fld>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latin typeface="Aharoni" pitchFamily="2" charset="-79"/>
                <a:cs typeface="Aharoni" pitchFamily="2" charset="-79"/>
              </a:rPr>
              <a:t>Basic structure of weave </a:t>
            </a:r>
            <a:endParaRPr lang="en-IN" b="1" dirty="0">
              <a:latin typeface="Aharoni" pitchFamily="2" charset="-79"/>
              <a:cs typeface="Aharoni" pitchFamily="2" charset="-79"/>
            </a:endParaRPr>
          </a:p>
        </p:txBody>
      </p:sp>
      <p:sp>
        <p:nvSpPr>
          <p:cNvPr id="4" name="Slide Number Placeholder 3"/>
          <p:cNvSpPr>
            <a:spLocks noGrp="1"/>
          </p:cNvSpPr>
          <p:nvPr>
            <p:ph type="sldNum" sz="quarter" idx="12"/>
          </p:nvPr>
        </p:nvSpPr>
        <p:spPr/>
        <p:txBody>
          <a:bodyPr/>
          <a:lstStyle/>
          <a:p>
            <a:fld id="{86222867-9ED3-404D-94C5-7F1C68EA871F}" type="slidenum">
              <a:rPr lang="en-IN" smtClean="0"/>
              <a:pPr/>
              <a:t>19</a:t>
            </a:fld>
            <a:endParaRPr lang="en-IN"/>
          </a:p>
        </p:txBody>
      </p:sp>
      <p:pic>
        <p:nvPicPr>
          <p:cNvPr id="7" name="Content Placeholder 6" descr="fabric-weave-2-638.jpg"/>
          <p:cNvPicPr>
            <a:picLocks noGrp="1" noChangeAspect="1"/>
          </p:cNvPicPr>
          <p:nvPr>
            <p:ph idx="1"/>
          </p:nvPr>
        </p:nvPicPr>
        <p:blipFill>
          <a:blip r:embed="rId2"/>
          <a:srcRect l="27136" t="28114" r="23491" b="8471"/>
          <a:stretch>
            <a:fillRect/>
          </a:stretch>
        </p:blipFill>
        <p:spPr>
          <a:xfrm>
            <a:off x="2714612" y="2143116"/>
            <a:ext cx="4148696" cy="4000528"/>
          </a:xfrm>
          <a:prstGeom prst="ellipse">
            <a:avLst/>
          </a:prstGeom>
          <a:ln>
            <a:noFill/>
          </a:ln>
          <a:effectLst>
            <a:softEdge rad="1125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5992"/>
            <a:ext cx="7772400" cy="4069568"/>
          </a:xfrm>
        </p:spPr>
        <p:txBody>
          <a:bodyPr>
            <a:normAutofit/>
          </a:bodyPr>
          <a:lstStyle/>
          <a:p>
            <a:pPr algn="ctr">
              <a:buNone/>
            </a:pPr>
            <a:r>
              <a:rPr lang="en-IN" sz="4000" b="1" dirty="0" smtClean="0"/>
              <a:t>Day 26</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a:t>
            </a:fld>
            <a:endParaRPr lang="en-I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N" b="1" dirty="0" smtClean="0">
                <a:latin typeface="Aharoni" pitchFamily="2" charset="-79"/>
                <a:cs typeface="Aharoni" pitchFamily="2" charset="-79"/>
              </a:rPr>
              <a:t>Plain weave </a:t>
            </a:r>
            <a:endParaRPr lang="en-IN" b="1" dirty="0">
              <a:latin typeface="Aharoni" pitchFamily="2" charset="-79"/>
              <a:cs typeface="Aharoni" pitchFamily="2" charset="-79"/>
            </a:endParaRPr>
          </a:p>
        </p:txBody>
      </p:sp>
      <p:sp>
        <p:nvSpPr>
          <p:cNvPr id="3" name="Content Placeholder 2"/>
          <p:cNvSpPr>
            <a:spLocks noGrp="1"/>
          </p:cNvSpPr>
          <p:nvPr>
            <p:ph idx="1"/>
          </p:nvPr>
        </p:nvSpPr>
        <p:spPr>
          <a:xfrm>
            <a:off x="914400" y="1428736"/>
            <a:ext cx="8229600" cy="5429264"/>
          </a:xfrm>
        </p:spPr>
        <p:txBody>
          <a:bodyPr>
            <a:normAutofit/>
          </a:bodyPr>
          <a:lstStyle/>
          <a:p>
            <a:r>
              <a:rPr lang="en-IN" sz="2400" dirty="0" smtClean="0"/>
              <a:t>Most basic of three fundamental types of weaves.</a:t>
            </a:r>
          </a:p>
          <a:p>
            <a:r>
              <a:rPr lang="en-IN" sz="2400" dirty="0" smtClean="0"/>
              <a:t>It is strong and hard wearing </a:t>
            </a:r>
          </a:p>
          <a:p>
            <a:r>
              <a:rPr lang="en-IN" sz="2400" dirty="0" smtClean="0"/>
              <a:t>Used for fashion and furnishing fabrics.</a:t>
            </a:r>
          </a:p>
          <a:p>
            <a:r>
              <a:rPr lang="en-IN" sz="2400" dirty="0" smtClean="0"/>
              <a:t> In plain weave  warp and weft threads interlace in alternate manner, giving maximum number of inter­lacements. </a:t>
            </a:r>
          </a:p>
          <a:p>
            <a:r>
              <a:rPr lang="en-IN" sz="2400" dirty="0" smtClean="0"/>
              <a:t>This maximum interlacement imparts firmness and stability to the structure.</a:t>
            </a:r>
          </a:p>
          <a:p>
            <a:r>
              <a:rPr lang="en-IN" sz="2400" dirty="0" smtClean="0"/>
              <a:t> The special names like broadcloth, taffeta, shantung, poplin, calico, </a:t>
            </a:r>
          </a:p>
          <a:p>
            <a:pPr>
              <a:buNone/>
            </a:pPr>
            <a:r>
              <a:rPr lang="en-IN" sz="2400" dirty="0" smtClean="0"/>
              <a:t>     tabby, alpaca are applied to plain weave.</a:t>
            </a:r>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20</a:t>
            </a:fld>
            <a:endParaRPr lang="en-IN"/>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222867-9ED3-404D-94C5-7F1C68EA871F}" type="slidenum">
              <a:rPr lang="en-IN" smtClean="0"/>
              <a:pPr/>
              <a:t>21</a:t>
            </a:fld>
            <a:endParaRPr lang="en-IN"/>
          </a:p>
        </p:txBody>
      </p:sp>
      <p:pic>
        <p:nvPicPr>
          <p:cNvPr id="5" name="Picture 2" descr="H:\ \honey\all weaves\3.jpg"/>
          <p:cNvPicPr>
            <a:picLocks noGrp="1" noChangeAspect="1" noChangeArrowheads="1"/>
          </p:cNvPicPr>
          <p:nvPr>
            <p:ph idx="1"/>
          </p:nvPr>
        </p:nvPicPr>
        <p:blipFill>
          <a:blip r:embed="rId2"/>
          <a:srcRect t="7692" b="15385"/>
          <a:stretch>
            <a:fillRect/>
          </a:stretch>
        </p:blipFill>
        <p:spPr bwMode="auto">
          <a:xfrm>
            <a:off x="0" y="0"/>
            <a:ext cx="6184798" cy="3571900"/>
          </a:xfrm>
          <a:prstGeom prst="rect">
            <a:avLst/>
          </a:prstGeom>
          <a:noFill/>
        </p:spPr>
      </p:pic>
      <p:pic>
        <p:nvPicPr>
          <p:cNvPr id="7" name="Picture 6" descr="plain weave.jpg"/>
          <p:cNvPicPr>
            <a:picLocks noChangeAspect="1"/>
          </p:cNvPicPr>
          <p:nvPr/>
        </p:nvPicPr>
        <p:blipFill>
          <a:blip r:embed="rId3"/>
          <a:srcRect t="12500" b="14062"/>
          <a:stretch>
            <a:fillRect/>
          </a:stretch>
        </p:blipFill>
        <p:spPr>
          <a:xfrm>
            <a:off x="3929058" y="3500414"/>
            <a:ext cx="4572000" cy="3357586"/>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buNone/>
            </a:pPr>
            <a:r>
              <a:rPr lang="en-IN" dirty="0" smtClean="0"/>
              <a:t> </a:t>
            </a:r>
            <a:endParaRPr lang="en-IN" dirty="0"/>
          </a:p>
        </p:txBody>
      </p:sp>
      <p:sp>
        <p:nvSpPr>
          <p:cNvPr id="7" name="Content Placeholder 6"/>
          <p:cNvSpPr>
            <a:spLocks noGrp="1"/>
          </p:cNvSpPr>
          <p:nvPr>
            <p:ph sz="half" idx="2"/>
          </p:nvPr>
        </p:nvSpPr>
        <p:spPr>
          <a:xfrm>
            <a:off x="4214810" y="285728"/>
            <a:ext cx="4929190" cy="6572271"/>
          </a:xfrm>
        </p:spPr>
        <p:txBody>
          <a:bodyPr/>
          <a:lstStyle/>
          <a:p>
            <a:r>
              <a:rPr lang="en-IN" dirty="0" smtClean="0">
                <a:latin typeface="Andalus" pitchFamily="18" charset="-78"/>
                <a:cs typeface="Andalus" pitchFamily="18" charset="-78"/>
              </a:rPr>
              <a:t>No right or wrong side</a:t>
            </a:r>
          </a:p>
          <a:p>
            <a:r>
              <a:rPr lang="en-IN" dirty="0" smtClean="0">
                <a:latin typeface="Andalus" pitchFamily="18" charset="-78"/>
                <a:cs typeface="Andalus" pitchFamily="18" charset="-78"/>
              </a:rPr>
              <a:t>No lengthwise of crosswise stretch, only stretch is on the bias</a:t>
            </a:r>
          </a:p>
          <a:p>
            <a:r>
              <a:rPr lang="en-IN" dirty="0" smtClean="0">
                <a:latin typeface="Andalus" pitchFamily="18" charset="-78"/>
                <a:cs typeface="Andalus" pitchFamily="18" charset="-78"/>
              </a:rPr>
              <a:t>Creases easily</a:t>
            </a:r>
          </a:p>
          <a:p>
            <a:r>
              <a:rPr lang="en-IN" dirty="0" smtClean="0">
                <a:latin typeface="Andalus" pitchFamily="18" charset="-78"/>
                <a:cs typeface="Andalus" pitchFamily="18" charset="-78"/>
              </a:rPr>
              <a:t>Less absorbent than other weaves</a:t>
            </a:r>
          </a:p>
          <a:p>
            <a:r>
              <a:rPr lang="en-IN" dirty="0" smtClean="0">
                <a:latin typeface="Andalus" pitchFamily="18" charset="-78"/>
                <a:cs typeface="Andalus" pitchFamily="18" charset="-78"/>
              </a:rPr>
              <a:t>Flexible</a:t>
            </a:r>
          </a:p>
          <a:p>
            <a:r>
              <a:rPr lang="en-IN" dirty="0" smtClean="0">
                <a:latin typeface="Andalus" pitchFamily="18" charset="-78"/>
                <a:cs typeface="Andalus" pitchFamily="18" charset="-78"/>
              </a:rPr>
              <a:t>Strong</a:t>
            </a:r>
          </a:p>
          <a:p>
            <a:r>
              <a:rPr lang="en-IN" dirty="0" smtClean="0">
                <a:latin typeface="Andalus" pitchFamily="18" charset="-78"/>
                <a:cs typeface="Andalus" pitchFamily="18" charset="-78"/>
              </a:rPr>
              <a:t>Hard-wearing</a:t>
            </a:r>
          </a:p>
          <a:p>
            <a:r>
              <a:rPr lang="en-IN" dirty="0" smtClean="0">
                <a:latin typeface="Andalus" pitchFamily="18" charset="-78"/>
                <a:cs typeface="Andalus" pitchFamily="18" charset="-78"/>
              </a:rPr>
              <a:t>Durable</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22</a:t>
            </a:fld>
            <a:endParaRPr lang="en-IN"/>
          </a:p>
        </p:txBody>
      </p:sp>
      <p:sp>
        <p:nvSpPr>
          <p:cNvPr id="5" name="Oval 4"/>
          <p:cNvSpPr/>
          <p:nvPr/>
        </p:nvSpPr>
        <p:spPr>
          <a:xfrm>
            <a:off x="428596" y="2071678"/>
            <a:ext cx="3000396" cy="2786082"/>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IN"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rPr>
              <a:t>Characteristics of plain weave </a:t>
            </a:r>
            <a:endParaRPr lang="en-I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gency FB" pitchFamily="34" charset="0"/>
            </a:endParaRPr>
          </a:p>
        </p:txBody>
      </p:sp>
      <p:sp>
        <p:nvSpPr>
          <p:cNvPr id="8" name="Right Arrow 7"/>
          <p:cNvSpPr/>
          <p:nvPr/>
        </p:nvSpPr>
        <p:spPr>
          <a:xfrm>
            <a:off x="3500430" y="3143248"/>
            <a:ext cx="642942" cy="57150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500298" y="2714620"/>
            <a:ext cx="6193646" cy="3581844"/>
          </a:xfrm>
        </p:spPr>
        <p:txBody>
          <a:bodyPr>
            <a:normAutofit/>
          </a:bodyPr>
          <a:lstStyle/>
          <a:p>
            <a:pPr>
              <a:buNone/>
            </a:pPr>
            <a:r>
              <a:rPr lang="en-IN" sz="4400" b="1" dirty="0" smtClean="0"/>
              <a:t>Day 29</a:t>
            </a:r>
            <a:endParaRPr lang="en-IN" sz="4400" b="1" dirty="0"/>
          </a:p>
        </p:txBody>
      </p:sp>
      <p:sp>
        <p:nvSpPr>
          <p:cNvPr id="5" name="Slide Number Placeholder 4"/>
          <p:cNvSpPr>
            <a:spLocks noGrp="1"/>
          </p:cNvSpPr>
          <p:nvPr>
            <p:ph type="sldNum" sz="quarter" idx="12"/>
          </p:nvPr>
        </p:nvSpPr>
        <p:spPr/>
        <p:txBody>
          <a:bodyPr/>
          <a:lstStyle/>
          <a:p>
            <a:fld id="{86222867-9ED3-404D-94C5-7F1C68EA871F}" type="slidenum">
              <a:rPr lang="en-IN" smtClean="0"/>
              <a:pPr/>
              <a:t>23</a:t>
            </a:fld>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928694"/>
          </a:xfrm>
        </p:spPr>
        <p:txBody>
          <a:bodyPr/>
          <a:lstStyle/>
          <a:p>
            <a:r>
              <a:rPr lang="en-IN" b="1" u="sng" dirty="0" smtClean="0"/>
              <a:t>Variations of plain weave </a:t>
            </a:r>
            <a:endParaRPr lang="en-IN" b="1" u="sng"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24</a:t>
            </a:fld>
            <a:endParaRPr lang="en-IN"/>
          </a:p>
        </p:txBody>
      </p:sp>
      <p:sp>
        <p:nvSpPr>
          <p:cNvPr id="5" name="Oval 4"/>
          <p:cNvSpPr/>
          <p:nvPr/>
        </p:nvSpPr>
        <p:spPr>
          <a:xfrm>
            <a:off x="3571868" y="3214686"/>
            <a:ext cx="2000264" cy="1857388"/>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IN" sz="2400" dirty="0" smtClean="0">
                <a:latin typeface="Andalus" pitchFamily="18" charset="-78"/>
                <a:cs typeface="Andalus" pitchFamily="18" charset="-78"/>
              </a:rPr>
              <a:t>Plain weave </a:t>
            </a:r>
            <a:endParaRPr lang="en-IN" sz="2400" dirty="0">
              <a:latin typeface="Andalus" pitchFamily="18" charset="-78"/>
              <a:cs typeface="Andalus" pitchFamily="18" charset="-78"/>
            </a:endParaRPr>
          </a:p>
        </p:txBody>
      </p:sp>
      <p:sp>
        <p:nvSpPr>
          <p:cNvPr id="6" name="Oval 5"/>
          <p:cNvSpPr/>
          <p:nvPr/>
        </p:nvSpPr>
        <p:spPr>
          <a:xfrm>
            <a:off x="3286116" y="1071546"/>
            <a:ext cx="2500330" cy="164307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smtClean="0">
                <a:latin typeface="Andalus" pitchFamily="18" charset="-78"/>
                <a:cs typeface="Andalus" pitchFamily="18" charset="-78"/>
              </a:rPr>
              <a:t>Basket weave </a:t>
            </a:r>
            <a:endParaRPr lang="en-IN" sz="2000" dirty="0">
              <a:latin typeface="Andalus" pitchFamily="18" charset="-78"/>
              <a:cs typeface="Andalus" pitchFamily="18" charset="-78"/>
            </a:endParaRPr>
          </a:p>
        </p:txBody>
      </p:sp>
      <p:sp>
        <p:nvSpPr>
          <p:cNvPr id="7" name="Oval 6"/>
          <p:cNvSpPr/>
          <p:nvPr/>
        </p:nvSpPr>
        <p:spPr>
          <a:xfrm>
            <a:off x="1142976" y="4857760"/>
            <a:ext cx="2286016" cy="17859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smtClean="0">
                <a:latin typeface="Andalus" pitchFamily="18" charset="-78"/>
                <a:cs typeface="Andalus" pitchFamily="18" charset="-78"/>
              </a:rPr>
              <a:t>Warp rib </a:t>
            </a:r>
            <a:endParaRPr lang="en-IN" sz="2000" dirty="0">
              <a:latin typeface="Andalus" pitchFamily="18" charset="-78"/>
              <a:cs typeface="Andalus" pitchFamily="18" charset="-78"/>
            </a:endParaRPr>
          </a:p>
        </p:txBody>
      </p:sp>
      <p:sp>
        <p:nvSpPr>
          <p:cNvPr id="9" name="Oval 8"/>
          <p:cNvSpPr/>
          <p:nvPr/>
        </p:nvSpPr>
        <p:spPr>
          <a:xfrm>
            <a:off x="5857884" y="4786322"/>
            <a:ext cx="2286016" cy="185738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IN" sz="2000" dirty="0" smtClean="0">
                <a:latin typeface="Andalus" pitchFamily="18" charset="-78"/>
                <a:cs typeface="Andalus" pitchFamily="18" charset="-78"/>
              </a:rPr>
              <a:t>Weft rib </a:t>
            </a:r>
            <a:endParaRPr lang="en-IN" sz="2000" dirty="0">
              <a:latin typeface="Andalus" pitchFamily="18" charset="-78"/>
              <a:cs typeface="Andalus" pitchFamily="18" charset="-78"/>
            </a:endParaRPr>
          </a:p>
        </p:txBody>
      </p:sp>
      <p:cxnSp>
        <p:nvCxnSpPr>
          <p:cNvPr id="19" name="Straight Arrow Connector 18"/>
          <p:cNvCxnSpPr/>
          <p:nvPr/>
        </p:nvCxnSpPr>
        <p:spPr>
          <a:xfrm>
            <a:off x="5429256" y="4714884"/>
            <a:ext cx="642942" cy="42862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a:stCxn id="5" idx="3"/>
          </p:cNvCxnSpPr>
          <p:nvPr/>
        </p:nvCxnSpPr>
        <p:spPr>
          <a:xfrm rot="5400000">
            <a:off x="3368016" y="4718166"/>
            <a:ext cx="414884" cy="57868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a:stCxn id="5" idx="0"/>
          </p:cNvCxnSpPr>
          <p:nvPr/>
        </p:nvCxnSpPr>
        <p:spPr>
          <a:xfrm rot="5400000" flipH="1" flipV="1">
            <a:off x="4357686" y="3000372"/>
            <a:ext cx="428628"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RIB WEAVE </a:t>
            </a:r>
            <a:endParaRPr lang="en-IN" dirty="0"/>
          </a:p>
        </p:txBody>
      </p:sp>
      <p:sp>
        <p:nvSpPr>
          <p:cNvPr id="3" name="Content Placeholder 2"/>
          <p:cNvSpPr>
            <a:spLocks noGrp="1"/>
          </p:cNvSpPr>
          <p:nvPr>
            <p:ph idx="1"/>
          </p:nvPr>
        </p:nvSpPr>
        <p:spPr/>
        <p:txBody>
          <a:bodyPr/>
          <a:lstStyle/>
          <a:p>
            <a:r>
              <a:rPr lang="en-IN" dirty="0" smtClean="0"/>
              <a:t>Rib weaves are obtained by extending the plain weave in either warp or weft direction.</a:t>
            </a:r>
          </a:p>
          <a:p>
            <a:endParaRPr lang="en-IN" dirty="0" smtClean="0"/>
          </a:p>
          <a:p>
            <a:r>
              <a:rPr lang="en-IN" dirty="0" smtClean="0"/>
              <a:t>Two kinds of rib weave are </a:t>
            </a:r>
          </a:p>
          <a:p>
            <a:pPr lvl="8">
              <a:buNone/>
            </a:pPr>
            <a:r>
              <a:rPr lang="en-IN" dirty="0" smtClean="0"/>
              <a:t>          </a:t>
            </a:r>
          </a:p>
          <a:p>
            <a:pPr lvl="8">
              <a:buFont typeface="Wingdings" pitchFamily="2" charset="2"/>
              <a:buChar char="ü"/>
            </a:pPr>
            <a:r>
              <a:rPr lang="en-IN" sz="3000" dirty="0" smtClean="0"/>
              <a:t>   warp rib </a:t>
            </a:r>
          </a:p>
          <a:p>
            <a:pPr lvl="8">
              <a:buFont typeface="Wingdings" pitchFamily="2" charset="2"/>
              <a:buChar char="ü"/>
            </a:pPr>
            <a:r>
              <a:rPr lang="en-IN" sz="3000" dirty="0" smtClean="0"/>
              <a:t>   Weft rib                         </a:t>
            </a:r>
            <a:endParaRPr lang="en-IN" sz="30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25</a:t>
            </a:fld>
            <a:endParaRPr lang="en-I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73050"/>
            <a:ext cx="8343928" cy="1162050"/>
          </a:xfrm>
        </p:spPr>
        <p:txBody>
          <a:bodyPr/>
          <a:lstStyle/>
          <a:p>
            <a:r>
              <a:rPr lang="en-IN" dirty="0" smtClean="0"/>
              <a:t>WARP RIB WEAVE </a:t>
            </a:r>
            <a:endParaRPr lang="en-IN" dirty="0"/>
          </a:p>
        </p:txBody>
      </p:sp>
      <p:sp>
        <p:nvSpPr>
          <p:cNvPr id="3" name="Content Placeholder 2"/>
          <p:cNvSpPr>
            <a:spLocks noGrp="1"/>
          </p:cNvSpPr>
          <p:nvPr>
            <p:ph sz="half" idx="1"/>
          </p:nvPr>
        </p:nvSpPr>
        <p:spPr>
          <a:xfrm>
            <a:off x="642910" y="1435100"/>
            <a:ext cx="8501090" cy="5422900"/>
          </a:xfrm>
        </p:spPr>
        <p:txBody>
          <a:bodyPr>
            <a:normAutofit/>
          </a:bodyPr>
          <a:lstStyle/>
          <a:p>
            <a:r>
              <a:rPr lang="en-IN" sz="2800" dirty="0" smtClean="0"/>
              <a:t>A </a:t>
            </a:r>
            <a:r>
              <a:rPr lang="en-IN" sz="2800" dirty="0" smtClean="0">
                <a:solidFill>
                  <a:srgbClr val="FF0000"/>
                </a:solidFill>
              </a:rPr>
              <a:t>warp rib </a:t>
            </a:r>
            <a:r>
              <a:rPr lang="en-IN" sz="2800" dirty="0" smtClean="0"/>
              <a:t>are produced by extending plain weave in warp direction</a:t>
            </a:r>
            <a:r>
              <a:rPr lang="en-IN" sz="2000" dirty="0" smtClean="0"/>
              <a:t>.</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26</a:t>
            </a:fld>
            <a:endParaRPr lang="en-IN"/>
          </a:p>
        </p:txBody>
      </p:sp>
      <p:pic>
        <p:nvPicPr>
          <p:cNvPr id="8" name="Content Placeholder 7" descr="warp ribs.jpg"/>
          <p:cNvPicPr>
            <a:picLocks noGrp="1" noChangeAspect="1"/>
          </p:cNvPicPr>
          <p:nvPr>
            <p:ph sz="half" idx="4294967295"/>
          </p:nvPr>
        </p:nvPicPr>
        <p:blipFill>
          <a:blip r:embed="rId2"/>
          <a:srcRect r="11457" b="7017"/>
          <a:stretch>
            <a:fillRect/>
          </a:stretch>
        </p:blipFill>
        <p:spPr>
          <a:xfrm>
            <a:off x="3143240" y="2643182"/>
            <a:ext cx="5521325" cy="37861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WEFT RIB WEAVE </a:t>
            </a:r>
            <a:endParaRPr lang="en-IN" dirty="0"/>
          </a:p>
        </p:txBody>
      </p:sp>
      <p:sp>
        <p:nvSpPr>
          <p:cNvPr id="5" name="Content Placeholder 4"/>
          <p:cNvSpPr>
            <a:spLocks noGrp="1"/>
          </p:cNvSpPr>
          <p:nvPr>
            <p:ph sz="half" idx="1"/>
          </p:nvPr>
        </p:nvSpPr>
        <p:spPr>
          <a:xfrm>
            <a:off x="464344" y="1428737"/>
            <a:ext cx="8393936" cy="4867728"/>
          </a:xfrm>
        </p:spPr>
        <p:txBody>
          <a:bodyPr/>
          <a:lstStyle/>
          <a:p>
            <a:r>
              <a:rPr lang="en-IN" dirty="0" smtClean="0"/>
              <a:t>A </a:t>
            </a:r>
            <a:r>
              <a:rPr lang="en-IN" dirty="0" smtClean="0">
                <a:solidFill>
                  <a:srgbClr val="FF0000"/>
                </a:solidFill>
              </a:rPr>
              <a:t>weft rib </a:t>
            </a:r>
            <a:r>
              <a:rPr lang="en-IN" dirty="0" smtClean="0"/>
              <a:t>are produced by  extending plain weave in weft direction and can be constructed on regular and irregular basis. </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27</a:t>
            </a:fld>
            <a:endParaRPr lang="en-IN"/>
          </a:p>
        </p:txBody>
      </p:sp>
      <p:pic>
        <p:nvPicPr>
          <p:cNvPr id="10" name="Picture 9" descr="weft rib (1).jpg"/>
          <p:cNvPicPr>
            <a:picLocks noChangeAspect="1"/>
          </p:cNvPicPr>
          <p:nvPr/>
        </p:nvPicPr>
        <p:blipFill>
          <a:blip r:embed="rId2"/>
          <a:stretch>
            <a:fillRect/>
          </a:stretch>
        </p:blipFill>
        <p:spPr>
          <a:xfrm>
            <a:off x="1071538" y="2857494"/>
            <a:ext cx="7715304" cy="400050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eft rib.jpg"/>
          <p:cNvPicPr>
            <a:picLocks noGrp="1" noChangeAspect="1"/>
          </p:cNvPicPr>
          <p:nvPr>
            <p:ph idx="1"/>
          </p:nvPr>
        </p:nvPicPr>
        <p:blipFill>
          <a:blip r:embed="rId2"/>
          <a:srcRect t="57864" r="50235" b="2992"/>
          <a:stretch>
            <a:fillRect/>
          </a:stretch>
        </p:blipFill>
        <p:spPr>
          <a:xfrm>
            <a:off x="2684214" y="3286124"/>
            <a:ext cx="6459786" cy="3571876"/>
          </a:xfrm>
        </p:spPr>
      </p:pic>
      <p:sp>
        <p:nvSpPr>
          <p:cNvPr id="4" name="Slide Number Placeholder 3"/>
          <p:cNvSpPr>
            <a:spLocks noGrp="1"/>
          </p:cNvSpPr>
          <p:nvPr>
            <p:ph type="sldNum" sz="quarter" idx="12"/>
          </p:nvPr>
        </p:nvSpPr>
        <p:spPr/>
        <p:txBody>
          <a:bodyPr/>
          <a:lstStyle/>
          <a:p>
            <a:fld id="{86222867-9ED3-404D-94C5-7F1C68EA871F}" type="slidenum">
              <a:rPr lang="en-IN" smtClean="0"/>
              <a:pPr/>
              <a:t>28</a:t>
            </a:fld>
            <a:endParaRPr lang="en-IN"/>
          </a:p>
        </p:txBody>
      </p:sp>
      <p:pic>
        <p:nvPicPr>
          <p:cNvPr id="6" name="Picture 5" descr="Warp-Rib-Weave.jpg"/>
          <p:cNvPicPr>
            <a:picLocks noChangeAspect="1"/>
          </p:cNvPicPr>
          <p:nvPr/>
        </p:nvPicPr>
        <p:blipFill>
          <a:blip r:embed="rId3"/>
          <a:stretch>
            <a:fillRect/>
          </a:stretch>
        </p:blipFill>
        <p:spPr>
          <a:xfrm>
            <a:off x="0" y="0"/>
            <a:ext cx="5924448" cy="3214686"/>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MATT/BASKET WEAVE </a:t>
            </a:r>
            <a:endParaRPr lang="en-IN" dirty="0"/>
          </a:p>
        </p:txBody>
      </p:sp>
      <p:sp>
        <p:nvSpPr>
          <p:cNvPr id="3" name="Content Placeholder 2"/>
          <p:cNvSpPr>
            <a:spLocks noGrp="1"/>
          </p:cNvSpPr>
          <p:nvPr>
            <p:ph idx="1"/>
          </p:nvPr>
        </p:nvSpPr>
        <p:spPr>
          <a:xfrm>
            <a:off x="914400" y="1643050"/>
            <a:ext cx="7772400" cy="4712510"/>
          </a:xfrm>
        </p:spPr>
        <p:txBody>
          <a:bodyPr/>
          <a:lstStyle/>
          <a:p>
            <a:r>
              <a:rPr lang="en-IN" dirty="0" smtClean="0"/>
              <a:t>A matt or basket weave results from extending plain weave  in both direction.</a:t>
            </a:r>
          </a:p>
          <a:p>
            <a:endParaRPr lang="en-IN" dirty="0" smtClean="0"/>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29</a:t>
            </a:fld>
            <a:endParaRPr lang="en-IN"/>
          </a:p>
        </p:txBody>
      </p:sp>
      <p:pic>
        <p:nvPicPr>
          <p:cNvPr id="5" name="Picture 4" descr="baset weave.png"/>
          <p:cNvPicPr>
            <a:picLocks noChangeAspect="1"/>
          </p:cNvPicPr>
          <p:nvPr/>
        </p:nvPicPr>
        <p:blipFill>
          <a:blip r:embed="rId2"/>
          <a:stretch>
            <a:fillRect/>
          </a:stretch>
        </p:blipFill>
        <p:spPr>
          <a:xfrm>
            <a:off x="1857356" y="2857496"/>
            <a:ext cx="5072098" cy="389359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1416738"/>
          </a:xfrm>
        </p:spPr>
        <p:txBody>
          <a:bodyPr/>
          <a:lstStyle/>
          <a:p>
            <a:r>
              <a:rPr lang="en-IN" dirty="0" smtClean="0"/>
              <a:t> </a:t>
            </a:r>
            <a:r>
              <a:rPr lang="en-IN" dirty="0" smtClean="0"/>
              <a:t/>
            </a:r>
            <a:br>
              <a:rPr lang="en-IN" dirty="0" smtClean="0"/>
            </a:br>
            <a:r>
              <a:rPr lang="en-IN" u="sng" dirty="0" smtClean="0"/>
              <a:t>WEAVING</a:t>
            </a:r>
            <a:r>
              <a:rPr lang="en-IN" dirty="0" smtClean="0"/>
              <a:t> </a:t>
            </a:r>
            <a:endParaRPr lang="en-IN" dirty="0"/>
          </a:p>
        </p:txBody>
      </p:sp>
      <p:sp>
        <p:nvSpPr>
          <p:cNvPr id="3" name="Content Placeholder 2"/>
          <p:cNvSpPr>
            <a:spLocks noGrp="1"/>
          </p:cNvSpPr>
          <p:nvPr>
            <p:ph idx="1"/>
          </p:nvPr>
        </p:nvSpPr>
        <p:spPr>
          <a:xfrm>
            <a:off x="914400" y="2000240"/>
            <a:ext cx="7772400" cy="4355320"/>
          </a:xfrm>
        </p:spPr>
        <p:txBody>
          <a:bodyPr/>
          <a:lstStyle/>
          <a:p>
            <a:pPr algn="just"/>
            <a:r>
              <a:rPr lang="en-IN" dirty="0" smtClean="0"/>
              <a:t>It is a method of textile production in which two distinct set of yarns or threads are interlaced at right angles to form a fabric or cloth.</a:t>
            </a:r>
          </a:p>
          <a:p>
            <a:pPr algn="just"/>
            <a:r>
              <a:rPr lang="en-IN" dirty="0" smtClean="0"/>
              <a:t>The longitudinal threads are called </a:t>
            </a:r>
            <a:r>
              <a:rPr lang="en-IN" b="1" u="sng" dirty="0" smtClean="0">
                <a:solidFill>
                  <a:srgbClr val="FF0000"/>
                </a:solidFill>
              </a:rPr>
              <a:t>warp (end) </a:t>
            </a:r>
            <a:r>
              <a:rPr lang="en-IN" dirty="0" smtClean="0"/>
              <a:t>and the horizontal or cross threads are the </a:t>
            </a:r>
            <a:r>
              <a:rPr lang="en-IN" b="1" u="sng" dirty="0" smtClean="0">
                <a:solidFill>
                  <a:srgbClr val="FF0000"/>
                </a:solidFill>
              </a:rPr>
              <a:t>weft (pick)</a:t>
            </a:r>
            <a:r>
              <a:rPr lang="en-IN" b="1" u="sng" dirty="0" smtClean="0"/>
              <a:t> </a:t>
            </a:r>
            <a:r>
              <a:rPr lang="en-IN" dirty="0" smtClean="0"/>
              <a:t>or</a:t>
            </a:r>
            <a:r>
              <a:rPr lang="en-IN" b="1" u="sng" dirty="0" smtClean="0"/>
              <a:t> filling</a:t>
            </a:r>
            <a:r>
              <a:rPr lang="en-IN" b="1" u="sng" dirty="0" smtClean="0">
                <a:solidFill>
                  <a:srgbClr val="FF0000"/>
                </a:solidFill>
              </a:rPr>
              <a:t> </a:t>
            </a:r>
            <a:endParaRPr lang="en-IN" b="1" u="sng" dirty="0">
              <a:solidFill>
                <a:srgbClr val="FF0000"/>
              </a:solidFill>
            </a:endParaRPr>
          </a:p>
        </p:txBody>
      </p:sp>
      <p:sp>
        <p:nvSpPr>
          <p:cNvPr id="4" name="Slide Number Placeholder 3"/>
          <p:cNvSpPr>
            <a:spLocks noGrp="1"/>
          </p:cNvSpPr>
          <p:nvPr>
            <p:ph type="sldNum" sz="quarter" idx="12"/>
          </p:nvPr>
        </p:nvSpPr>
        <p:spPr/>
        <p:txBody>
          <a:bodyPr/>
          <a:lstStyle/>
          <a:p>
            <a:fld id="{86222867-9ED3-404D-94C5-7F1C68EA871F}" type="slidenum">
              <a:rPr lang="en-IN" smtClean="0"/>
              <a:pPr/>
              <a:t>3</a:t>
            </a:fld>
            <a:endParaRPr lang="en-I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ven-fabric-related-slide-37-638.jpg"/>
          <p:cNvPicPr>
            <a:picLocks noGrp="1" noChangeAspect="1"/>
          </p:cNvPicPr>
          <p:nvPr>
            <p:ph idx="1"/>
          </p:nvPr>
        </p:nvPicPr>
        <p:blipFill>
          <a:blip r:embed="rId2"/>
          <a:stretch>
            <a:fillRect/>
          </a:stretch>
        </p:blipFill>
        <p:spPr>
          <a:xfrm>
            <a:off x="714348" y="500042"/>
            <a:ext cx="7707251" cy="5786478"/>
          </a:xfrm>
        </p:spPr>
      </p:pic>
      <p:sp>
        <p:nvSpPr>
          <p:cNvPr id="4" name="Slide Number Placeholder 3"/>
          <p:cNvSpPr>
            <a:spLocks noGrp="1"/>
          </p:cNvSpPr>
          <p:nvPr>
            <p:ph type="sldNum" sz="quarter" idx="12"/>
          </p:nvPr>
        </p:nvSpPr>
        <p:spPr/>
        <p:txBody>
          <a:bodyPr/>
          <a:lstStyle/>
          <a:p>
            <a:fld id="{86222867-9ED3-404D-94C5-7F1C68EA871F}" type="slidenum">
              <a:rPr lang="en-IN" smtClean="0"/>
              <a:pPr/>
              <a:t>30</a:t>
            </a:fld>
            <a:endParaRPr lang="en-IN"/>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28868"/>
            <a:ext cx="7772400" cy="3926692"/>
          </a:xfrm>
        </p:spPr>
        <p:txBody>
          <a:bodyPr>
            <a:normAutofit/>
          </a:bodyPr>
          <a:lstStyle/>
          <a:p>
            <a:pPr algn="ctr">
              <a:buNone/>
            </a:pPr>
            <a:r>
              <a:rPr lang="en-IN" sz="4000" b="1" dirty="0" smtClean="0"/>
              <a:t>Day 30 </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31</a:t>
            </a:fld>
            <a:endParaRPr lang="en-I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Agency FB" pitchFamily="34" charset="0"/>
              </a:rPr>
              <a:t>Fabrics made out of plain weave </a:t>
            </a:r>
            <a:br>
              <a:rPr lang="en-IN" dirty="0" smtClean="0">
                <a:latin typeface="Agency FB" pitchFamily="34" charset="0"/>
              </a:rPr>
            </a:br>
            <a:endParaRPr lang="en-IN" dirty="0"/>
          </a:p>
        </p:txBody>
      </p:sp>
      <p:sp>
        <p:nvSpPr>
          <p:cNvPr id="4" name="Slide Number Placeholder 3"/>
          <p:cNvSpPr>
            <a:spLocks noGrp="1"/>
          </p:cNvSpPr>
          <p:nvPr>
            <p:ph type="sldNum" sz="quarter" idx="12"/>
          </p:nvPr>
        </p:nvSpPr>
        <p:spPr>
          <a:xfrm>
            <a:off x="8429652" y="6215082"/>
            <a:ext cx="457200" cy="365125"/>
          </a:xfrm>
        </p:spPr>
        <p:txBody>
          <a:bodyPr/>
          <a:lstStyle/>
          <a:p>
            <a:fld id="{86222867-9ED3-404D-94C5-7F1C68EA871F}" type="slidenum">
              <a:rPr lang="en-IN" smtClean="0"/>
              <a:pPr/>
              <a:t>32</a:t>
            </a:fld>
            <a:endParaRPr lang="en-IN"/>
          </a:p>
        </p:txBody>
      </p:sp>
      <p:graphicFrame>
        <p:nvGraphicFramePr>
          <p:cNvPr id="5" name="Content Placeholder 6"/>
          <p:cNvGraphicFramePr>
            <a:graphicFrameLocks noGrp="1"/>
          </p:cNvGraphicFramePr>
          <p:nvPr>
            <p:ph idx="1"/>
          </p:nvPr>
        </p:nvGraphicFramePr>
        <p:xfrm>
          <a:off x="914400" y="1357298"/>
          <a:ext cx="7872442"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lstStyle/>
          <a:p>
            <a:r>
              <a:rPr lang="en-IN" sz="2000" dirty="0" smtClean="0">
                <a:solidFill>
                  <a:srgbClr val="FFFF00"/>
                </a:solidFill>
              </a:rPr>
              <a:t>Voile</a:t>
            </a:r>
            <a:r>
              <a:rPr lang="en-IN" sz="2000" dirty="0" smtClean="0"/>
              <a:t> : a soft yet firm, sheer fabric  of plain weave. It is generally 100% cotton and blends include polyester and linen.</a:t>
            </a:r>
          </a:p>
          <a:p>
            <a:pPr lvl="0" algn="just"/>
            <a:r>
              <a:rPr lang="en-IN" sz="2000" dirty="0" smtClean="0">
                <a:solidFill>
                  <a:srgbClr val="FFFF00"/>
                </a:solidFill>
              </a:rPr>
              <a:t>Muslin</a:t>
            </a:r>
            <a:r>
              <a:rPr lang="en-IN" sz="2000" dirty="0" smtClean="0"/>
              <a:t> is a cheap, medium-weight plain weave fabric that is often used by tailors and designers to make a test garment before working with more expensive material.</a:t>
            </a:r>
          </a:p>
          <a:p>
            <a:pPr lvl="0" algn="just"/>
            <a:r>
              <a:rPr lang="en-IN" sz="2000" dirty="0" smtClean="0">
                <a:solidFill>
                  <a:srgbClr val="FFFF00"/>
                </a:solidFill>
              </a:rPr>
              <a:t>Cambric, </a:t>
            </a:r>
            <a:r>
              <a:rPr lang="en-IN" sz="2000" dirty="0" smtClean="0"/>
              <a:t>lightweight, closely woven, plain </a:t>
            </a:r>
            <a:r>
              <a:rPr lang="en-IN" sz="2000" u="sng" dirty="0" smtClean="0">
                <a:hlinkClick r:id="rId2"/>
              </a:rPr>
              <a:t>cotton</a:t>
            </a:r>
            <a:r>
              <a:rPr lang="en-IN" sz="2000" dirty="0" smtClean="0"/>
              <a:t> cloth first made in </a:t>
            </a:r>
            <a:r>
              <a:rPr lang="en-IN" sz="2000" u="sng" dirty="0" err="1" smtClean="0">
                <a:hlinkClick r:id="rId3"/>
              </a:rPr>
              <a:t>Cambrai</a:t>
            </a:r>
            <a:r>
              <a:rPr lang="en-IN" sz="2000" dirty="0" smtClean="0"/>
              <a:t>, </a:t>
            </a:r>
            <a:r>
              <a:rPr lang="en-IN" sz="2000" u="sng" dirty="0" smtClean="0">
                <a:hlinkClick r:id="rId4"/>
              </a:rPr>
              <a:t>France</a:t>
            </a:r>
            <a:r>
              <a:rPr lang="en-IN" sz="2000" dirty="0" smtClean="0"/>
              <a:t>, and originally a fine </a:t>
            </a:r>
            <a:r>
              <a:rPr lang="en-IN" sz="2000" u="sng" dirty="0" smtClean="0">
                <a:hlinkClick r:id="rId5"/>
              </a:rPr>
              <a:t>linen</a:t>
            </a:r>
            <a:r>
              <a:rPr lang="en-IN" sz="2000" dirty="0" smtClean="0"/>
              <a:t> fabric. Because cambric launders easily and well, it is ideal for handkerchiefs, children’s dresses, slips, underwear, and nightgowns.</a:t>
            </a:r>
          </a:p>
          <a:p>
            <a:pPr algn="just"/>
            <a:r>
              <a:rPr lang="en-IN" sz="2000" b="1" dirty="0" smtClean="0">
                <a:solidFill>
                  <a:srgbClr val="FFFF00"/>
                </a:solidFill>
              </a:rPr>
              <a:t>Seersucker</a:t>
            </a:r>
            <a:r>
              <a:rPr lang="en-IN" sz="2000" b="1" dirty="0" smtClean="0"/>
              <a:t> : </a:t>
            </a:r>
            <a:r>
              <a:rPr lang="en-IN" sz="2000" dirty="0" smtClean="0"/>
              <a:t>this is a lightweight cotton fabric with alternating crinkled and smooth vertical stripes that never needs ironing.</a:t>
            </a:r>
          </a:p>
          <a:p>
            <a:pPr algn="just"/>
            <a:r>
              <a:rPr lang="en-IN" sz="2000" dirty="0" smtClean="0">
                <a:solidFill>
                  <a:srgbClr val="FFFF00"/>
                </a:solidFill>
              </a:rPr>
              <a:t>Taffeta </a:t>
            </a:r>
            <a:r>
              <a:rPr lang="en-IN" sz="2000" dirty="0" smtClean="0"/>
              <a:t>: taffeta is typically used for formal wear like gowns and fuller skirts.  Taffeta counts as one of the richest and so much awesome fabrics. </a:t>
            </a:r>
          </a:p>
          <a:p>
            <a:pPr algn="just"/>
            <a:r>
              <a:rPr lang="en-US" sz="2000" dirty="0" smtClean="0">
                <a:solidFill>
                  <a:srgbClr val="FFFF00"/>
                </a:solidFill>
              </a:rPr>
              <a:t>Calico</a:t>
            </a:r>
            <a:r>
              <a:rPr lang="en-US" sz="2000" dirty="0" smtClean="0"/>
              <a:t> : </a:t>
            </a:r>
            <a:r>
              <a:rPr lang="en-IN" sz="2000" dirty="0" smtClean="0"/>
              <a:t>Usually a plain, closely woven inexpensive cloth made in solid </a:t>
            </a:r>
            <a:r>
              <a:rPr lang="en-IN" sz="2000" dirty="0" err="1" smtClean="0"/>
              <a:t>colors</a:t>
            </a:r>
            <a:r>
              <a:rPr lang="en-IN" sz="2000" dirty="0" smtClean="0"/>
              <a:t> on a white or contrasting background. Often one, two, or three </a:t>
            </a:r>
            <a:r>
              <a:rPr lang="en-IN" sz="2000" dirty="0" err="1" smtClean="0"/>
              <a:t>colors</a:t>
            </a:r>
            <a:r>
              <a:rPr lang="en-IN" sz="2000" dirty="0" smtClean="0"/>
              <a:t> are seen on the face of the goods which are usually discharge or resist printed, frequently in a small floral pattern. Used mainly for aprons, dresses, crazy quilts, sportswear.</a:t>
            </a:r>
            <a:endParaRPr lang="en-US" sz="2000" dirty="0" smtClean="0"/>
          </a:p>
          <a:p>
            <a:pPr algn="just"/>
            <a:endParaRPr lang="en-IN" sz="2000" dirty="0" smtClean="0"/>
          </a:p>
          <a:p>
            <a:endParaRPr lang="en-US" dirty="0" smtClean="0"/>
          </a:p>
          <a:p>
            <a:pPr>
              <a:buNone/>
            </a:pPr>
            <a:endParaRPr lang="en-IN" dirty="0" smtClean="0"/>
          </a:p>
        </p:txBody>
      </p:sp>
      <p:sp>
        <p:nvSpPr>
          <p:cNvPr id="4" name="Slide Number Placeholder 3"/>
          <p:cNvSpPr>
            <a:spLocks noGrp="1"/>
          </p:cNvSpPr>
          <p:nvPr>
            <p:ph type="sldNum" sz="quarter" idx="12"/>
          </p:nvPr>
        </p:nvSpPr>
        <p:spPr/>
        <p:txBody>
          <a:bodyPr/>
          <a:lstStyle/>
          <a:p>
            <a:fld id="{86222867-9ED3-404D-94C5-7F1C68EA871F}" type="slidenum">
              <a:rPr lang="en-IN" smtClean="0"/>
              <a:pPr/>
              <a:t>33</a:t>
            </a:fld>
            <a:endParaRPr lang="en-IN"/>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TWILL WEAVE</a:t>
            </a:r>
            <a:endParaRPr lang="en-IN" dirty="0"/>
          </a:p>
        </p:txBody>
      </p:sp>
      <p:sp>
        <p:nvSpPr>
          <p:cNvPr id="3" name="Content Placeholder 2"/>
          <p:cNvSpPr>
            <a:spLocks noGrp="1"/>
          </p:cNvSpPr>
          <p:nvPr>
            <p:ph idx="1"/>
          </p:nvPr>
        </p:nvSpPr>
        <p:spPr/>
        <p:txBody>
          <a:bodyPr/>
          <a:lstStyle/>
          <a:p>
            <a:r>
              <a:rPr lang="en-IN" dirty="0" smtClean="0"/>
              <a:t>Twill weave produce diagonal lines in the cloth.</a:t>
            </a:r>
          </a:p>
          <a:p>
            <a:r>
              <a:rPr lang="en-IN" dirty="0" smtClean="0"/>
              <a:t>Twill lines are formed on both sides of cloth and direction of lines may be right or left.</a:t>
            </a:r>
          </a:p>
          <a:p>
            <a:r>
              <a:rPr lang="en-IN" dirty="0" smtClean="0"/>
              <a:t>Twill weaves enables greater </a:t>
            </a:r>
            <a:r>
              <a:rPr lang="en-IN" dirty="0" err="1" smtClean="0"/>
              <a:t>weight,closer</a:t>
            </a:r>
            <a:r>
              <a:rPr lang="en-IN" dirty="0" smtClean="0"/>
              <a:t> setting, better draping quality than plain weave in the cloth.</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34</a:t>
            </a:fld>
            <a:endParaRPr lang="en-IN"/>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222867-9ED3-404D-94C5-7F1C68EA871F}" type="slidenum">
              <a:rPr lang="en-IN" smtClean="0"/>
              <a:pPr/>
              <a:t>35</a:t>
            </a:fld>
            <a:endParaRPr lang="en-IN"/>
          </a:p>
        </p:txBody>
      </p:sp>
      <p:pic>
        <p:nvPicPr>
          <p:cNvPr id="5" name="Picture 2" descr="F:\HONEY\NOTES\all weaves\9.jpg"/>
          <p:cNvPicPr>
            <a:picLocks noGrp="1" noChangeAspect="1" noChangeArrowheads="1"/>
          </p:cNvPicPr>
          <p:nvPr>
            <p:ph idx="1"/>
          </p:nvPr>
        </p:nvPicPr>
        <p:blipFill>
          <a:blip r:embed="rId2"/>
          <a:srcRect/>
          <a:stretch>
            <a:fillRect/>
          </a:stretch>
        </p:blipFill>
        <p:spPr bwMode="auto">
          <a:xfrm>
            <a:off x="714348" y="357166"/>
            <a:ext cx="7992704" cy="600079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222867-9ED3-404D-94C5-7F1C68EA871F}" type="slidenum">
              <a:rPr lang="en-IN" smtClean="0"/>
              <a:pPr/>
              <a:t>36</a:t>
            </a:fld>
            <a:endParaRPr lang="en-IN"/>
          </a:p>
        </p:txBody>
      </p:sp>
      <p:pic>
        <p:nvPicPr>
          <p:cNvPr id="5" name="Content Placeholder 3" descr="Simple twill weave.png"/>
          <p:cNvPicPr>
            <a:picLocks noGrp="1" noChangeAspect="1"/>
          </p:cNvPicPr>
          <p:nvPr>
            <p:ph idx="1"/>
          </p:nvPr>
        </p:nvPicPr>
        <p:blipFill>
          <a:blip r:embed="rId2"/>
          <a:stretch>
            <a:fillRect/>
          </a:stretch>
        </p:blipFill>
        <p:spPr>
          <a:xfrm>
            <a:off x="928662" y="1357298"/>
            <a:ext cx="7829510" cy="4143404"/>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latin typeface="Times New Roman" pitchFamily="18" charset="0"/>
                <a:cs typeface="Times New Roman" pitchFamily="18" charset="0"/>
              </a:rPr>
              <a:t>CHARACTERISTICS</a:t>
            </a:r>
            <a:endParaRPr lang="en-IN" dirty="0"/>
          </a:p>
        </p:txBody>
      </p:sp>
      <p:sp>
        <p:nvSpPr>
          <p:cNvPr id="3" name="Content Placeholder 2"/>
          <p:cNvSpPr>
            <a:spLocks noGrp="1"/>
          </p:cNvSpPr>
          <p:nvPr>
            <p:ph idx="1"/>
          </p:nvPr>
        </p:nvSpPr>
        <p:spPr/>
        <p:txBody>
          <a:bodyPr/>
          <a:lstStyle/>
          <a:p>
            <a:r>
              <a:rPr lang="en-IN" dirty="0" smtClean="0"/>
              <a:t>They form diagonal lines from one selvedge to another.</a:t>
            </a:r>
          </a:p>
          <a:p>
            <a:r>
              <a:rPr lang="en-IN" dirty="0" smtClean="0"/>
              <a:t>More ends per unit are and picks per unit area.</a:t>
            </a:r>
          </a:p>
          <a:p>
            <a:r>
              <a:rPr lang="en-IN" dirty="0" smtClean="0"/>
              <a:t>More cloth thickness</a:t>
            </a:r>
          </a:p>
          <a:p>
            <a:r>
              <a:rPr lang="en-IN" dirty="0" smtClean="0"/>
              <a:t>The value of twill weave include its strength an durability</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37</a:t>
            </a:fld>
            <a:endParaRPr lang="en-IN"/>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28604"/>
            <a:ext cx="7772400" cy="5926956"/>
          </a:xfrm>
        </p:spPr>
        <p:txBody>
          <a:bodyPr>
            <a:normAutofit/>
          </a:bodyPr>
          <a:lstStyle/>
          <a:p>
            <a:r>
              <a:rPr lang="en-IN" dirty="0" smtClean="0"/>
              <a:t>The diagonally arranged interlacing of warp and weft provide greater pliability and resilience than the plain weave.</a:t>
            </a:r>
          </a:p>
          <a:p>
            <a:r>
              <a:rPr lang="en-IN" dirty="0" smtClean="0"/>
              <a:t>Twill weave fabrics are more tightly weave and will not get dirty as quickly as the plain weave.</a:t>
            </a:r>
          </a:p>
          <a:p>
            <a:r>
              <a:rPr lang="en-IN" dirty="0" smtClean="0"/>
              <a:t>The yarns are usually closely </a:t>
            </a:r>
            <a:r>
              <a:rPr lang="en-IN" dirty="0" err="1" smtClean="0"/>
              <a:t>beaten,making</a:t>
            </a:r>
            <a:r>
              <a:rPr lang="en-IN" dirty="0" smtClean="0"/>
              <a:t> especially durable fabric.</a:t>
            </a:r>
          </a:p>
          <a:p>
            <a:r>
              <a:rPr lang="en-IN" dirty="0" smtClean="0"/>
              <a:t>Twill weave are commonly used in men’s suit and coats.</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38</a:t>
            </a:fld>
            <a:endParaRPr lang="en-I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857496"/>
            <a:ext cx="7772400" cy="3498064"/>
          </a:xfrm>
        </p:spPr>
        <p:txBody>
          <a:bodyPr>
            <a:normAutofit/>
          </a:bodyPr>
          <a:lstStyle/>
          <a:p>
            <a:pPr algn="ctr">
              <a:buNone/>
            </a:pPr>
            <a:r>
              <a:rPr lang="en-IN" sz="4400" b="1" dirty="0" smtClean="0"/>
              <a:t>Day 31</a:t>
            </a:r>
            <a:endParaRPr lang="en-IN" sz="44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39</a:t>
            </a:fld>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lstStyle/>
          <a:p>
            <a:pPr algn="just">
              <a:lnSpc>
                <a:spcPct val="150000"/>
              </a:lnSpc>
            </a:pPr>
            <a:r>
              <a:rPr lang="en-IN" dirty="0" smtClean="0"/>
              <a:t>Cloth is usually woven on a </a:t>
            </a:r>
            <a:r>
              <a:rPr lang="en-IN" b="1" dirty="0" smtClean="0"/>
              <a:t>loom</a:t>
            </a:r>
            <a:r>
              <a:rPr lang="en-IN" dirty="0" smtClean="0"/>
              <a:t>, a device that holds the warp threads in place wile filling threads are woven through them.</a:t>
            </a:r>
          </a:p>
          <a:p>
            <a:pPr algn="just">
              <a:lnSpc>
                <a:spcPct val="150000"/>
              </a:lnSpc>
            </a:pPr>
            <a:r>
              <a:rPr lang="en-IN" dirty="0" smtClean="0"/>
              <a:t>The way the warp and filling threads interlace with each other is called </a:t>
            </a:r>
            <a:r>
              <a:rPr lang="en-IN" b="1" u="sng" dirty="0" smtClean="0"/>
              <a:t>weave.</a:t>
            </a:r>
          </a:p>
          <a:p>
            <a:pPr algn="just">
              <a:lnSpc>
                <a:spcPct val="150000"/>
              </a:lnSpc>
            </a:pPr>
            <a:r>
              <a:rPr lang="en-IN" dirty="0" smtClean="0"/>
              <a:t>The majority of woven products are created with one of three basic weaves : </a:t>
            </a:r>
            <a:r>
              <a:rPr lang="en-IN" b="1" dirty="0" smtClean="0"/>
              <a:t>Plain weave, Satin weave or twill weave  </a:t>
            </a:r>
          </a:p>
          <a:p>
            <a:endParaRPr lang="en-IN"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a:t>
            </a:fld>
            <a:endParaRPr lang="en-I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u="sng" dirty="0" smtClean="0">
                <a:latin typeface="Andalus" pitchFamily="18" charset="-78"/>
                <a:cs typeface="Andalus" pitchFamily="18" charset="-78"/>
              </a:rPr>
              <a:t>Derivatives of twill weave</a:t>
            </a:r>
            <a:endParaRPr lang="en-IN" dirty="0">
              <a:latin typeface="Andalus" pitchFamily="18" charset="-78"/>
              <a:cs typeface="Andalus" pitchFamily="18" charset="-78"/>
            </a:endParaRPr>
          </a:p>
        </p:txBody>
      </p:sp>
      <p:sp>
        <p:nvSpPr>
          <p:cNvPr id="5" name="Content Placeholder 4"/>
          <p:cNvSpPr>
            <a:spLocks noGrp="1"/>
          </p:cNvSpPr>
          <p:nvPr>
            <p:ph sz="half" idx="1"/>
          </p:nvPr>
        </p:nvSpPr>
        <p:spPr/>
        <p:txBody>
          <a:bodyPr/>
          <a:lstStyle/>
          <a:p>
            <a:r>
              <a:rPr lang="en-IN" dirty="0" smtClean="0"/>
              <a:t>Herring bone twill</a:t>
            </a:r>
          </a:p>
          <a:p>
            <a:r>
              <a:rPr lang="en-IN" dirty="0" smtClean="0"/>
              <a:t>Diamond twill</a:t>
            </a:r>
          </a:p>
          <a:p>
            <a:r>
              <a:rPr lang="en-IN" dirty="0" smtClean="0"/>
              <a:t>Broken twill</a:t>
            </a:r>
          </a:p>
          <a:p>
            <a:r>
              <a:rPr lang="en-IN" dirty="0" smtClean="0"/>
              <a:t>Zigzag/waved twill weave</a:t>
            </a:r>
          </a:p>
          <a:p>
            <a:r>
              <a:rPr lang="en-IN" dirty="0" smtClean="0"/>
              <a:t>Curved twill</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40</a:t>
            </a:fld>
            <a:endParaRPr lang="en-IN"/>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What Is Twill Used For?</a:t>
            </a:r>
            <a:br>
              <a:rPr lang="en-IN" b="1" dirty="0" smtClean="0"/>
            </a:br>
            <a:endParaRPr lang="en-IN" dirty="0"/>
          </a:p>
        </p:txBody>
      </p:sp>
      <p:sp>
        <p:nvSpPr>
          <p:cNvPr id="3" name="Content Placeholder 2"/>
          <p:cNvSpPr>
            <a:spLocks noGrp="1"/>
          </p:cNvSpPr>
          <p:nvPr>
            <p:ph idx="1"/>
          </p:nvPr>
        </p:nvSpPr>
        <p:spPr>
          <a:xfrm>
            <a:off x="357158" y="1428736"/>
            <a:ext cx="8786842" cy="5429264"/>
          </a:xfrm>
        </p:spPr>
        <p:txBody>
          <a:bodyPr>
            <a:normAutofit/>
          </a:bodyPr>
          <a:lstStyle/>
          <a:p>
            <a:pPr algn="just">
              <a:lnSpc>
                <a:spcPct val="150000"/>
              </a:lnSpc>
            </a:pPr>
            <a:r>
              <a:rPr lang="en-IN" sz="2400" dirty="0" smtClean="0"/>
              <a:t>Twill is a durable and versatile fabric that is used for clothing, accessories, and home goods. </a:t>
            </a:r>
          </a:p>
          <a:p>
            <a:pPr algn="just">
              <a:lnSpc>
                <a:spcPct val="150000"/>
              </a:lnSpc>
            </a:pPr>
            <a:r>
              <a:rPr lang="en-IN" sz="2400" b="1" dirty="0" smtClean="0"/>
              <a:t>Denim</a:t>
            </a:r>
            <a:r>
              <a:rPr lang="en-IN" sz="2400" dirty="0" smtClean="0"/>
              <a:t>. Jeans are probably the most omnipresent and popular use of the twill weave. Denim is usually woven from cotton or a cotton blend.</a:t>
            </a:r>
          </a:p>
          <a:p>
            <a:pPr algn="just">
              <a:lnSpc>
                <a:spcPct val="150000"/>
              </a:lnSpc>
            </a:pPr>
            <a:r>
              <a:rPr lang="en-IN" sz="2400" b="1" dirty="0" smtClean="0"/>
              <a:t>Chinos</a:t>
            </a:r>
            <a:r>
              <a:rPr lang="en-IN" sz="2400" dirty="0" smtClean="0"/>
              <a:t>. Cotton twill fabric makes chinos and khaki pants. The difference between chinos and jeans is in the weight of the fabric. Jeans are woven from heavier </a:t>
            </a:r>
            <a:r>
              <a:rPr lang="en-IN" sz="2400" dirty="0" err="1" smtClean="0"/>
              <a:t>fibers</a:t>
            </a:r>
            <a:r>
              <a:rPr lang="en-IN" sz="2400" dirty="0" smtClean="0"/>
              <a:t>, while chinos are lighter weight.</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41</a:t>
            </a:fld>
            <a:endParaRPr lang="en-IN"/>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normAutofit/>
          </a:bodyPr>
          <a:lstStyle/>
          <a:p>
            <a:pPr algn="just">
              <a:lnSpc>
                <a:spcPct val="150000"/>
              </a:lnSpc>
            </a:pPr>
            <a:r>
              <a:rPr lang="en-IN" sz="2400" b="1" dirty="0" smtClean="0"/>
              <a:t>Work clothing</a:t>
            </a:r>
            <a:r>
              <a:rPr lang="en-IN" sz="2400" dirty="0" smtClean="0"/>
              <a:t>. The twill weave creates a very durable fabric, which is ideal for outdoor and industrial work clothes such as overalls and jumpsuits, that get a lot of hard wear.</a:t>
            </a:r>
          </a:p>
          <a:p>
            <a:pPr algn="just">
              <a:lnSpc>
                <a:spcPct val="150000"/>
              </a:lnSpc>
            </a:pPr>
            <a:r>
              <a:rPr lang="en-IN" sz="2400" b="1" dirty="0" smtClean="0"/>
              <a:t>Upholstery</a:t>
            </a:r>
            <a:r>
              <a:rPr lang="en-IN" sz="2400" dirty="0" smtClean="0"/>
              <a:t>. Many upholstery fabrics and home decor items are made using the twill weave, such as sofas, chairs, cushions, and curtains that usually need to withstand several years of repetitive use.</a:t>
            </a:r>
          </a:p>
          <a:p>
            <a:pPr algn="just">
              <a:lnSpc>
                <a:spcPct val="150000"/>
              </a:lnSpc>
            </a:pPr>
            <a:r>
              <a:rPr lang="en-IN" sz="2400" b="1" dirty="0" smtClean="0"/>
              <a:t>Bed and bath linens</a:t>
            </a:r>
            <a:r>
              <a:rPr lang="en-IN" sz="2400" dirty="0" smtClean="0"/>
              <a:t>. The twill weave allows for high thread counts, which makes it very popular for sheets, bedding, and towels. Higher thread count cotton fabrics are generally softer and wear well, which make them great for everyday use.</a:t>
            </a:r>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42</a:t>
            </a:fld>
            <a:endParaRPr lang="en-IN"/>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N" dirty="0" smtClean="0">
                <a:solidFill>
                  <a:srgbClr val="FFFF00"/>
                </a:solidFill>
              </a:rPr>
              <a:t>Fabrics made out from twill</a:t>
            </a:r>
            <a:br>
              <a:rPr lang="en-IN" dirty="0" smtClean="0">
                <a:solidFill>
                  <a:srgbClr val="FFFF00"/>
                </a:solidFill>
              </a:rPr>
            </a:br>
            <a:endParaRPr lang="en-IN" dirty="0">
              <a:solidFill>
                <a:srgbClr val="FFFF00"/>
              </a:solidFill>
            </a:endParaRPr>
          </a:p>
        </p:txBody>
      </p:sp>
      <p:graphicFrame>
        <p:nvGraphicFramePr>
          <p:cNvPr id="5" name="Content Placeholder 4"/>
          <p:cNvGraphicFramePr>
            <a:graphicFrameLocks noGrp="1"/>
          </p:cNvGraphicFramePr>
          <p:nvPr>
            <p:ph idx="1"/>
          </p:nvPr>
        </p:nvGraphicFramePr>
        <p:xfrm>
          <a:off x="914400" y="178435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6222867-9ED3-404D-94C5-7F1C68EA871F}" type="slidenum">
              <a:rPr lang="en-IN" smtClean="0"/>
              <a:pPr/>
              <a:t>43</a:t>
            </a:fld>
            <a:endParaRPr lang="en-IN"/>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lstStyle/>
          <a:p>
            <a:r>
              <a:rPr lang="en-IN" sz="2400" dirty="0" smtClean="0">
                <a:solidFill>
                  <a:srgbClr val="FFFF00"/>
                </a:solidFill>
              </a:rPr>
              <a:t>Drill</a:t>
            </a:r>
            <a:r>
              <a:rPr lang="en-IN" sz="2400" dirty="0" smtClean="0"/>
              <a:t> : durable fabric of medium weight. Breathable. Good </a:t>
            </a:r>
            <a:r>
              <a:rPr lang="en-IN" sz="2400" dirty="0" err="1" smtClean="0"/>
              <a:t>draability</a:t>
            </a:r>
            <a:r>
              <a:rPr lang="en-IN" sz="2400" dirty="0" smtClean="0"/>
              <a:t> . Used for skirt, trousers etc..</a:t>
            </a:r>
          </a:p>
          <a:p>
            <a:r>
              <a:rPr lang="en-IN" sz="2400" dirty="0" smtClean="0">
                <a:solidFill>
                  <a:srgbClr val="FFFF00"/>
                </a:solidFill>
              </a:rPr>
              <a:t>Denim </a:t>
            </a:r>
            <a:r>
              <a:rPr lang="en-IN" sz="2400" dirty="0" smtClean="0"/>
              <a:t>: firm, 2/1,3/1 ,twill weave of white filling and coloured warp.</a:t>
            </a:r>
          </a:p>
          <a:p>
            <a:r>
              <a:rPr lang="en-IN" sz="2400" b="1" dirty="0" smtClean="0">
                <a:solidFill>
                  <a:srgbClr val="FFFF00"/>
                </a:solidFill>
              </a:rPr>
              <a:t> Gabardine </a:t>
            </a:r>
            <a:r>
              <a:rPr lang="en-IN" sz="2400" b="1" dirty="0" smtClean="0"/>
              <a:t>: </a:t>
            </a:r>
            <a:r>
              <a:rPr lang="en-IN" sz="2400" dirty="0" smtClean="0"/>
              <a:t>A durable, compactly woven twill fabric that sometimes has a high sheen. </a:t>
            </a:r>
          </a:p>
          <a:p>
            <a:pPr>
              <a:buNone/>
            </a:pPr>
            <a:r>
              <a:rPr lang="en-IN" dirty="0" smtClean="0"/>
              <a:t>         </a:t>
            </a:r>
          </a:p>
          <a:p>
            <a:pPr>
              <a:buNone/>
            </a:pPr>
            <a:r>
              <a:rPr lang="en-IN" dirty="0" smtClean="0"/>
              <a:t>           Denim                     drill                                 gabardine </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44</a:t>
            </a:fld>
            <a:endParaRPr lang="en-IN"/>
          </a:p>
        </p:txBody>
      </p:sp>
      <p:pic>
        <p:nvPicPr>
          <p:cNvPr id="9" name="Picture 8" descr="denim.jpg"/>
          <p:cNvPicPr>
            <a:picLocks noChangeAspect="1"/>
          </p:cNvPicPr>
          <p:nvPr/>
        </p:nvPicPr>
        <p:blipFill>
          <a:blip r:embed="rId2"/>
          <a:stretch>
            <a:fillRect/>
          </a:stretch>
        </p:blipFill>
        <p:spPr>
          <a:xfrm rot="16200000">
            <a:off x="250002" y="3893324"/>
            <a:ext cx="3143271" cy="2786082"/>
          </a:xfrm>
          <a:prstGeom prst="rect">
            <a:avLst/>
          </a:prstGeom>
        </p:spPr>
      </p:pic>
      <p:pic>
        <p:nvPicPr>
          <p:cNvPr id="10" name="Picture 9" descr="drill.jpg"/>
          <p:cNvPicPr>
            <a:picLocks noChangeAspect="1"/>
          </p:cNvPicPr>
          <p:nvPr/>
        </p:nvPicPr>
        <p:blipFill>
          <a:blip r:embed="rId3"/>
          <a:stretch>
            <a:fillRect/>
          </a:stretch>
        </p:blipFill>
        <p:spPr>
          <a:xfrm>
            <a:off x="3214678" y="3683000"/>
            <a:ext cx="3175000" cy="3175000"/>
          </a:xfrm>
          <a:prstGeom prst="rect">
            <a:avLst/>
          </a:prstGeom>
        </p:spPr>
      </p:pic>
      <p:pic>
        <p:nvPicPr>
          <p:cNvPr id="12" name="Picture 2" descr="F:\HONEY\NOTES\fabric pics\_gabardine.jpg"/>
          <p:cNvPicPr>
            <a:picLocks noChangeAspect="1" noChangeArrowheads="1"/>
          </p:cNvPicPr>
          <p:nvPr/>
        </p:nvPicPr>
        <p:blipFill>
          <a:blip r:embed="rId4"/>
          <a:srcRect/>
          <a:stretch>
            <a:fillRect/>
          </a:stretch>
        </p:blipFill>
        <p:spPr bwMode="auto">
          <a:xfrm>
            <a:off x="5948361" y="3662361"/>
            <a:ext cx="3195639" cy="3195639"/>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00372"/>
            <a:ext cx="7772400" cy="3355188"/>
          </a:xfrm>
        </p:spPr>
        <p:txBody>
          <a:bodyPr>
            <a:normAutofit/>
          </a:bodyPr>
          <a:lstStyle/>
          <a:p>
            <a:pPr algn="ctr">
              <a:buNone/>
            </a:pPr>
            <a:r>
              <a:rPr lang="en-IN" sz="4000" b="1" dirty="0" smtClean="0"/>
              <a:t>Day 32</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45</a:t>
            </a:fld>
            <a:endParaRPr lang="en-IN"/>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Satin weave </a:t>
            </a:r>
            <a:endParaRPr lang="en-IN" dirty="0"/>
          </a:p>
        </p:txBody>
      </p:sp>
      <p:sp>
        <p:nvSpPr>
          <p:cNvPr id="3" name="Content Placeholder 2"/>
          <p:cNvSpPr>
            <a:spLocks noGrp="1"/>
          </p:cNvSpPr>
          <p:nvPr>
            <p:ph idx="1"/>
          </p:nvPr>
        </p:nvSpPr>
        <p:spPr>
          <a:xfrm>
            <a:off x="914400" y="1500174"/>
            <a:ext cx="8229600" cy="5357826"/>
          </a:xfrm>
        </p:spPr>
        <p:txBody>
          <a:bodyPr>
            <a:normAutofit/>
          </a:bodyPr>
          <a:lstStyle/>
          <a:p>
            <a:r>
              <a:rPr lang="en-IN" sz="2800" dirty="0" smtClean="0"/>
              <a:t>Similar to twill weave but the diagonal line of satin weave is not possible.</a:t>
            </a:r>
          </a:p>
          <a:p>
            <a:r>
              <a:rPr lang="en-IN" sz="2800" dirty="0" smtClean="0"/>
              <a:t>It is purposely interrupted in order to contribute to the flat, smooth an lustrous surface desired.</a:t>
            </a:r>
          </a:p>
          <a:p>
            <a:r>
              <a:rPr lang="en-IN" sz="2800" dirty="0" smtClean="0"/>
              <a:t>There is no visible design on the face of fabric.</a:t>
            </a:r>
          </a:p>
          <a:p>
            <a:r>
              <a:rPr lang="en-IN" sz="2800" dirty="0" smtClean="0"/>
              <a:t>In a true stain weave, each warp and weft yarn only interlace once in each repeat of weave. </a:t>
            </a:r>
          </a:p>
          <a:p>
            <a:r>
              <a:rPr lang="en-IN" sz="2800" dirty="0" smtClean="0"/>
              <a:t>Thus, satin weave fabric have relatively long floats.</a:t>
            </a:r>
            <a:endParaRPr lang="en-IN" sz="28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46</a:t>
            </a:fld>
            <a:endParaRPr lang="en-IN"/>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28604"/>
            <a:ext cx="7772400" cy="5926956"/>
          </a:xfrm>
        </p:spPr>
        <p:txBody>
          <a:bodyPr/>
          <a:lstStyle/>
          <a:p>
            <a:r>
              <a:rPr lang="en-IN" dirty="0" smtClean="0"/>
              <a:t>Satin weave creates a super smooth fabric that has a soft hand and drapes well.</a:t>
            </a:r>
          </a:p>
          <a:p>
            <a:r>
              <a:rPr lang="en-IN" dirty="0" smtClean="0"/>
              <a:t> This weave is achieved by ‘floating’ the warp </a:t>
            </a:r>
            <a:r>
              <a:rPr lang="en-IN" i="1" dirty="0" smtClean="0"/>
              <a:t>or </a:t>
            </a:r>
            <a:r>
              <a:rPr lang="en-IN" dirty="0" smtClean="0"/>
              <a:t>weft yarn over four or more of the opposite yarn</a:t>
            </a:r>
          </a:p>
          <a:p>
            <a:r>
              <a:rPr lang="en-IN" dirty="0" smtClean="0"/>
              <a:t>.The floating yarn is then passed under one of the opposite yarn before repeating the process again.</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47</a:t>
            </a:fld>
            <a:endParaRPr lang="en-IN"/>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
        <p:nvSpPr>
          <p:cNvPr id="4" name="Slide Number Placeholder 3"/>
          <p:cNvSpPr>
            <a:spLocks noGrp="1"/>
          </p:cNvSpPr>
          <p:nvPr>
            <p:ph type="sldNum" sz="quarter" idx="12"/>
          </p:nvPr>
        </p:nvSpPr>
        <p:spPr/>
        <p:txBody>
          <a:bodyPr/>
          <a:lstStyle/>
          <a:p>
            <a:fld id="{86222867-9ED3-404D-94C5-7F1C68EA871F}" type="slidenum">
              <a:rPr lang="en-IN" smtClean="0"/>
              <a:pPr/>
              <a:t>48</a:t>
            </a:fld>
            <a:endParaRPr lang="en-IN"/>
          </a:p>
        </p:txBody>
      </p:sp>
      <p:pic>
        <p:nvPicPr>
          <p:cNvPr id="5" name="Picture 2" descr="F:\HONEY\NOTES\all weaves\82.jpg"/>
          <p:cNvPicPr>
            <a:picLocks noChangeAspect="1" noChangeArrowheads="1"/>
          </p:cNvPicPr>
          <p:nvPr/>
        </p:nvPicPr>
        <p:blipFill>
          <a:blip r:embed="rId2"/>
          <a:srcRect/>
          <a:stretch>
            <a:fillRect/>
          </a:stretch>
        </p:blipFill>
        <p:spPr bwMode="auto">
          <a:xfrm>
            <a:off x="1" y="0"/>
            <a:ext cx="9144000" cy="6934201"/>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Satin &amp; sateen </a:t>
            </a:r>
            <a:endParaRPr lang="en-IN" dirty="0"/>
          </a:p>
        </p:txBody>
      </p:sp>
      <p:pic>
        <p:nvPicPr>
          <p:cNvPr id="5" name="Content Placeholder 4" descr="satin.jpg"/>
          <p:cNvPicPr>
            <a:picLocks noGrp="1" noChangeAspect="1"/>
          </p:cNvPicPr>
          <p:nvPr>
            <p:ph idx="1"/>
          </p:nvPr>
        </p:nvPicPr>
        <p:blipFill>
          <a:blip r:embed="rId2"/>
          <a:stretch>
            <a:fillRect/>
          </a:stretch>
        </p:blipFill>
        <p:spPr>
          <a:xfrm>
            <a:off x="714348" y="1928802"/>
            <a:ext cx="8099021" cy="4071966"/>
          </a:xfrm>
        </p:spPr>
      </p:pic>
      <p:sp>
        <p:nvSpPr>
          <p:cNvPr id="4" name="Slide Number Placeholder 3"/>
          <p:cNvSpPr>
            <a:spLocks noGrp="1"/>
          </p:cNvSpPr>
          <p:nvPr>
            <p:ph type="sldNum" sz="quarter" idx="12"/>
          </p:nvPr>
        </p:nvSpPr>
        <p:spPr/>
        <p:txBody>
          <a:bodyPr/>
          <a:lstStyle/>
          <a:p>
            <a:fld id="{86222867-9ED3-404D-94C5-7F1C68EA871F}" type="slidenum">
              <a:rPr lang="en-IN" smtClean="0"/>
              <a:pPr/>
              <a:t>49</a:t>
            </a:fld>
            <a:endParaRPr lang="en-I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honey\choreography\FCA\weaving\5.jpg"/>
          <p:cNvPicPr>
            <a:picLocks noGrp="1" noChangeAspect="1" noChangeArrowheads="1"/>
          </p:cNvPicPr>
          <p:nvPr>
            <p:ph idx="1"/>
          </p:nvPr>
        </p:nvPicPr>
        <p:blipFill>
          <a:blip r:embed="rId2"/>
          <a:srcRect/>
          <a:stretch>
            <a:fillRect/>
          </a:stretch>
        </p:blipFill>
        <p:spPr bwMode="auto">
          <a:xfrm>
            <a:off x="330612" y="56422"/>
            <a:ext cx="8678730" cy="6515850"/>
          </a:xfrm>
          <a:prstGeom prst="rect">
            <a:avLst/>
          </a:prstGeom>
          <a:noFill/>
        </p:spPr>
      </p:pic>
      <p:sp>
        <p:nvSpPr>
          <p:cNvPr id="5" name="Slide Number Placeholder 4"/>
          <p:cNvSpPr>
            <a:spLocks noGrp="1"/>
          </p:cNvSpPr>
          <p:nvPr>
            <p:ph type="sldNum" sz="quarter" idx="12"/>
          </p:nvPr>
        </p:nvSpPr>
        <p:spPr/>
        <p:txBody>
          <a:bodyPr/>
          <a:lstStyle/>
          <a:p>
            <a:fld id="{86222867-9ED3-404D-94C5-7F1C68EA871F}" type="slidenum">
              <a:rPr lang="en-IN" smtClean="0"/>
              <a:pPr/>
              <a:t>5</a:t>
            </a:fld>
            <a:endParaRPr lang="en-I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Sateen fabric </a:t>
            </a:r>
            <a:endParaRPr lang="en-IN" dirty="0"/>
          </a:p>
        </p:txBody>
      </p:sp>
      <p:sp>
        <p:nvSpPr>
          <p:cNvPr id="3" name="Content Placeholder 2"/>
          <p:cNvSpPr>
            <a:spLocks noGrp="1"/>
          </p:cNvSpPr>
          <p:nvPr>
            <p:ph idx="1"/>
          </p:nvPr>
        </p:nvSpPr>
        <p:spPr/>
        <p:txBody>
          <a:bodyPr/>
          <a:lstStyle/>
          <a:p>
            <a:r>
              <a:rPr lang="en-IN" dirty="0" smtClean="0"/>
              <a:t>It is a durable cotton fabric usually with weft face satin weave.</a:t>
            </a:r>
          </a:p>
          <a:p>
            <a:r>
              <a:rPr lang="en-IN" dirty="0" smtClean="0"/>
              <a:t>  it is not lustrous as satin fabric </a:t>
            </a:r>
          </a:p>
          <a:p>
            <a:r>
              <a:rPr lang="en-IN" dirty="0" smtClean="0"/>
              <a:t>Since it is also </a:t>
            </a:r>
            <a:r>
              <a:rPr lang="en-IN" dirty="0" err="1" smtClean="0"/>
              <a:t>heavier,with</a:t>
            </a:r>
            <a:r>
              <a:rPr lang="en-IN" dirty="0" smtClean="0"/>
              <a:t> thicker yarns , it is not as </a:t>
            </a:r>
            <a:r>
              <a:rPr lang="en-IN" dirty="0" err="1" smtClean="0"/>
              <a:t>drapable</a:t>
            </a:r>
            <a:r>
              <a:rPr lang="en-IN" dirty="0" smtClean="0"/>
              <a:t> as satin fabric.</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50</a:t>
            </a:fld>
            <a:endParaRPr lang="en-I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3600" dirty="0" smtClean="0"/>
              <a:t>Characteristics/properties  of satin fabric  </a:t>
            </a:r>
            <a:endParaRPr lang="en-IN" sz="3600" dirty="0"/>
          </a:p>
        </p:txBody>
      </p:sp>
      <p:sp>
        <p:nvSpPr>
          <p:cNvPr id="5" name="Content Placeholder 4"/>
          <p:cNvSpPr>
            <a:spLocks noGrp="1"/>
          </p:cNvSpPr>
          <p:nvPr>
            <p:ph sz="half" idx="1"/>
          </p:nvPr>
        </p:nvSpPr>
        <p:spPr/>
        <p:txBody>
          <a:bodyPr>
            <a:normAutofit fontScale="92500" lnSpcReduction="20000"/>
          </a:bodyPr>
          <a:lstStyle/>
          <a:p>
            <a:pPr>
              <a:lnSpc>
                <a:spcPct val="150000"/>
              </a:lnSpc>
            </a:pPr>
            <a:r>
              <a:rPr lang="en-IN" dirty="0" smtClean="0"/>
              <a:t>Good Drape</a:t>
            </a:r>
          </a:p>
          <a:p>
            <a:pPr>
              <a:lnSpc>
                <a:spcPct val="150000"/>
              </a:lnSpc>
            </a:pPr>
            <a:r>
              <a:rPr lang="en-IN" dirty="0" smtClean="0"/>
              <a:t>Good elasticity</a:t>
            </a:r>
          </a:p>
          <a:p>
            <a:pPr>
              <a:lnSpc>
                <a:spcPct val="150000"/>
              </a:lnSpc>
            </a:pPr>
            <a:r>
              <a:rPr lang="en-IN" dirty="0" smtClean="0"/>
              <a:t>Lustrous Surface</a:t>
            </a:r>
          </a:p>
          <a:p>
            <a:pPr>
              <a:lnSpc>
                <a:spcPct val="150000"/>
              </a:lnSpc>
            </a:pPr>
            <a:r>
              <a:rPr lang="en-IN" dirty="0" smtClean="0"/>
              <a:t>Versatile</a:t>
            </a:r>
          </a:p>
          <a:p>
            <a:pPr>
              <a:lnSpc>
                <a:spcPct val="150000"/>
              </a:lnSpc>
            </a:pPr>
            <a:r>
              <a:rPr lang="en-IN" dirty="0" smtClean="0"/>
              <a:t>Luxury fabric</a:t>
            </a:r>
          </a:p>
          <a:p>
            <a:pPr>
              <a:lnSpc>
                <a:spcPct val="150000"/>
              </a:lnSpc>
            </a:pPr>
            <a:r>
              <a:rPr lang="en-IN" dirty="0" smtClean="0"/>
              <a:t>Challenging to Sew</a:t>
            </a:r>
          </a:p>
          <a:p>
            <a:pPr>
              <a:buNone/>
            </a:pPr>
            <a:endParaRPr lang="en-IN" dirty="0"/>
          </a:p>
        </p:txBody>
      </p:sp>
      <p:sp>
        <p:nvSpPr>
          <p:cNvPr id="7" name="Content Placeholder 6"/>
          <p:cNvSpPr>
            <a:spLocks noGrp="1"/>
          </p:cNvSpPr>
          <p:nvPr>
            <p:ph sz="half" idx="2"/>
          </p:nvPr>
        </p:nvSpPr>
        <p:spPr/>
        <p:txBody>
          <a:bodyPr>
            <a:normAutofit fontScale="92500" lnSpcReduction="20000"/>
          </a:bodyPr>
          <a:lstStyle/>
          <a:p>
            <a:pPr>
              <a:lnSpc>
                <a:spcPct val="150000"/>
              </a:lnSpc>
            </a:pPr>
            <a:r>
              <a:rPr lang="en-IN" sz="2400" dirty="0" smtClean="0"/>
              <a:t>Frays easily</a:t>
            </a:r>
          </a:p>
          <a:p>
            <a:pPr>
              <a:lnSpc>
                <a:spcPct val="150000"/>
              </a:lnSpc>
            </a:pPr>
            <a:r>
              <a:rPr lang="en-IN" sz="2400" dirty="0" smtClean="0"/>
              <a:t>Snags easily because of the long floats</a:t>
            </a:r>
          </a:p>
          <a:p>
            <a:pPr>
              <a:lnSpc>
                <a:spcPct val="150000"/>
              </a:lnSpc>
            </a:pPr>
            <a:r>
              <a:rPr lang="en-IN" sz="2400" dirty="0" smtClean="0"/>
              <a:t>Difficult to care for</a:t>
            </a:r>
          </a:p>
          <a:p>
            <a:pPr>
              <a:lnSpc>
                <a:spcPct val="150000"/>
              </a:lnSpc>
            </a:pPr>
            <a:r>
              <a:rPr lang="en-IN" sz="2400" dirty="0" smtClean="0"/>
              <a:t>Fluid</a:t>
            </a:r>
          </a:p>
          <a:p>
            <a:pPr>
              <a:lnSpc>
                <a:spcPct val="150000"/>
              </a:lnSpc>
            </a:pPr>
            <a:r>
              <a:rPr lang="en-IN" sz="2400" dirty="0" smtClean="0"/>
              <a:t>Made from filament yarns, this is how it differs from sateen which is made from staple fibres</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51</a:t>
            </a:fld>
            <a:endParaRPr lang="en-I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What Is the Difference Between Satin and Sateen?</a:t>
            </a:r>
            <a:br>
              <a:rPr lang="en-IN" b="1" dirty="0" smtClean="0"/>
            </a:br>
            <a:endParaRPr lang="en-IN" dirty="0"/>
          </a:p>
        </p:txBody>
      </p:sp>
      <p:sp>
        <p:nvSpPr>
          <p:cNvPr id="3" name="Content Placeholder 2"/>
          <p:cNvSpPr>
            <a:spLocks noGrp="1"/>
          </p:cNvSpPr>
          <p:nvPr>
            <p:ph idx="1"/>
          </p:nvPr>
        </p:nvSpPr>
        <p:spPr>
          <a:xfrm>
            <a:off x="914400" y="2000240"/>
            <a:ext cx="7772400" cy="4355320"/>
          </a:xfrm>
        </p:spPr>
        <p:txBody>
          <a:bodyPr>
            <a:normAutofit/>
          </a:bodyPr>
          <a:lstStyle/>
          <a:p>
            <a:pPr algn="just">
              <a:lnSpc>
                <a:spcPct val="150000"/>
              </a:lnSpc>
            </a:pPr>
            <a:r>
              <a:rPr lang="en-IN" sz="2400" dirty="0" smtClean="0"/>
              <a:t>Sateen is fabric made using short staple </a:t>
            </a:r>
            <a:r>
              <a:rPr lang="en-IN" sz="2400" dirty="0" err="1" smtClean="0"/>
              <a:t>fibers</a:t>
            </a:r>
            <a:r>
              <a:rPr lang="en-IN" sz="2400" dirty="0" smtClean="0"/>
              <a:t> in the satin weave pattern. Staple </a:t>
            </a:r>
            <a:r>
              <a:rPr lang="en-IN" sz="2400" dirty="0" err="1" smtClean="0"/>
              <a:t>fibers</a:t>
            </a:r>
            <a:r>
              <a:rPr lang="en-IN" sz="2400" dirty="0" smtClean="0"/>
              <a:t> are short </a:t>
            </a:r>
            <a:r>
              <a:rPr lang="en-IN" sz="2400" dirty="0" err="1" smtClean="0"/>
              <a:t>fibers</a:t>
            </a:r>
            <a:r>
              <a:rPr lang="en-IN" sz="2400" dirty="0" smtClean="0"/>
              <a:t> rather than long continuous </a:t>
            </a:r>
            <a:r>
              <a:rPr lang="en-IN" sz="2400" dirty="0" err="1" smtClean="0"/>
              <a:t>fibers</a:t>
            </a:r>
            <a:r>
              <a:rPr lang="en-IN" sz="2400" dirty="0" smtClean="0"/>
              <a:t> like silk, which are called filament </a:t>
            </a:r>
            <a:r>
              <a:rPr lang="en-IN" sz="2400" dirty="0" err="1" smtClean="0"/>
              <a:t>fibers</a:t>
            </a:r>
            <a:r>
              <a:rPr lang="en-IN" sz="2400" dirty="0" smtClean="0"/>
              <a:t>. For example, cotton makes short </a:t>
            </a:r>
            <a:r>
              <a:rPr lang="en-IN" sz="2400" dirty="0" err="1" smtClean="0"/>
              <a:t>fibers</a:t>
            </a:r>
            <a:r>
              <a:rPr lang="en-IN" sz="2400" dirty="0" smtClean="0"/>
              <a:t> that, when woven in the same way as satin, form a cotton sateen.</a:t>
            </a:r>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52</a:t>
            </a:fld>
            <a:endParaRPr lang="en-I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End Uses of Satin Fabric</a:t>
            </a:r>
            <a:r>
              <a:rPr lang="en-IN" dirty="0" smtClean="0"/>
              <a:t/>
            </a:r>
            <a:br>
              <a:rPr lang="en-IN" dirty="0" smtClean="0"/>
            </a:br>
            <a:endParaRPr lang="en-IN" dirty="0"/>
          </a:p>
        </p:txBody>
      </p:sp>
      <p:sp>
        <p:nvSpPr>
          <p:cNvPr id="3" name="Content Placeholder 2"/>
          <p:cNvSpPr>
            <a:spLocks noGrp="1"/>
          </p:cNvSpPr>
          <p:nvPr>
            <p:ph idx="1"/>
          </p:nvPr>
        </p:nvSpPr>
        <p:spPr>
          <a:xfrm>
            <a:off x="914400" y="1571612"/>
            <a:ext cx="7772400" cy="4783948"/>
          </a:xfrm>
        </p:spPr>
        <p:txBody>
          <a:bodyPr>
            <a:normAutofit lnSpcReduction="10000"/>
          </a:bodyPr>
          <a:lstStyle/>
          <a:p>
            <a:r>
              <a:rPr lang="en-IN" dirty="0" smtClean="0"/>
              <a:t>Eveningwear</a:t>
            </a:r>
          </a:p>
          <a:p>
            <a:r>
              <a:rPr lang="en-IN" dirty="0" smtClean="0"/>
              <a:t>Lingerie</a:t>
            </a:r>
          </a:p>
          <a:p>
            <a:r>
              <a:rPr lang="en-IN" dirty="0" smtClean="0"/>
              <a:t>Linings</a:t>
            </a:r>
          </a:p>
          <a:p>
            <a:r>
              <a:rPr lang="en-IN" dirty="0" smtClean="0"/>
              <a:t>Facings</a:t>
            </a:r>
          </a:p>
          <a:p>
            <a:r>
              <a:rPr lang="en-IN" dirty="0" smtClean="0"/>
              <a:t>Sportswear</a:t>
            </a:r>
          </a:p>
          <a:p>
            <a:r>
              <a:rPr lang="en-IN" dirty="0" smtClean="0"/>
              <a:t>Hats</a:t>
            </a:r>
          </a:p>
          <a:p>
            <a:r>
              <a:rPr lang="en-IN" dirty="0" smtClean="0"/>
              <a:t>Shirts</a:t>
            </a:r>
          </a:p>
          <a:p>
            <a:r>
              <a:rPr lang="en-IN" dirty="0" smtClean="0"/>
              <a:t>Ties</a:t>
            </a:r>
          </a:p>
          <a:p>
            <a:r>
              <a:rPr lang="en-IN" dirty="0" smtClean="0"/>
              <a:t>Wedding Gowns</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53</a:t>
            </a:fld>
            <a:endParaRPr lang="en-I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atin (1).jpg"/>
          <p:cNvPicPr>
            <a:picLocks noGrp="1" noChangeAspect="1"/>
          </p:cNvPicPr>
          <p:nvPr>
            <p:ph idx="1"/>
          </p:nvPr>
        </p:nvPicPr>
        <p:blipFill>
          <a:blip r:embed="rId2"/>
          <a:stretch>
            <a:fillRect/>
          </a:stretch>
        </p:blipFill>
        <p:spPr>
          <a:xfrm>
            <a:off x="1357290" y="642918"/>
            <a:ext cx="6429420" cy="5410452"/>
          </a:xfrm>
        </p:spPr>
      </p:pic>
      <p:sp>
        <p:nvSpPr>
          <p:cNvPr id="4" name="Slide Number Placeholder 3"/>
          <p:cNvSpPr>
            <a:spLocks noGrp="1"/>
          </p:cNvSpPr>
          <p:nvPr>
            <p:ph type="sldNum" sz="quarter" idx="12"/>
          </p:nvPr>
        </p:nvSpPr>
        <p:spPr/>
        <p:txBody>
          <a:bodyPr/>
          <a:lstStyle/>
          <a:p>
            <a:fld id="{86222867-9ED3-404D-94C5-7F1C68EA871F}" type="slidenum">
              <a:rPr lang="en-IN" smtClean="0"/>
              <a:pPr/>
              <a:t>54</a:t>
            </a:fld>
            <a:endParaRPr lang="en-IN"/>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714620"/>
            <a:ext cx="7772400" cy="3640940"/>
          </a:xfrm>
        </p:spPr>
        <p:txBody>
          <a:bodyPr>
            <a:normAutofit/>
          </a:bodyPr>
          <a:lstStyle/>
          <a:p>
            <a:pPr algn="ctr">
              <a:buNone/>
            </a:pPr>
            <a:r>
              <a:rPr lang="en-IN" sz="4000" b="1" dirty="0" smtClean="0"/>
              <a:t>Day 33</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55</a:t>
            </a:fld>
            <a:endParaRPr lang="en-IN"/>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Fancy weaves </a:t>
            </a:r>
            <a:endParaRPr lang="en-IN" dirty="0"/>
          </a:p>
        </p:txBody>
      </p:sp>
      <p:sp>
        <p:nvSpPr>
          <p:cNvPr id="3" name="Content Placeholder 2"/>
          <p:cNvSpPr>
            <a:spLocks noGrp="1"/>
          </p:cNvSpPr>
          <p:nvPr>
            <p:ph sz="half" idx="1"/>
          </p:nvPr>
        </p:nvSpPr>
        <p:spPr>
          <a:xfrm>
            <a:off x="464344" y="1428736"/>
            <a:ext cx="4107656" cy="5429263"/>
          </a:xfrm>
        </p:spPr>
        <p:txBody>
          <a:bodyPr>
            <a:normAutofit lnSpcReduction="10000"/>
          </a:bodyPr>
          <a:lstStyle/>
          <a:p>
            <a:pPr>
              <a:lnSpc>
                <a:spcPct val="150000"/>
              </a:lnSpc>
            </a:pPr>
            <a:r>
              <a:rPr lang="en-IN" sz="2400" dirty="0" smtClean="0"/>
              <a:t>Fancy weaves are ornamented weaves meant for decorating fabrics.</a:t>
            </a:r>
          </a:p>
          <a:p>
            <a:pPr>
              <a:lnSpc>
                <a:spcPct val="150000"/>
              </a:lnSpc>
            </a:pPr>
            <a:r>
              <a:rPr lang="en-IN" sz="2400" dirty="0" smtClean="0"/>
              <a:t>Ave an appearance distinctly different from basic, woven fabrics.</a:t>
            </a:r>
          </a:p>
          <a:p>
            <a:pPr>
              <a:lnSpc>
                <a:spcPct val="150000"/>
              </a:lnSpc>
            </a:pPr>
            <a:r>
              <a:rPr lang="en-IN" sz="2400" dirty="0" smtClean="0"/>
              <a:t>They are created by adding extra warp and weft yarns to the fabric structure and or by using special looms.</a:t>
            </a:r>
            <a:endParaRPr lang="en-IN" sz="2400" dirty="0"/>
          </a:p>
        </p:txBody>
      </p:sp>
      <p:sp>
        <p:nvSpPr>
          <p:cNvPr id="5" name="Content Placeholder 4"/>
          <p:cNvSpPr>
            <a:spLocks noGrp="1"/>
          </p:cNvSpPr>
          <p:nvPr>
            <p:ph sz="half" idx="2"/>
          </p:nvPr>
        </p:nvSpPr>
        <p:spPr>
          <a:xfrm>
            <a:off x="4655344" y="1571612"/>
            <a:ext cx="4488656" cy="5286387"/>
          </a:xfrm>
        </p:spPr>
        <p:txBody>
          <a:bodyPr>
            <a:normAutofit lnSpcReduction="10000"/>
          </a:bodyPr>
          <a:lstStyle/>
          <a:p>
            <a:r>
              <a:rPr lang="en-IN" u="sng" dirty="0" smtClean="0"/>
              <a:t>Types of fancy weaves </a:t>
            </a:r>
            <a:r>
              <a:rPr lang="en-IN" dirty="0" smtClean="0"/>
              <a:t>are </a:t>
            </a:r>
          </a:p>
          <a:p>
            <a:pPr marL="582930" indent="-514350">
              <a:buFont typeface="+mj-lt"/>
              <a:buAutoNum type="arabicPeriod"/>
            </a:pPr>
            <a:r>
              <a:rPr lang="en-IN" dirty="0" smtClean="0"/>
              <a:t>Jacquard weave </a:t>
            </a:r>
          </a:p>
          <a:p>
            <a:pPr marL="582930" indent="-514350">
              <a:buFont typeface="+mj-lt"/>
              <a:buAutoNum type="arabicPeriod"/>
            </a:pPr>
            <a:r>
              <a:rPr lang="en-IN" dirty="0" smtClean="0"/>
              <a:t>Pile weave </a:t>
            </a:r>
          </a:p>
          <a:p>
            <a:pPr marL="582930" indent="-514350">
              <a:buFont typeface="+mj-lt"/>
              <a:buAutoNum type="arabicPeriod"/>
            </a:pPr>
            <a:r>
              <a:rPr lang="en-IN" dirty="0" smtClean="0"/>
              <a:t>Dobby weave </a:t>
            </a:r>
          </a:p>
          <a:p>
            <a:pPr marL="582930" indent="-514350">
              <a:buFont typeface="+mj-lt"/>
              <a:buAutoNum type="arabicPeriod"/>
            </a:pPr>
            <a:r>
              <a:rPr lang="en-IN" dirty="0" smtClean="0"/>
              <a:t>Leno weave </a:t>
            </a:r>
          </a:p>
          <a:p>
            <a:pPr marL="582930" indent="-514350">
              <a:buNone/>
            </a:pP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56</a:t>
            </a:fld>
            <a:endParaRPr lang="en-IN"/>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Jacquard weave </a:t>
            </a:r>
            <a:br>
              <a:rPr lang="en-IN" dirty="0" smtClean="0"/>
            </a:br>
            <a:endParaRPr lang="en-IN" dirty="0"/>
          </a:p>
        </p:txBody>
      </p:sp>
      <p:sp>
        <p:nvSpPr>
          <p:cNvPr id="3" name="Content Placeholder 2"/>
          <p:cNvSpPr>
            <a:spLocks noGrp="1"/>
          </p:cNvSpPr>
          <p:nvPr>
            <p:ph idx="1"/>
          </p:nvPr>
        </p:nvSpPr>
        <p:spPr/>
        <p:txBody>
          <a:bodyPr>
            <a:normAutofit fontScale="92500"/>
          </a:bodyPr>
          <a:lstStyle/>
          <a:p>
            <a:r>
              <a:rPr lang="en-IN" dirty="0" smtClean="0"/>
              <a:t>Jacquard fabrics have complex patterns.</a:t>
            </a:r>
          </a:p>
          <a:p>
            <a:r>
              <a:rPr lang="en-IN" dirty="0" smtClean="0"/>
              <a:t>These fabrics are made on jacquard loom.</a:t>
            </a:r>
          </a:p>
          <a:p>
            <a:r>
              <a:rPr lang="en-IN" dirty="0" smtClean="0"/>
              <a:t>Jacquard fabrics have more floats and lustre.</a:t>
            </a:r>
          </a:p>
          <a:p>
            <a:r>
              <a:rPr lang="en-IN" dirty="0" smtClean="0"/>
              <a:t>They are more stable and stretchy than the fabrics  made through basic weaves.</a:t>
            </a:r>
          </a:p>
          <a:p>
            <a:r>
              <a:rPr lang="en-IN" dirty="0" smtClean="0"/>
              <a:t>The jacquard loom was invented by Joseph Jacquard in 1801 .</a:t>
            </a:r>
          </a:p>
          <a:p>
            <a:r>
              <a:rPr lang="en-IN" dirty="0" smtClean="0"/>
              <a:t>This was an mechanical loom and was controlled by punch cards having punched holes.</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57</a:t>
            </a:fld>
            <a:endParaRPr lang="en-IN"/>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222867-9ED3-404D-94C5-7F1C68EA871F}" type="slidenum">
              <a:rPr lang="en-IN" smtClean="0"/>
              <a:pPr/>
              <a:t>58</a:t>
            </a:fld>
            <a:endParaRPr lang="en-IN"/>
          </a:p>
        </p:txBody>
      </p:sp>
      <p:pic>
        <p:nvPicPr>
          <p:cNvPr id="5" name="Picture 2" descr="E:\Sangeetha\jacquard 1.jpg"/>
          <p:cNvPicPr>
            <a:picLocks noGrp="1" noChangeAspect="1" noChangeArrowheads="1"/>
          </p:cNvPicPr>
          <p:nvPr>
            <p:ph idx="1"/>
          </p:nvPr>
        </p:nvPicPr>
        <p:blipFill>
          <a:blip r:embed="rId2"/>
          <a:srcRect/>
          <a:stretch>
            <a:fillRect/>
          </a:stretch>
        </p:blipFill>
        <p:spPr bwMode="auto">
          <a:xfrm>
            <a:off x="785786" y="357166"/>
            <a:ext cx="7992704" cy="600079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smtClean="0"/>
              <a:t>Types of jacquard fabrics </a:t>
            </a:r>
            <a:endParaRPr lang="en-IN" sz="2800" dirty="0"/>
          </a:p>
        </p:txBody>
      </p:sp>
      <p:sp>
        <p:nvSpPr>
          <p:cNvPr id="3" name="Content Placeholder 2"/>
          <p:cNvSpPr>
            <a:spLocks noGrp="1"/>
          </p:cNvSpPr>
          <p:nvPr>
            <p:ph sz="half" idx="1"/>
          </p:nvPr>
        </p:nvSpPr>
        <p:spPr>
          <a:xfrm>
            <a:off x="464344" y="1214422"/>
            <a:ext cx="4038600" cy="5643578"/>
          </a:xfrm>
        </p:spPr>
        <p:txBody>
          <a:bodyPr/>
          <a:lstStyle/>
          <a:p>
            <a:pPr algn="just"/>
            <a:r>
              <a:rPr lang="en-IN" dirty="0" smtClean="0">
                <a:solidFill>
                  <a:srgbClr val="FFFF00"/>
                </a:solidFill>
              </a:rPr>
              <a:t>Brocade</a:t>
            </a:r>
            <a:r>
              <a:rPr lang="en-IN" dirty="0" smtClean="0"/>
              <a:t> : </a:t>
            </a:r>
            <a:r>
              <a:rPr lang="en-IN" sz="2000" dirty="0" smtClean="0">
                <a:latin typeface="Times New Roman" pitchFamily="18" charset="0"/>
                <a:cs typeface="Times New Roman" pitchFamily="18" charset="0"/>
              </a:rPr>
              <a:t>Brocade is the most elaborately woven fabric. It has a raised pattern and is woven with multi-</a:t>
            </a:r>
            <a:r>
              <a:rPr lang="en-IN" sz="2000" dirty="0" err="1" smtClean="0">
                <a:latin typeface="Times New Roman" pitchFamily="18" charset="0"/>
                <a:cs typeface="Times New Roman" pitchFamily="18" charset="0"/>
              </a:rPr>
              <a:t>colored</a:t>
            </a:r>
            <a:r>
              <a:rPr lang="en-IN" sz="2000" dirty="0" smtClean="0">
                <a:latin typeface="Times New Roman" pitchFamily="18" charset="0"/>
                <a:cs typeface="Times New Roman" pitchFamily="18" charset="0"/>
              </a:rPr>
              <a:t> threads. Brocade produces rich designs and is the traditional jacquard fabric. It is generally heavy than other fabrics. Brocade is popularly used in fashion clothing and upholstery</a:t>
            </a:r>
            <a:r>
              <a:rPr lang="en-IN" dirty="0" smtClean="0"/>
              <a:t>.</a:t>
            </a:r>
            <a:endParaRPr lang="en-IN" dirty="0"/>
          </a:p>
        </p:txBody>
      </p:sp>
      <p:sp>
        <p:nvSpPr>
          <p:cNvPr id="5" name="Content Placeholder 4"/>
          <p:cNvSpPr>
            <a:spLocks noGrp="1"/>
          </p:cNvSpPr>
          <p:nvPr>
            <p:ph sz="half" idx="2"/>
          </p:nvPr>
        </p:nvSpPr>
        <p:spPr>
          <a:xfrm>
            <a:off x="4655344" y="1285860"/>
            <a:ext cx="4488656" cy="5572139"/>
          </a:xfrm>
        </p:spPr>
        <p:txBody>
          <a:bodyPr/>
          <a:lstStyle/>
          <a:p>
            <a:pPr algn="just">
              <a:lnSpc>
                <a:spcPct val="150000"/>
              </a:lnSpc>
            </a:pPr>
            <a:r>
              <a:rPr lang="en-IN" i="1" dirty="0" smtClean="0"/>
              <a:t>Damask fabric</a:t>
            </a:r>
            <a:r>
              <a:rPr lang="en-IN" dirty="0" smtClean="0"/>
              <a:t> : </a:t>
            </a:r>
            <a:r>
              <a:rPr lang="en-IN" sz="2000" dirty="0" smtClean="0">
                <a:latin typeface="Times New Roman" pitchFamily="18" charset="0"/>
                <a:cs typeface="Times New Roman" pitchFamily="18" charset="0"/>
              </a:rPr>
              <a:t>A more fine and sheer version of Brocade, the Damask is also a patterned fabric which is woven mostly with single </a:t>
            </a:r>
            <a:r>
              <a:rPr lang="en-IN" sz="2000" dirty="0" err="1" smtClean="0">
                <a:latin typeface="Times New Roman" pitchFamily="18" charset="0"/>
                <a:cs typeface="Times New Roman" pitchFamily="18" charset="0"/>
              </a:rPr>
              <a:t>color</a:t>
            </a:r>
            <a:r>
              <a:rPr lang="en-IN" sz="2000" dirty="0" smtClean="0">
                <a:latin typeface="Times New Roman" pitchFamily="18" charset="0"/>
                <a:cs typeface="Times New Roman" pitchFamily="18" charset="0"/>
              </a:rPr>
              <a:t>. It is generally used in </a:t>
            </a:r>
            <a:r>
              <a:rPr lang="en-IN" sz="2000" dirty="0" err="1" smtClean="0">
                <a:latin typeface="Times New Roman" pitchFamily="18" charset="0"/>
                <a:cs typeface="Times New Roman" pitchFamily="18" charset="0"/>
              </a:rPr>
              <a:t>fiber</a:t>
            </a:r>
            <a:r>
              <a:rPr lang="en-IN" sz="2000" dirty="0" smtClean="0">
                <a:latin typeface="Times New Roman" pitchFamily="18" charset="0"/>
                <a:cs typeface="Times New Roman" pitchFamily="18" charset="0"/>
              </a:rPr>
              <a:t> blends or synthetic </a:t>
            </a:r>
            <a:r>
              <a:rPr lang="en-IN" sz="2000" dirty="0" err="1" smtClean="0">
                <a:latin typeface="Times New Roman" pitchFamily="18" charset="0"/>
                <a:cs typeface="Times New Roman" pitchFamily="18" charset="0"/>
              </a:rPr>
              <a:t>fiber</a:t>
            </a:r>
            <a:r>
              <a:rPr lang="en-IN" sz="2000" dirty="0" smtClean="0">
                <a:latin typeface="Times New Roman" pitchFamily="18" charset="0"/>
                <a:cs typeface="Times New Roman" pitchFamily="18" charset="0"/>
              </a:rPr>
              <a:t> production.</a:t>
            </a:r>
            <a:endParaRPr lang="en-IN"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6222867-9ED3-404D-94C5-7F1C68EA871F}" type="slidenum">
              <a:rPr lang="en-IN" smtClean="0"/>
              <a:pPr/>
              <a:t>59</a:t>
            </a:fld>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64344" y="500043"/>
            <a:ext cx="4038600" cy="5796422"/>
          </a:xfrm>
        </p:spPr>
        <p:txBody>
          <a:bodyPr/>
          <a:lstStyle/>
          <a:p>
            <a:pPr algn="just"/>
            <a:r>
              <a:rPr lang="en-IN" dirty="0" smtClean="0"/>
              <a:t>The weft is threaded through warp using a shuttle.</a:t>
            </a:r>
          </a:p>
          <a:p>
            <a:pPr algn="just"/>
            <a:r>
              <a:rPr lang="en-IN" dirty="0" smtClean="0"/>
              <a:t>Shuttle in the weaving of cloth  a spindle shaped device used to carry the cross wise threads (weft) through the lengthwise threads (warp)</a:t>
            </a:r>
          </a:p>
          <a:p>
            <a:endParaRPr lang="en-IN" dirty="0"/>
          </a:p>
        </p:txBody>
      </p:sp>
      <p:pic>
        <p:nvPicPr>
          <p:cNvPr id="8" name="Content Placeholder 7" descr="shuttle.jpg"/>
          <p:cNvPicPr>
            <a:picLocks noGrp="1" noChangeAspect="1"/>
          </p:cNvPicPr>
          <p:nvPr>
            <p:ph sz="half" idx="2"/>
          </p:nvPr>
        </p:nvPicPr>
        <p:blipFill>
          <a:blip r:embed="rId2"/>
          <a:stretch>
            <a:fillRect/>
          </a:stretch>
        </p:blipFill>
        <p:spPr>
          <a:xfrm>
            <a:off x="4656138" y="2690986"/>
            <a:ext cx="4038600" cy="2684116"/>
          </a:xfrm>
        </p:spPr>
      </p:pic>
      <p:sp>
        <p:nvSpPr>
          <p:cNvPr id="4" name="Slide Number Placeholder 3"/>
          <p:cNvSpPr>
            <a:spLocks noGrp="1"/>
          </p:cNvSpPr>
          <p:nvPr>
            <p:ph type="sldNum" sz="quarter" idx="12"/>
          </p:nvPr>
        </p:nvSpPr>
        <p:spPr/>
        <p:txBody>
          <a:bodyPr/>
          <a:lstStyle/>
          <a:p>
            <a:fld id="{86222867-9ED3-404D-94C5-7F1C68EA871F}" type="slidenum">
              <a:rPr lang="en-IN" smtClean="0"/>
              <a:pPr/>
              <a:t>6</a:t>
            </a:fld>
            <a:endParaRPr lang="en-IN"/>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Pile weave </a:t>
            </a:r>
            <a:br>
              <a:rPr lang="en-IN" dirty="0" smtClean="0"/>
            </a:br>
            <a:endParaRPr lang="en-IN" dirty="0"/>
          </a:p>
        </p:txBody>
      </p:sp>
      <p:sp>
        <p:nvSpPr>
          <p:cNvPr id="3" name="Content Placeholder 2"/>
          <p:cNvSpPr>
            <a:spLocks noGrp="1"/>
          </p:cNvSpPr>
          <p:nvPr>
            <p:ph idx="1"/>
          </p:nvPr>
        </p:nvSpPr>
        <p:spPr/>
        <p:txBody>
          <a:bodyPr/>
          <a:lstStyle/>
          <a:p>
            <a:r>
              <a:rPr lang="en-IN" dirty="0" smtClean="0"/>
              <a:t>Extra sets of warps or fillings are woven ground yarns of plain or twill weave to form loops. </a:t>
            </a:r>
          </a:p>
          <a:p>
            <a:r>
              <a:rPr lang="en-IN" dirty="0" smtClean="0"/>
              <a:t>It is defined as fabrics with cut or uncut loops which stand up densely on the surface. </a:t>
            </a:r>
          </a:p>
          <a:p>
            <a:r>
              <a:rPr lang="en-IN" dirty="0" smtClean="0"/>
              <a:t>This textile is made up of multiple layers that give it a soft feel.</a:t>
            </a:r>
          </a:p>
          <a:p>
            <a:r>
              <a:rPr lang="en-IN" dirty="0" smtClean="0"/>
              <a:t>Piled fabrics classified as uncut pile and cut pile fabric.</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60</a:t>
            </a:fld>
            <a:endParaRPr lang="en-IN"/>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lstStyle/>
          <a:p>
            <a:r>
              <a:rPr lang="en-IN" b="1" u="sng" dirty="0" smtClean="0"/>
              <a:t>Uncut pile fabrics </a:t>
            </a:r>
          </a:p>
          <a:p>
            <a:pPr algn="just"/>
            <a:r>
              <a:rPr lang="en-IN" sz="2400" dirty="0" smtClean="0"/>
              <a:t>Uncut pile, also known as loop pile or rounded loops, is a finish of the fabric without cutting the yarns. The Fabrics with uncut pile is very strong because the loops of the yarn run continuously from face of the carpet through its back. Added backing helps to strengthen it further. </a:t>
            </a:r>
          </a:p>
          <a:p>
            <a:pPr algn="just"/>
            <a:r>
              <a:rPr lang="en-IN" sz="2400" dirty="0" smtClean="0"/>
              <a:t>Soft, absorbent relatively inexpensive </a:t>
            </a:r>
          </a:p>
          <a:p>
            <a:pPr algn="just"/>
            <a:r>
              <a:rPr lang="en-IN" sz="2400" dirty="0" smtClean="0"/>
              <a:t>Can snags if loops are caught </a:t>
            </a:r>
          </a:p>
          <a:p>
            <a:pPr algn="just"/>
            <a:r>
              <a:rPr lang="en-IN" sz="2400" dirty="0" smtClean="0"/>
              <a:t>Common fabrics : Terry Cloth, frieze </a:t>
            </a:r>
          </a:p>
          <a:p>
            <a:pPr algn="just"/>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61</a:t>
            </a:fld>
            <a:endParaRPr lang="en-IN"/>
          </a:p>
        </p:txBody>
      </p:sp>
      <p:pic>
        <p:nvPicPr>
          <p:cNvPr id="5" name="Picture 4" descr="terry cloth.jpg"/>
          <p:cNvPicPr>
            <a:picLocks noChangeAspect="1"/>
          </p:cNvPicPr>
          <p:nvPr/>
        </p:nvPicPr>
        <p:blipFill>
          <a:blip r:embed="rId2"/>
          <a:stretch>
            <a:fillRect/>
          </a:stretch>
        </p:blipFill>
        <p:spPr>
          <a:xfrm>
            <a:off x="1500166" y="3929066"/>
            <a:ext cx="3286124" cy="2928934"/>
          </a:xfrm>
          <a:prstGeom prst="rect">
            <a:avLst/>
          </a:prstGeom>
        </p:spPr>
      </p:pic>
      <p:pic>
        <p:nvPicPr>
          <p:cNvPr id="6" name="Picture 5" descr="frieze.jpg"/>
          <p:cNvPicPr>
            <a:picLocks noChangeAspect="1"/>
          </p:cNvPicPr>
          <p:nvPr/>
        </p:nvPicPr>
        <p:blipFill>
          <a:blip r:embed="rId3"/>
          <a:stretch>
            <a:fillRect/>
          </a:stretch>
        </p:blipFill>
        <p:spPr>
          <a:xfrm>
            <a:off x="5429256" y="3892290"/>
            <a:ext cx="3309944" cy="296571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normAutofit/>
          </a:bodyPr>
          <a:lstStyle/>
          <a:p>
            <a:pPr algn="just"/>
            <a:r>
              <a:rPr lang="en-IN" b="1" u="sng" dirty="0" smtClean="0"/>
              <a:t>Cut pile weave </a:t>
            </a:r>
          </a:p>
          <a:p>
            <a:pPr algn="just"/>
            <a:r>
              <a:rPr lang="en-IN" sz="2400" dirty="0" smtClean="0"/>
              <a:t>In this type of weave the face of the carpet is composed of cut ends of pile yarn. </a:t>
            </a:r>
          </a:p>
          <a:p>
            <a:pPr algn="just"/>
            <a:r>
              <a:rPr lang="en-IN" sz="2400" dirty="0" smtClean="0"/>
              <a:t>The tops of the loops are cut in an uniform length. </a:t>
            </a:r>
          </a:p>
          <a:p>
            <a:pPr algn="just"/>
            <a:r>
              <a:rPr lang="en-IN" sz="2400" dirty="0" smtClean="0"/>
              <a:t>Cut Pile is one of the most popular constructions for carpets.</a:t>
            </a:r>
          </a:p>
          <a:p>
            <a:pPr algn="just"/>
            <a:r>
              <a:rPr lang="en-IN" sz="2400" dirty="0" smtClean="0"/>
              <a:t> Cut Pile is durable but the durability depends upon the type of </a:t>
            </a:r>
            <a:r>
              <a:rPr lang="en-IN" sz="2400" dirty="0" err="1" smtClean="0"/>
              <a:t>fiber</a:t>
            </a:r>
            <a:r>
              <a:rPr lang="en-IN" sz="2400" dirty="0" smtClean="0"/>
              <a:t>, density of the tufts and the amount of twist in the yarn.</a:t>
            </a:r>
          </a:p>
          <a:p>
            <a:pPr algn="just"/>
            <a:r>
              <a:rPr lang="en-IN" sz="2400" dirty="0" smtClean="0"/>
              <a:t>Common fabrics : Corduroy, velvet </a:t>
            </a:r>
          </a:p>
          <a:p>
            <a:pPr algn="just"/>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62</a:t>
            </a:fld>
            <a:endParaRPr lang="en-IN"/>
          </a:p>
        </p:txBody>
      </p:sp>
      <p:pic>
        <p:nvPicPr>
          <p:cNvPr id="6" name="Picture 5" descr="corduroy-fabric-500x500.jpg"/>
          <p:cNvPicPr>
            <a:picLocks noChangeAspect="1"/>
          </p:cNvPicPr>
          <p:nvPr/>
        </p:nvPicPr>
        <p:blipFill>
          <a:blip r:embed="rId2"/>
          <a:stretch>
            <a:fillRect/>
          </a:stretch>
        </p:blipFill>
        <p:spPr>
          <a:xfrm>
            <a:off x="1071538" y="3754438"/>
            <a:ext cx="3103562" cy="3103562"/>
          </a:xfrm>
          <a:prstGeom prst="rect">
            <a:avLst/>
          </a:prstGeom>
        </p:spPr>
      </p:pic>
      <p:pic>
        <p:nvPicPr>
          <p:cNvPr id="7" name="Picture 6" descr="velvet.jpg"/>
          <p:cNvPicPr>
            <a:picLocks noChangeAspect="1"/>
          </p:cNvPicPr>
          <p:nvPr/>
        </p:nvPicPr>
        <p:blipFill>
          <a:blip r:embed="rId3"/>
          <a:stretch>
            <a:fillRect/>
          </a:stretch>
        </p:blipFill>
        <p:spPr>
          <a:xfrm>
            <a:off x="5000628" y="3714752"/>
            <a:ext cx="3143272" cy="3143272"/>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857496"/>
            <a:ext cx="7772400" cy="3498064"/>
          </a:xfrm>
        </p:spPr>
        <p:txBody>
          <a:bodyPr>
            <a:normAutofit/>
          </a:bodyPr>
          <a:lstStyle/>
          <a:p>
            <a:pPr algn="ctr">
              <a:buNone/>
            </a:pPr>
            <a:r>
              <a:rPr lang="en-IN" sz="4000" b="1" dirty="0" smtClean="0"/>
              <a:t>Day 34</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63</a:t>
            </a:fld>
            <a:endParaRPr lang="en-IN"/>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Dobby weave </a:t>
            </a:r>
            <a:endParaRPr lang="en-IN" dirty="0"/>
          </a:p>
        </p:txBody>
      </p:sp>
      <p:sp>
        <p:nvSpPr>
          <p:cNvPr id="3" name="Content Placeholder 2"/>
          <p:cNvSpPr>
            <a:spLocks noGrp="1"/>
          </p:cNvSpPr>
          <p:nvPr>
            <p:ph idx="1"/>
          </p:nvPr>
        </p:nvSpPr>
        <p:spPr>
          <a:xfrm>
            <a:off x="914400" y="1500174"/>
            <a:ext cx="7772400" cy="4855386"/>
          </a:xfrm>
        </p:spPr>
        <p:txBody>
          <a:bodyPr/>
          <a:lstStyle/>
          <a:p>
            <a:pPr algn="just"/>
            <a:r>
              <a:rPr lang="en-US" sz="2400" dirty="0" smtClean="0"/>
              <a:t>Small figured designs (floral or geometrical) woven repeatedly throughout the fabric, produced by a combination of two or more basic weaves, using a dobby attachment on the loom. Weaving pattern controlled by a plastic tape with punched holes that control the raising &amp; lowering of warp yarns</a:t>
            </a:r>
            <a:r>
              <a:rPr lang="en-US" dirty="0" smtClean="0"/>
              <a:t>.</a:t>
            </a:r>
          </a:p>
          <a:p>
            <a:pPr algn="just"/>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64</a:t>
            </a:fld>
            <a:endParaRPr lang="en-IN"/>
          </a:p>
        </p:txBody>
      </p:sp>
      <p:pic>
        <p:nvPicPr>
          <p:cNvPr id="5" name="Picture 4" descr="dobby1.jpg"/>
          <p:cNvPicPr>
            <a:picLocks noChangeAspect="1"/>
          </p:cNvPicPr>
          <p:nvPr/>
        </p:nvPicPr>
        <p:blipFill>
          <a:blip r:embed="rId2"/>
          <a:stretch>
            <a:fillRect/>
          </a:stretch>
        </p:blipFill>
        <p:spPr>
          <a:xfrm>
            <a:off x="500033" y="4286256"/>
            <a:ext cx="4286239" cy="2571744"/>
          </a:xfrm>
          <a:prstGeom prst="rect">
            <a:avLst/>
          </a:prstGeom>
        </p:spPr>
      </p:pic>
      <p:pic>
        <p:nvPicPr>
          <p:cNvPr id="6" name="Picture 5" descr="dobby.jpg"/>
          <p:cNvPicPr>
            <a:picLocks noChangeAspect="1"/>
          </p:cNvPicPr>
          <p:nvPr/>
        </p:nvPicPr>
        <p:blipFill>
          <a:blip r:embed="rId3"/>
          <a:stretch>
            <a:fillRect/>
          </a:stretch>
        </p:blipFill>
        <p:spPr>
          <a:xfrm>
            <a:off x="5072066" y="4143380"/>
            <a:ext cx="3333750" cy="271462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Leno weave </a:t>
            </a:r>
            <a:endParaRPr lang="en-IN" dirty="0"/>
          </a:p>
        </p:txBody>
      </p:sp>
      <p:sp>
        <p:nvSpPr>
          <p:cNvPr id="3" name="Content Placeholder 2"/>
          <p:cNvSpPr>
            <a:spLocks noGrp="1"/>
          </p:cNvSpPr>
          <p:nvPr>
            <p:ph idx="1"/>
          </p:nvPr>
        </p:nvSpPr>
        <p:spPr>
          <a:xfrm>
            <a:off x="914400" y="1357298"/>
            <a:ext cx="7772400" cy="4998262"/>
          </a:xfrm>
        </p:spPr>
        <p:txBody>
          <a:bodyPr/>
          <a:lstStyle/>
          <a:p>
            <a:r>
              <a:rPr lang="en-IN" dirty="0" smtClean="0"/>
              <a:t>Also called gauze weave or cross weave </a:t>
            </a:r>
          </a:p>
          <a:p>
            <a:r>
              <a:rPr lang="en-IN" dirty="0" smtClean="0"/>
              <a:t>It is a weave in which two warp yarns are twisted around the weft yarns to provide a strong yet sheer fabric. </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65</a:t>
            </a:fld>
            <a:endParaRPr lang="en-IN"/>
          </a:p>
        </p:txBody>
      </p:sp>
      <p:pic>
        <p:nvPicPr>
          <p:cNvPr id="5" name="Picture 4" descr="leno weave structure.png"/>
          <p:cNvPicPr>
            <a:picLocks noChangeAspect="1"/>
          </p:cNvPicPr>
          <p:nvPr/>
        </p:nvPicPr>
        <p:blipFill>
          <a:blip r:embed="rId2"/>
          <a:stretch>
            <a:fillRect/>
          </a:stretch>
        </p:blipFill>
        <p:spPr>
          <a:xfrm>
            <a:off x="1571604" y="3857628"/>
            <a:ext cx="2790829" cy="2778851"/>
          </a:xfrm>
          <a:prstGeom prst="rect">
            <a:avLst/>
          </a:prstGeom>
        </p:spPr>
      </p:pic>
      <p:pic>
        <p:nvPicPr>
          <p:cNvPr id="6" name="Picture 5" descr="Leno_Weave.gif"/>
          <p:cNvPicPr>
            <a:picLocks noChangeAspect="1"/>
          </p:cNvPicPr>
          <p:nvPr/>
        </p:nvPicPr>
        <p:blipFill>
          <a:blip r:embed="rId3"/>
          <a:stretch>
            <a:fillRect/>
          </a:stretch>
        </p:blipFill>
        <p:spPr>
          <a:xfrm>
            <a:off x="5000628" y="3714752"/>
            <a:ext cx="3009900" cy="28575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1212174"/>
          </a:xfrm>
        </p:spPr>
        <p:txBody>
          <a:bodyPr/>
          <a:lstStyle/>
          <a:p>
            <a:pPr algn="ctr"/>
            <a:r>
              <a:rPr lang="en-IN" dirty="0" smtClean="0"/>
              <a:t>Loom </a:t>
            </a:r>
            <a:endParaRPr lang="en-IN" dirty="0"/>
          </a:p>
        </p:txBody>
      </p:sp>
      <p:sp>
        <p:nvSpPr>
          <p:cNvPr id="3" name="Content Placeholder 2"/>
          <p:cNvSpPr>
            <a:spLocks noGrp="1"/>
          </p:cNvSpPr>
          <p:nvPr>
            <p:ph idx="1"/>
          </p:nvPr>
        </p:nvSpPr>
        <p:spPr>
          <a:xfrm>
            <a:off x="357158" y="1071546"/>
            <a:ext cx="8786842" cy="5786454"/>
          </a:xfrm>
        </p:spPr>
        <p:txBody>
          <a:bodyPr/>
          <a:lstStyle/>
          <a:p>
            <a:r>
              <a:rPr lang="en-IN" dirty="0" smtClean="0"/>
              <a:t>A loom is a device a used to weave a cloth. </a:t>
            </a:r>
          </a:p>
          <a:p>
            <a:r>
              <a:rPr lang="en-IN" dirty="0" smtClean="0"/>
              <a:t>The basic purpose of a loom is to hold the warp thread under tension to facilitate the interweaving of the weft threads. </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66</a:t>
            </a:fld>
            <a:endParaRPr lang="en-IN"/>
          </a:p>
        </p:txBody>
      </p:sp>
      <p:pic>
        <p:nvPicPr>
          <p:cNvPr id="5" name="Picture 4" descr="loom.jpg"/>
          <p:cNvPicPr>
            <a:picLocks noChangeAspect="1"/>
          </p:cNvPicPr>
          <p:nvPr/>
        </p:nvPicPr>
        <p:blipFill>
          <a:blip r:embed="rId2"/>
          <a:stretch>
            <a:fillRect/>
          </a:stretch>
        </p:blipFill>
        <p:spPr>
          <a:xfrm>
            <a:off x="2214545" y="3000372"/>
            <a:ext cx="5975547" cy="3857628"/>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lstStyle/>
          <a:p>
            <a:r>
              <a:rPr lang="en-US" b="1" dirty="0" smtClean="0"/>
              <a:t>The Parts of A Loom</a:t>
            </a:r>
            <a:r>
              <a:rPr lang="en-IN" dirty="0" smtClean="0"/>
              <a:t/>
            </a:r>
            <a:br>
              <a:rPr lang="en-IN" dirty="0" smtClean="0"/>
            </a:br>
            <a:endParaRPr lang="en-IN" dirty="0"/>
          </a:p>
        </p:txBody>
      </p:sp>
      <p:sp>
        <p:nvSpPr>
          <p:cNvPr id="3" name="Content Placeholder 2"/>
          <p:cNvSpPr>
            <a:spLocks noGrp="1"/>
          </p:cNvSpPr>
          <p:nvPr>
            <p:ph idx="1"/>
          </p:nvPr>
        </p:nvSpPr>
        <p:spPr>
          <a:xfrm>
            <a:off x="914400" y="1357298"/>
            <a:ext cx="7772400" cy="4998262"/>
          </a:xfrm>
        </p:spPr>
        <p:txBody>
          <a:bodyPr/>
          <a:lstStyle/>
          <a:p>
            <a:pPr lvl="0"/>
            <a:endParaRPr lang="en-IN" sz="2400" dirty="0" smtClean="0">
              <a:latin typeface="Times New Roman" pitchFamily="18" charset="0"/>
              <a:cs typeface="Times New Roman" pitchFamily="18" charset="0"/>
            </a:endParaRP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67</a:t>
            </a:fld>
            <a:endParaRPr lang="en-IN"/>
          </a:p>
        </p:txBody>
      </p:sp>
      <p:pic>
        <p:nvPicPr>
          <p:cNvPr id="5" name="Picture 2" descr="C:\Users\hitha\Desktop\Sociology of fashion\Loom-S.jpg"/>
          <p:cNvPicPr>
            <a:picLocks noChangeAspect="1" noChangeArrowheads="1"/>
          </p:cNvPicPr>
          <p:nvPr/>
        </p:nvPicPr>
        <p:blipFill>
          <a:blip r:embed="rId2"/>
          <a:srcRect/>
          <a:stretch>
            <a:fillRect/>
          </a:stretch>
        </p:blipFill>
        <p:spPr bwMode="auto">
          <a:xfrm>
            <a:off x="-168" y="928670"/>
            <a:ext cx="9144167" cy="5929330"/>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786058"/>
            <a:ext cx="7772400" cy="3569502"/>
          </a:xfrm>
        </p:spPr>
        <p:txBody>
          <a:bodyPr>
            <a:normAutofit/>
          </a:bodyPr>
          <a:lstStyle/>
          <a:p>
            <a:pPr algn="ctr">
              <a:buNone/>
            </a:pPr>
            <a:r>
              <a:rPr lang="en-IN" sz="4000" b="1" dirty="0" smtClean="0"/>
              <a:t>Day 35</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68</a:t>
            </a:fld>
            <a:endParaRPr lang="en-IN"/>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loom </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69</a:t>
            </a:fld>
            <a:endParaRPr lang="en-IN"/>
          </a:p>
        </p:txBody>
      </p:sp>
      <p:sp>
        <p:nvSpPr>
          <p:cNvPr id="6" name="Content Placeholder 5"/>
          <p:cNvSpPr>
            <a:spLocks noGrp="1"/>
          </p:cNvSpPr>
          <p:nvPr>
            <p:ph idx="1"/>
          </p:nvPr>
        </p:nvSpPr>
        <p:spPr>
          <a:xfrm>
            <a:off x="914400" y="1643050"/>
            <a:ext cx="7772400" cy="4712510"/>
          </a:xfrm>
        </p:spPr>
        <p:txBody>
          <a:bodyPr/>
          <a:lstStyle/>
          <a:p>
            <a:r>
              <a:rPr lang="en-IN" dirty="0" smtClean="0"/>
              <a:t>Shuttle loom</a:t>
            </a:r>
          </a:p>
          <a:p>
            <a:r>
              <a:rPr lang="en-IN" dirty="0" err="1" smtClean="0"/>
              <a:t>Shuttleless</a:t>
            </a:r>
            <a:r>
              <a:rPr lang="en-IN" dirty="0" smtClean="0"/>
              <a:t> loom -  Projectile loom</a:t>
            </a:r>
          </a:p>
          <a:p>
            <a:pPr>
              <a:buNone/>
            </a:pPr>
            <a:r>
              <a:rPr lang="en-IN" dirty="0" smtClean="0"/>
              <a:t>                                           Rapier loom </a:t>
            </a:r>
          </a:p>
          <a:p>
            <a:pPr>
              <a:buNone/>
            </a:pPr>
            <a:r>
              <a:rPr lang="en-IN" dirty="0" smtClean="0"/>
              <a:t>                                            </a:t>
            </a:r>
            <a:r>
              <a:rPr lang="en-IN" dirty="0" err="1" smtClean="0"/>
              <a:t>Waterjet</a:t>
            </a:r>
            <a:r>
              <a:rPr lang="en-IN" dirty="0" smtClean="0"/>
              <a:t> loom </a:t>
            </a:r>
          </a:p>
          <a:p>
            <a:pPr>
              <a:buNone/>
            </a:pPr>
            <a:r>
              <a:rPr lang="en-IN" dirty="0" smtClean="0"/>
              <a:t>                                             </a:t>
            </a:r>
            <a:r>
              <a:rPr lang="en-IN" dirty="0" err="1" smtClean="0"/>
              <a:t>Airjet</a:t>
            </a:r>
            <a:r>
              <a:rPr lang="en-IN" dirty="0" smtClean="0"/>
              <a:t> loom </a:t>
            </a:r>
          </a:p>
          <a:p>
            <a:pPr>
              <a:buNone/>
            </a:pPr>
            <a:r>
              <a:rPr lang="en-IN" dirty="0" smtClean="0"/>
              <a:t>                                             </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4290"/>
            <a:ext cx="7772400" cy="857256"/>
          </a:xfrm>
        </p:spPr>
        <p:txBody>
          <a:bodyPr/>
          <a:lstStyle/>
          <a:p>
            <a:r>
              <a:rPr lang="en-IN" dirty="0" smtClean="0"/>
              <a:t>Weaving process</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a:t>
            </a:fld>
            <a:endParaRPr lang="en-IN"/>
          </a:p>
        </p:txBody>
      </p:sp>
      <p:sp>
        <p:nvSpPr>
          <p:cNvPr id="6" name="Content Placeholder 5"/>
          <p:cNvSpPr>
            <a:spLocks noGrp="1"/>
          </p:cNvSpPr>
          <p:nvPr>
            <p:ph idx="1"/>
          </p:nvPr>
        </p:nvSpPr>
        <p:spPr>
          <a:xfrm>
            <a:off x="914400" y="1285860"/>
            <a:ext cx="7772400" cy="5069700"/>
          </a:xfrm>
        </p:spPr>
        <p:txBody>
          <a:bodyPr/>
          <a:lstStyle/>
          <a:p>
            <a:r>
              <a:rPr lang="en-IN" dirty="0" smtClean="0"/>
              <a:t>Three basic motions </a:t>
            </a:r>
          </a:p>
          <a:p>
            <a:r>
              <a:rPr lang="en-IN" b="1" u="sng" dirty="0" smtClean="0"/>
              <a:t>Primary motions of weaving</a:t>
            </a:r>
            <a:r>
              <a:rPr lang="en-IN" b="1" dirty="0" smtClean="0"/>
              <a:t> </a:t>
            </a:r>
            <a:r>
              <a:rPr lang="en-IN" dirty="0" smtClean="0"/>
              <a:t>: in order to interlace warp and weft threads to produce a fabric on any type of loom, three operations are necessary.</a:t>
            </a:r>
          </a:p>
          <a:p>
            <a:pPr>
              <a:buFont typeface="Wingdings" pitchFamily="2" charset="2"/>
              <a:buChar char="v"/>
            </a:pPr>
            <a:r>
              <a:rPr lang="en-IN" dirty="0" smtClean="0"/>
              <a:t> shedding </a:t>
            </a:r>
          </a:p>
          <a:p>
            <a:pPr>
              <a:buFont typeface="Wingdings" pitchFamily="2" charset="2"/>
              <a:buChar char="v"/>
            </a:pPr>
            <a:r>
              <a:rPr lang="en-IN" dirty="0" smtClean="0"/>
              <a:t>Picking/filling /weft insertion  </a:t>
            </a:r>
          </a:p>
          <a:p>
            <a:pPr>
              <a:buFont typeface="Wingdings" pitchFamily="2" charset="2"/>
              <a:buChar char="v"/>
            </a:pPr>
            <a:r>
              <a:rPr lang="en-IN" dirty="0" smtClean="0"/>
              <a:t>Beating up </a:t>
            </a:r>
            <a:endParaRPr lang="en-IN"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Shuttle loom</a:t>
            </a:r>
            <a:endParaRPr lang="en-IN" dirty="0"/>
          </a:p>
        </p:txBody>
      </p:sp>
      <p:sp>
        <p:nvSpPr>
          <p:cNvPr id="3" name="Content Placeholder 2"/>
          <p:cNvSpPr>
            <a:spLocks noGrp="1"/>
          </p:cNvSpPr>
          <p:nvPr>
            <p:ph idx="1"/>
          </p:nvPr>
        </p:nvSpPr>
        <p:spPr>
          <a:xfrm>
            <a:off x="357158" y="1428736"/>
            <a:ext cx="8786842" cy="5429264"/>
          </a:xfrm>
        </p:spPr>
        <p:txBody>
          <a:bodyPr>
            <a:normAutofit/>
          </a:bodyPr>
          <a:lstStyle/>
          <a:p>
            <a:pPr algn="just"/>
            <a:r>
              <a:rPr lang="en-IN" sz="2400" dirty="0" smtClean="0"/>
              <a:t>The shuttle loom is the oldest type of weaving loom which uses a shuttle which contains a bobbin of filling yarn that appears through a hole situated in the side. </a:t>
            </a:r>
          </a:p>
          <a:p>
            <a:pPr algn="just"/>
            <a:r>
              <a:rPr lang="en-IN" sz="2400" dirty="0" smtClean="0"/>
              <a:t>The shuttle is batted across the loom and during this process, it leaves a trail of the filling at the rate of about 110 to 225 picks per minute (</a:t>
            </a:r>
            <a:r>
              <a:rPr lang="en-IN" sz="2400" dirty="0" err="1" smtClean="0"/>
              <a:t>ppm</a:t>
            </a:r>
            <a:r>
              <a:rPr lang="en-IN" sz="2400" dirty="0" smtClean="0"/>
              <a:t>). </a:t>
            </a:r>
          </a:p>
          <a:p>
            <a:pPr algn="just"/>
            <a:r>
              <a:rPr lang="en-IN" sz="2400" dirty="0" smtClean="0"/>
              <a:t>Although very effective and versatile, the shuttle looms are slow and noisy. Also the shuttle sometimes leads to abrasion on the warp yarns and at other times causes thread breaks. </a:t>
            </a:r>
          </a:p>
          <a:p>
            <a:pPr algn="just"/>
            <a:r>
              <a:rPr lang="en-IN" sz="2400" dirty="0" smtClean="0"/>
              <a:t>As a result the machine has to be stopped for tying the broken yarns.</a:t>
            </a:r>
          </a:p>
          <a:p>
            <a:pPr algn="just"/>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70</a:t>
            </a:fld>
            <a:endParaRPr lang="en-IN"/>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normAutofit/>
          </a:bodyPr>
          <a:lstStyle/>
          <a:p>
            <a:pPr>
              <a:buNone/>
            </a:pPr>
            <a:r>
              <a:rPr lang="x-none" altLang="en-IN" u="sng" smtClean="0"/>
              <a:t>ADVANTAGES OF SHUTTLE LOOM</a:t>
            </a:r>
            <a:endParaRPr lang="en-IN" altLang="en-IN" u="sng" dirty="0" smtClean="0"/>
          </a:p>
          <a:p>
            <a:r>
              <a:rPr lang="x-none" altLang="en-IN" sz="2400" smtClean="0"/>
              <a:t>More economical than shuttleless loom.</a:t>
            </a:r>
          </a:p>
          <a:p>
            <a:r>
              <a:rPr lang="x-none" altLang="en-IN" sz="2400" smtClean="0"/>
              <a:t>It is suitable for low scale production industry.</a:t>
            </a:r>
          </a:p>
          <a:p>
            <a:r>
              <a:rPr lang="x-none" altLang="en-IN" sz="2400" smtClean="0"/>
              <a:t>Easy to operate.</a:t>
            </a:r>
          </a:p>
          <a:p>
            <a:r>
              <a:rPr lang="x-none" altLang="en-IN" sz="2400" smtClean="0"/>
              <a:t>Spare parts are avilable in the market.</a:t>
            </a:r>
            <a:endParaRPr lang="en-IN" altLang="en-IN" sz="2400" dirty="0" smtClean="0"/>
          </a:p>
          <a:p>
            <a:pPr>
              <a:buNone/>
            </a:pPr>
            <a:r>
              <a:rPr lang="x-none" altLang="en-IN" u="sng" smtClean="0"/>
              <a:t>DISADVANTAGES</a:t>
            </a:r>
            <a:endParaRPr lang="en-IN" altLang="en-IN" u="sng" dirty="0" smtClean="0"/>
          </a:p>
          <a:p>
            <a:r>
              <a:rPr lang="x-none" altLang="en-IN" sz="2400" smtClean="0"/>
              <a:t>Shuttle loom causes more noise in the working field.</a:t>
            </a:r>
          </a:p>
          <a:p>
            <a:r>
              <a:rPr lang="x-none" altLang="en-IN" sz="2400" smtClean="0"/>
              <a:t>The production rate is slower than shuttless loom.</a:t>
            </a:r>
          </a:p>
          <a:p>
            <a:r>
              <a:rPr lang="x-none" altLang="en-IN" sz="2400" smtClean="0"/>
              <a:t>High labour cost.</a:t>
            </a:r>
            <a:endParaRPr lang="en-IN" altLang="en-IN" sz="2400" dirty="0" smtClean="0"/>
          </a:p>
          <a:p>
            <a:r>
              <a:rPr lang="x-none" altLang="en-IN" sz="2400" smtClean="0"/>
              <a:t>The value of fabric lost because of shuttle movement.</a:t>
            </a:r>
          </a:p>
          <a:p>
            <a:r>
              <a:rPr lang="x-none" altLang="en-IN" sz="2400" smtClean="0"/>
              <a:t>Efficiency of shuttle loom is less than shuttleless loom.</a:t>
            </a:r>
            <a:endParaRPr lang="en-IN" altLang="en-IN" sz="2400" dirty="0" smtClean="0"/>
          </a:p>
          <a:p>
            <a:r>
              <a:rPr lang="x-none" altLang="en-IN" sz="2400" smtClean="0"/>
              <a:t>Increase physical and mental pressure on labour.</a:t>
            </a:r>
          </a:p>
          <a:p>
            <a:pPr>
              <a:buNone/>
            </a:pPr>
            <a:endParaRPr lang="x-none" altLang="en-IN" sz="2400" smtClean="0"/>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71</a:t>
            </a:fld>
            <a:endParaRPr lang="en-IN"/>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Shuttleless</a:t>
            </a:r>
            <a:r>
              <a:rPr lang="en-IN" dirty="0" smtClean="0"/>
              <a:t> loom</a:t>
            </a:r>
            <a:endParaRPr lang="en-IN" dirty="0"/>
          </a:p>
        </p:txBody>
      </p:sp>
      <p:sp>
        <p:nvSpPr>
          <p:cNvPr id="3" name="Content Placeholder 2"/>
          <p:cNvSpPr>
            <a:spLocks noGrp="1"/>
          </p:cNvSpPr>
          <p:nvPr>
            <p:ph idx="1"/>
          </p:nvPr>
        </p:nvSpPr>
        <p:spPr>
          <a:xfrm>
            <a:off x="914400" y="1571612"/>
            <a:ext cx="8229600" cy="5286388"/>
          </a:xfrm>
        </p:spPr>
        <p:txBody>
          <a:bodyPr>
            <a:normAutofit/>
          </a:bodyPr>
          <a:lstStyle/>
          <a:p>
            <a:pPr>
              <a:buNone/>
            </a:pPr>
            <a:r>
              <a:rPr lang="en-IN" b="1" dirty="0" smtClean="0">
                <a:hlinkClick r:id="rId2"/>
              </a:rPr>
              <a:t>Projectile Loom</a:t>
            </a:r>
            <a:r>
              <a:rPr lang="en-IN" b="1" dirty="0" smtClean="0"/>
              <a:t>: </a:t>
            </a:r>
          </a:p>
          <a:p>
            <a:r>
              <a:rPr lang="en-IN" sz="2200" dirty="0" smtClean="0">
                <a:latin typeface="Times New Roman" pitchFamily="18" charset="0"/>
                <a:cs typeface="Times New Roman" pitchFamily="18" charset="0"/>
              </a:rPr>
              <a:t>It is sometimes called missile loom as the picking action is done by a series of small bullet like projectiles which hold the weft yarn and carry it through the shed and then return empty. </a:t>
            </a:r>
          </a:p>
          <a:p>
            <a:r>
              <a:rPr lang="en-IN" sz="2200" dirty="0" smtClean="0">
                <a:latin typeface="Times New Roman" pitchFamily="18" charset="0"/>
                <a:cs typeface="Times New Roman" pitchFamily="18" charset="0"/>
              </a:rPr>
              <a:t>All the filling yarns are inserted from the same side of the loom. </a:t>
            </a:r>
          </a:p>
          <a:p>
            <a:r>
              <a:rPr lang="en-IN" sz="2200" dirty="0" smtClean="0">
                <a:latin typeface="Times New Roman" pitchFamily="18" charset="0"/>
                <a:cs typeface="Times New Roman" pitchFamily="18" charset="0"/>
              </a:rPr>
              <a:t>A special tucking device holds the ends of the wefts in place at the edge of the cloth to form the selvage. </a:t>
            </a:r>
          </a:p>
          <a:p>
            <a:r>
              <a:rPr lang="en-IN" sz="2200" dirty="0" smtClean="0">
                <a:latin typeface="Times New Roman" pitchFamily="18" charset="0"/>
                <a:cs typeface="Times New Roman" pitchFamily="18" charset="0"/>
              </a:rPr>
              <a:t>This loom needs smooth, uniform yarn which is properly sized in order to reduce friction.</a:t>
            </a:r>
          </a:p>
          <a:p>
            <a:r>
              <a:rPr lang="en-IN" sz="2200" dirty="0" smtClean="0">
                <a:latin typeface="Times New Roman" pitchFamily="18" charset="0"/>
                <a:cs typeface="Times New Roman" pitchFamily="18" charset="0"/>
              </a:rPr>
              <a:t> Projectile loom can produce up to 300 </a:t>
            </a:r>
            <a:r>
              <a:rPr lang="en-IN" sz="2200" dirty="0" err="1" smtClean="0">
                <a:latin typeface="Times New Roman" pitchFamily="18" charset="0"/>
                <a:cs typeface="Times New Roman" pitchFamily="18" charset="0"/>
              </a:rPr>
              <a:t>ppm</a:t>
            </a:r>
            <a:r>
              <a:rPr lang="en-IN" sz="2200" dirty="0" smtClean="0">
                <a:latin typeface="Times New Roman" pitchFamily="18" charset="0"/>
                <a:cs typeface="Times New Roman" pitchFamily="18" charset="0"/>
              </a:rPr>
              <a:t> and is less noisier then the shuttle loom.</a:t>
            </a:r>
            <a:endParaRPr lang="en-IN" sz="22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6222867-9ED3-404D-94C5-7F1C68EA871F}" type="slidenum">
              <a:rPr lang="en-IN" smtClean="0"/>
              <a:pPr/>
              <a:t>72</a:t>
            </a:fld>
            <a:endParaRPr lang="en-IN"/>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lstStyle/>
          <a:p>
            <a:pPr>
              <a:buNone/>
            </a:pPr>
            <a:r>
              <a:rPr lang="en-IN" u="sng" dirty="0" smtClean="0">
                <a:solidFill>
                  <a:schemeClr val="accent3"/>
                </a:solidFill>
              </a:rPr>
              <a:t>Rapier loom </a:t>
            </a:r>
          </a:p>
          <a:p>
            <a:pPr algn="just">
              <a:lnSpc>
                <a:spcPct val="150000"/>
              </a:lnSpc>
            </a:pPr>
            <a:r>
              <a:rPr lang="en-IN" sz="2800" dirty="0" smtClean="0"/>
              <a:t>Rapier loom is a shuttle less weaving loom in which the filling yarn is carried through the shed of warp yarn to the other side of loom by </a:t>
            </a:r>
            <a:r>
              <a:rPr lang="en-IN" sz="2800" b="1" dirty="0" smtClean="0"/>
              <a:t>finger like carriers </a:t>
            </a:r>
            <a:r>
              <a:rPr lang="en-IN" sz="2800" dirty="0" smtClean="0"/>
              <a:t>called rapiers. </a:t>
            </a:r>
          </a:p>
          <a:p>
            <a:r>
              <a:rPr lang="en-IN" b="1" u="sng" dirty="0" smtClean="0"/>
              <a:t>Features </a:t>
            </a:r>
          </a:p>
          <a:p>
            <a:r>
              <a:rPr lang="en-IN" dirty="0" smtClean="0"/>
              <a:t>Fancy fabric produced </a:t>
            </a:r>
          </a:p>
          <a:p>
            <a:r>
              <a:rPr lang="en-IN" dirty="0" smtClean="0"/>
              <a:t>Production costly </a:t>
            </a:r>
          </a:p>
          <a:p>
            <a:r>
              <a:rPr lang="en-IN" dirty="0" smtClean="0"/>
              <a:t>Power consumption moderate </a:t>
            </a:r>
          </a:p>
          <a:p>
            <a:r>
              <a:rPr lang="en-IN" dirty="0" smtClean="0"/>
              <a:t>Simple mechanism</a:t>
            </a:r>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73</a:t>
            </a:fld>
            <a:endParaRPr lang="en-IN"/>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apier.jpg"/>
          <p:cNvPicPr>
            <a:picLocks noGrp="1" noChangeAspect="1"/>
          </p:cNvPicPr>
          <p:nvPr>
            <p:ph idx="1"/>
          </p:nvPr>
        </p:nvPicPr>
        <p:blipFill>
          <a:blip r:embed="rId2"/>
          <a:stretch>
            <a:fillRect/>
          </a:stretch>
        </p:blipFill>
        <p:spPr>
          <a:xfrm>
            <a:off x="383990" y="642918"/>
            <a:ext cx="8379140" cy="5357850"/>
          </a:xfrm>
        </p:spPr>
      </p:pic>
      <p:sp>
        <p:nvSpPr>
          <p:cNvPr id="4" name="Slide Number Placeholder 3"/>
          <p:cNvSpPr>
            <a:spLocks noGrp="1"/>
          </p:cNvSpPr>
          <p:nvPr>
            <p:ph type="sldNum" sz="quarter" idx="12"/>
          </p:nvPr>
        </p:nvSpPr>
        <p:spPr/>
        <p:txBody>
          <a:bodyPr/>
          <a:lstStyle/>
          <a:p>
            <a:fld id="{86222867-9ED3-404D-94C5-7F1C68EA871F}" type="slidenum">
              <a:rPr lang="en-IN" smtClean="0"/>
              <a:pPr/>
              <a:t>74</a:t>
            </a:fld>
            <a:endParaRPr lang="en-IN"/>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00372"/>
            <a:ext cx="7772400" cy="3355188"/>
          </a:xfrm>
        </p:spPr>
        <p:txBody>
          <a:bodyPr>
            <a:normAutofit/>
          </a:bodyPr>
          <a:lstStyle/>
          <a:p>
            <a:pPr algn="ctr">
              <a:buNone/>
            </a:pPr>
            <a:r>
              <a:rPr lang="en-IN" sz="4000" b="1" dirty="0" smtClean="0"/>
              <a:t>Day 36</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75</a:t>
            </a:fld>
            <a:endParaRPr lang="en-IN"/>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426464"/>
          </a:xfrm>
        </p:spPr>
        <p:txBody>
          <a:bodyPr/>
          <a:lstStyle/>
          <a:p>
            <a:r>
              <a:rPr lang="en-IN" dirty="0" err="1" smtClean="0"/>
              <a:t>Airjet</a:t>
            </a:r>
            <a:r>
              <a:rPr lang="en-IN" dirty="0" smtClean="0"/>
              <a:t> loom </a:t>
            </a:r>
            <a:endParaRPr lang="en-IN" dirty="0"/>
          </a:p>
        </p:txBody>
      </p:sp>
      <p:sp>
        <p:nvSpPr>
          <p:cNvPr id="3" name="Content Placeholder 2"/>
          <p:cNvSpPr>
            <a:spLocks noGrp="1"/>
          </p:cNvSpPr>
          <p:nvPr>
            <p:ph idx="1"/>
          </p:nvPr>
        </p:nvSpPr>
        <p:spPr>
          <a:xfrm>
            <a:off x="914400" y="1000108"/>
            <a:ext cx="7772400" cy="5355452"/>
          </a:xfrm>
        </p:spPr>
        <p:txBody>
          <a:bodyPr/>
          <a:lstStyle/>
          <a:p>
            <a:r>
              <a:rPr lang="en-IN" sz="2400" dirty="0" smtClean="0"/>
              <a:t>Air jet weaving loom is that , at which jet of air is used to propel the weft yarn through the shed at a speed of up to 600 </a:t>
            </a:r>
            <a:r>
              <a:rPr lang="en-IN" sz="2400" dirty="0" err="1" smtClean="0"/>
              <a:t>ppm</a:t>
            </a:r>
            <a:r>
              <a:rPr lang="en-IN" sz="2400" dirty="0" smtClean="0"/>
              <a:t>. </a:t>
            </a:r>
          </a:p>
          <a:p>
            <a:r>
              <a:rPr lang="en-IN" b="1" u="sng" dirty="0" smtClean="0"/>
              <a:t>Features </a:t>
            </a:r>
          </a:p>
          <a:p>
            <a:r>
              <a:rPr lang="en-IN" sz="2400" dirty="0" smtClean="0"/>
              <a:t>Weft yarn insertion is done by air force </a:t>
            </a:r>
          </a:p>
          <a:p>
            <a:r>
              <a:rPr lang="en-IN" sz="2400" dirty="0" smtClean="0"/>
              <a:t>Finer count of yarn is used as weft thread to produce fancy type of fabric .</a:t>
            </a:r>
          </a:p>
          <a:p>
            <a:pPr>
              <a:buNone/>
            </a:pPr>
            <a:r>
              <a:rPr lang="en-IN" sz="2400" b="1" u="sng" dirty="0" smtClean="0"/>
              <a:t>Advantages </a:t>
            </a:r>
          </a:p>
          <a:p>
            <a:r>
              <a:rPr lang="en-IN" sz="2400" dirty="0" smtClean="0"/>
              <a:t>Higher production capacity </a:t>
            </a:r>
          </a:p>
          <a:p>
            <a:r>
              <a:rPr lang="en-IN" sz="2400" dirty="0" smtClean="0"/>
              <a:t>High  quality and complex designs  fabric can produce </a:t>
            </a:r>
          </a:p>
          <a:p>
            <a:r>
              <a:rPr lang="en-IN" sz="2400" dirty="0" smtClean="0"/>
              <a:t>Automatic pick repairing </a:t>
            </a:r>
          </a:p>
          <a:p>
            <a:r>
              <a:rPr lang="en-IN" sz="2400" dirty="0" smtClean="0"/>
              <a:t>Heavier yarns are suitable for </a:t>
            </a:r>
            <a:r>
              <a:rPr lang="en-IN" sz="2400" dirty="0" err="1" smtClean="0"/>
              <a:t>airjet</a:t>
            </a:r>
            <a:r>
              <a:rPr lang="en-IN" sz="2400" dirty="0" smtClean="0"/>
              <a:t> looms </a:t>
            </a:r>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76</a:t>
            </a:fld>
            <a:endParaRPr lang="en-IN"/>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42918"/>
            <a:ext cx="7772400" cy="5712642"/>
          </a:xfrm>
        </p:spPr>
        <p:txBody>
          <a:bodyPr/>
          <a:lstStyle/>
          <a:p>
            <a:pPr>
              <a:buNone/>
            </a:pPr>
            <a:r>
              <a:rPr lang="en-IN" u="sng" dirty="0" smtClean="0"/>
              <a:t>Disadvantages </a:t>
            </a:r>
          </a:p>
          <a:p>
            <a:r>
              <a:rPr lang="en-IN" sz="2400" dirty="0" smtClean="0"/>
              <a:t>Loose pick </a:t>
            </a:r>
          </a:p>
          <a:p>
            <a:r>
              <a:rPr lang="en-IN" sz="2400" dirty="0" smtClean="0"/>
              <a:t>Need to nozzle pressure </a:t>
            </a:r>
          </a:p>
          <a:p>
            <a:r>
              <a:rPr lang="en-IN" sz="2400" dirty="0" smtClean="0"/>
              <a:t>Power consumption due to compressed air </a:t>
            </a:r>
          </a:p>
          <a:p>
            <a:r>
              <a:rPr lang="en-IN" sz="2400" dirty="0" smtClean="0"/>
              <a:t>Lighter fabrics are very difficult to control through shed </a:t>
            </a:r>
          </a:p>
          <a:p>
            <a:r>
              <a:rPr lang="en-IN" sz="2400" dirty="0" smtClean="0"/>
              <a:t>Too heavy yarns also can’t be carried across the loom by air jet.</a:t>
            </a:r>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77</a:t>
            </a:fld>
            <a:endParaRPr lang="en-IN"/>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Water jet loom</a:t>
            </a:r>
            <a:endParaRPr lang="en-IN" dirty="0"/>
          </a:p>
        </p:txBody>
      </p:sp>
      <p:sp>
        <p:nvSpPr>
          <p:cNvPr id="3" name="Content Placeholder 2"/>
          <p:cNvSpPr>
            <a:spLocks noGrp="1"/>
          </p:cNvSpPr>
          <p:nvPr>
            <p:ph idx="1"/>
          </p:nvPr>
        </p:nvSpPr>
        <p:spPr>
          <a:xfrm>
            <a:off x="914400" y="1500174"/>
            <a:ext cx="7772400" cy="4855386"/>
          </a:xfrm>
        </p:spPr>
        <p:txBody>
          <a:bodyPr>
            <a:normAutofit/>
          </a:bodyPr>
          <a:lstStyle/>
          <a:p>
            <a:pPr algn="just"/>
            <a:r>
              <a:rPr lang="en-IN" sz="2400" dirty="0" smtClean="0"/>
              <a:t>A water jet is the machine for weaving cloth (loom) which use a jet of water to insert the weft into the warp. The force of air water carriers the yarn from one side to the other.</a:t>
            </a:r>
          </a:p>
          <a:p>
            <a:pPr algn="just">
              <a:buNone/>
            </a:pPr>
            <a:r>
              <a:rPr lang="en-IN" sz="2400" b="1" u="sng" dirty="0" smtClean="0"/>
              <a:t>Features </a:t>
            </a:r>
          </a:p>
          <a:p>
            <a:pPr algn="just"/>
            <a:r>
              <a:rPr lang="en-IN" sz="2400" dirty="0" smtClean="0"/>
              <a:t>This  type of loom  is suitable for non absorbent </a:t>
            </a:r>
            <a:r>
              <a:rPr lang="en-IN" sz="2400" dirty="0" err="1" smtClean="0"/>
              <a:t>fiber</a:t>
            </a:r>
            <a:r>
              <a:rPr lang="en-IN" sz="2400" dirty="0" smtClean="0"/>
              <a:t> like synthetic fabric </a:t>
            </a:r>
          </a:p>
          <a:p>
            <a:pPr algn="just"/>
            <a:r>
              <a:rPr lang="en-IN" sz="2400" dirty="0" smtClean="0"/>
              <a:t>Less power consumption </a:t>
            </a:r>
          </a:p>
          <a:p>
            <a:pPr algn="just"/>
            <a:r>
              <a:rPr lang="en-IN" sz="2400" dirty="0" smtClean="0"/>
              <a:t>Highest weft insertion </a:t>
            </a:r>
          </a:p>
          <a:p>
            <a:pPr algn="just"/>
            <a:r>
              <a:rPr lang="en-IN" sz="2400" dirty="0" smtClean="0"/>
              <a:t>Treated water are used by pump nozzle </a:t>
            </a:r>
          </a:p>
          <a:p>
            <a:pPr algn="just"/>
            <a:endParaRPr lang="en-IN" sz="2400" b="1" u="sng"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78</a:t>
            </a:fld>
            <a:endParaRPr lang="en-IN"/>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lstStyle/>
          <a:p>
            <a:pPr>
              <a:buNone/>
            </a:pPr>
            <a:r>
              <a:rPr lang="en-IN" b="1" u="sng" dirty="0" smtClean="0"/>
              <a:t>Advantages </a:t>
            </a:r>
          </a:p>
          <a:p>
            <a:r>
              <a:rPr lang="en-IN" dirty="0" smtClean="0"/>
              <a:t>Less power consumption </a:t>
            </a:r>
          </a:p>
          <a:p>
            <a:r>
              <a:rPr lang="en-IN" dirty="0" smtClean="0"/>
              <a:t>Production rate is high </a:t>
            </a:r>
          </a:p>
          <a:p>
            <a:r>
              <a:rPr lang="en-IN" dirty="0" smtClean="0"/>
              <a:t>Noise level is lower than missile and rapier loom </a:t>
            </a:r>
          </a:p>
          <a:p>
            <a:pPr>
              <a:buNone/>
            </a:pPr>
            <a:r>
              <a:rPr lang="en-IN" b="1" u="sng" dirty="0" smtClean="0"/>
              <a:t>Disadvantages </a:t>
            </a:r>
          </a:p>
          <a:p>
            <a:r>
              <a:rPr lang="en-IN" dirty="0" smtClean="0"/>
              <a:t>Not suitable for absorbent </a:t>
            </a:r>
            <a:r>
              <a:rPr lang="en-IN" dirty="0" err="1" smtClean="0"/>
              <a:t>fiber</a:t>
            </a:r>
            <a:r>
              <a:rPr lang="en-IN" dirty="0" smtClean="0"/>
              <a:t> like cotton </a:t>
            </a:r>
          </a:p>
          <a:p>
            <a:r>
              <a:rPr lang="en-IN" dirty="0" smtClean="0"/>
              <a:t>By hard water may form rust on the yarn </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79</a:t>
            </a:fld>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431002"/>
            <a:ext cx="7772400" cy="5855518"/>
          </a:xfrm>
        </p:spPr>
        <p:txBody>
          <a:bodyPr/>
          <a:lstStyle/>
          <a:p>
            <a:pPr>
              <a:lnSpc>
                <a:spcPct val="150000"/>
              </a:lnSpc>
            </a:pPr>
            <a:r>
              <a:rPr lang="en-IN" b="1" u="sng" dirty="0" smtClean="0"/>
              <a:t>Secondary motions of weaving </a:t>
            </a:r>
          </a:p>
          <a:p>
            <a:pPr>
              <a:lnSpc>
                <a:spcPct val="150000"/>
              </a:lnSpc>
              <a:buFont typeface="Wingdings" pitchFamily="2" charset="2"/>
              <a:buChar char="v"/>
            </a:pPr>
            <a:r>
              <a:rPr lang="en-IN" b="1" u="sng" dirty="0" smtClean="0"/>
              <a:t> </a:t>
            </a:r>
            <a:r>
              <a:rPr lang="en-IN" dirty="0" smtClean="0"/>
              <a:t>Warp let-off</a:t>
            </a:r>
          </a:p>
          <a:p>
            <a:pPr>
              <a:lnSpc>
                <a:spcPct val="150000"/>
              </a:lnSpc>
              <a:buFont typeface="Wingdings" pitchFamily="2" charset="2"/>
              <a:buChar char="v"/>
            </a:pPr>
            <a:r>
              <a:rPr lang="en-IN" dirty="0" smtClean="0"/>
              <a:t>Take up </a:t>
            </a:r>
          </a:p>
          <a:p>
            <a:pPr>
              <a:lnSpc>
                <a:spcPct val="150000"/>
              </a:lnSpc>
            </a:pPr>
            <a:r>
              <a:rPr lang="en-IN" b="1" u="sng" dirty="0" smtClean="0"/>
              <a:t>Tertiary motions of weaving </a:t>
            </a:r>
          </a:p>
          <a:p>
            <a:pPr>
              <a:lnSpc>
                <a:spcPct val="150000"/>
              </a:lnSpc>
              <a:buFont typeface="Wingdings" pitchFamily="2" charset="2"/>
              <a:buChar char="v"/>
            </a:pPr>
            <a:r>
              <a:rPr lang="en-IN" dirty="0" smtClean="0"/>
              <a:t>Warp protector motion </a:t>
            </a:r>
          </a:p>
          <a:p>
            <a:pPr>
              <a:lnSpc>
                <a:spcPct val="150000"/>
              </a:lnSpc>
              <a:buFont typeface="Wingdings" pitchFamily="2" charset="2"/>
              <a:buChar char="v"/>
            </a:pPr>
            <a:r>
              <a:rPr lang="en-IN" dirty="0" smtClean="0"/>
              <a:t>Weft change motion</a:t>
            </a:r>
          </a:p>
          <a:p>
            <a:pPr>
              <a:lnSpc>
                <a:spcPct val="150000"/>
              </a:lnSpc>
              <a:buFont typeface="Wingdings" pitchFamily="2" charset="2"/>
              <a:buChar char="v"/>
            </a:pPr>
            <a:r>
              <a:rPr lang="en-IN" dirty="0" smtClean="0"/>
              <a:t>Warp stop motion  </a:t>
            </a: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8</a:t>
            </a:fld>
            <a:endParaRPr lang="en-IN"/>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786058"/>
            <a:ext cx="7772400" cy="3569502"/>
          </a:xfrm>
        </p:spPr>
        <p:txBody>
          <a:bodyPr>
            <a:normAutofit/>
          </a:bodyPr>
          <a:lstStyle/>
          <a:p>
            <a:pPr algn="ctr">
              <a:buNone/>
            </a:pPr>
            <a:r>
              <a:rPr lang="en-IN" sz="4000" b="1" dirty="0" smtClean="0"/>
              <a:t>Day 37 </a:t>
            </a:r>
            <a:endParaRPr lang="en-IN" sz="4000" b="1"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80</a:t>
            </a:fld>
            <a:endParaRPr lang="en-IN"/>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General characteristics of woven fabric </a:t>
            </a:r>
            <a:endParaRPr lang="en-IN" dirty="0"/>
          </a:p>
        </p:txBody>
      </p:sp>
      <p:sp>
        <p:nvSpPr>
          <p:cNvPr id="3" name="Content Placeholder 2"/>
          <p:cNvSpPr>
            <a:spLocks noGrp="1"/>
          </p:cNvSpPr>
          <p:nvPr>
            <p:ph idx="1"/>
          </p:nvPr>
        </p:nvSpPr>
        <p:spPr>
          <a:xfrm>
            <a:off x="914400" y="2143116"/>
            <a:ext cx="7772400" cy="4212444"/>
          </a:xfrm>
        </p:spPr>
        <p:txBody>
          <a:bodyPr>
            <a:normAutofit/>
          </a:bodyPr>
          <a:lstStyle/>
          <a:p>
            <a:pPr marL="582930" indent="-514350">
              <a:buFont typeface="+mj-lt"/>
              <a:buAutoNum type="arabicPeriod"/>
            </a:pPr>
            <a:r>
              <a:rPr lang="en-IN" b="1" u="sng" dirty="0" smtClean="0"/>
              <a:t>Count of cloth or thread count</a:t>
            </a:r>
          </a:p>
          <a:p>
            <a:pPr marL="582930" indent="-514350" algn="just"/>
            <a:r>
              <a:rPr lang="en-IN" sz="2600" dirty="0" smtClean="0"/>
              <a:t>Count is the technical term used to indicate the number of warp and the weft (the filling yarn or picks) in one square inch of fabric as it comes from the loom.</a:t>
            </a:r>
          </a:p>
          <a:p>
            <a:pPr marL="582930" indent="-514350" algn="just"/>
            <a:r>
              <a:rPr lang="en-IN" sz="2600" dirty="0" smtClean="0"/>
              <a:t> If warps are 90 and the wefts are 80, the count written as 90 x 80 and a fabric in which the warp yarns and weft yarns are more in number it is called as high count fabric</a:t>
            </a:r>
            <a:r>
              <a:rPr lang="en-IN" dirty="0" smtClean="0"/>
              <a:t>. </a:t>
            </a:r>
            <a:endParaRPr lang="en-IN" u="sng" dirty="0" smtClean="0"/>
          </a:p>
          <a:p>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81</a:t>
            </a:fld>
            <a:endParaRPr lang="en-IN"/>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normAutofit/>
          </a:bodyPr>
          <a:lstStyle/>
          <a:p>
            <a:pPr algn="just"/>
            <a:r>
              <a:rPr lang="en-IN" sz="2400" dirty="0" smtClean="0"/>
              <a:t>A very low count fabric is one in which the warp and the weft yarns number 28 and 24 respectively example in surgical gauze. </a:t>
            </a:r>
          </a:p>
          <a:p>
            <a:pPr algn="just"/>
            <a:r>
              <a:rPr lang="en-IN" sz="2400" dirty="0" smtClean="0"/>
              <a:t>The exact number of warp and the weft yarns in a square inch of fabric can be counted with the help of an ordinary magnifying glass held over a tightly stretched piece of cloth.</a:t>
            </a:r>
          </a:p>
          <a:p>
            <a:pPr algn="just"/>
            <a:endParaRPr lang="en-IN" sz="2400" dirty="0" smtClean="0"/>
          </a:p>
          <a:p>
            <a:pPr algn="just">
              <a:buNone/>
            </a:pPr>
            <a:r>
              <a:rPr lang="en-IN" sz="2400" dirty="0" smtClean="0"/>
              <a:t>2. </a:t>
            </a:r>
            <a:r>
              <a:rPr lang="en-IN" sz="2400" b="1" u="sng" dirty="0" smtClean="0"/>
              <a:t>Balance of cloth</a:t>
            </a:r>
          </a:p>
          <a:p>
            <a:pPr algn="just"/>
            <a:r>
              <a:rPr lang="en-IN" sz="2400" dirty="0" smtClean="0"/>
              <a:t>The ratio of warp yarns to filling yarns is known as the balance of a cloth. </a:t>
            </a:r>
          </a:p>
          <a:p>
            <a:pPr algn="just"/>
            <a:r>
              <a:rPr lang="en-IN" sz="2400" dirty="0" smtClean="0"/>
              <a:t>If the number of warps and number of fillings to the inch are nearly the same (not more than 10 yarns difference) a cloth is said to have a good balance for instance if the count is 60 X 50, it would be a well. </a:t>
            </a:r>
          </a:p>
          <a:p>
            <a:pPr algn="just"/>
            <a:r>
              <a:rPr lang="en-IN" sz="2400" dirty="0" smtClean="0"/>
              <a:t>Shirts, pillow slips and towels which have various washing must have a good balance.</a:t>
            </a:r>
          </a:p>
          <a:p>
            <a:pPr algn="just"/>
            <a:endParaRPr lang="en-IN" sz="2400"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82</a:t>
            </a:fld>
            <a:endParaRPr lang="en-IN"/>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0"/>
            <a:ext cx="8786842" cy="6858000"/>
          </a:xfrm>
        </p:spPr>
        <p:txBody>
          <a:bodyPr/>
          <a:lstStyle/>
          <a:p>
            <a:pPr>
              <a:buNone/>
            </a:pPr>
            <a:r>
              <a:rPr lang="en-IN" dirty="0" smtClean="0"/>
              <a:t>3</a:t>
            </a:r>
            <a:r>
              <a:rPr lang="en-IN" b="1" u="sng" dirty="0" smtClean="0"/>
              <a:t>. Selvage</a:t>
            </a:r>
          </a:p>
          <a:p>
            <a:r>
              <a:rPr lang="en-IN" dirty="0" smtClean="0"/>
              <a:t>A selvage is the self-edge of a fabric formed by filling yarn when it turns to go back across the fabric. </a:t>
            </a:r>
          </a:p>
          <a:p>
            <a:pPr>
              <a:buNone/>
            </a:pPr>
            <a:r>
              <a:rPr lang="en-IN" b="1" dirty="0" smtClean="0"/>
              <a:t>4. </a:t>
            </a:r>
            <a:r>
              <a:rPr lang="en-IN" b="1" u="sng" dirty="0" smtClean="0"/>
              <a:t>Yarns</a:t>
            </a:r>
          </a:p>
          <a:p>
            <a:r>
              <a:rPr lang="en-IN" sz="2400" dirty="0" smtClean="0"/>
              <a:t>Warp and filling have different characteristics and the fabric performs differently in the warp and filling direction. </a:t>
            </a:r>
          </a:p>
          <a:p>
            <a:r>
              <a:rPr lang="en-IN" sz="2400" dirty="0" smtClean="0"/>
              <a:t>Stronger yarns are used in the </a:t>
            </a:r>
            <a:r>
              <a:rPr lang="en-IN" sz="2400" dirty="0" err="1" smtClean="0"/>
              <a:t>warpwise</a:t>
            </a:r>
            <a:r>
              <a:rPr lang="en-IN" sz="2400" dirty="0" smtClean="0"/>
              <a:t> direction as they undergo more tension and friction than weft yarns. </a:t>
            </a:r>
          </a:p>
          <a:p>
            <a:r>
              <a:rPr lang="en-IN" sz="2400" dirty="0" smtClean="0"/>
              <a:t>Most fabrics stretched less in the warp direction. </a:t>
            </a:r>
          </a:p>
          <a:p>
            <a:pPr>
              <a:buNone/>
            </a:pPr>
            <a:r>
              <a:rPr lang="en-IN" sz="2400" b="1" u="sng" dirty="0" smtClean="0"/>
              <a:t>5. Grain </a:t>
            </a:r>
          </a:p>
          <a:p>
            <a:r>
              <a:rPr lang="en-IN" sz="2400" dirty="0" smtClean="0"/>
              <a:t>The grain indicate the direction of the warp or weft yarns.</a:t>
            </a:r>
          </a:p>
          <a:p>
            <a:r>
              <a:rPr lang="en-IN" sz="2400" dirty="0" smtClean="0"/>
              <a:t> Length wise grain is a position along the warp yarns and parallel to </a:t>
            </a:r>
            <a:r>
              <a:rPr lang="en-IN" sz="2400" dirty="0" err="1" smtClean="0"/>
              <a:t>selvedges</a:t>
            </a:r>
            <a:r>
              <a:rPr lang="en-IN" sz="2400" dirty="0" smtClean="0"/>
              <a:t> crosswise grain is along the filling yarn.</a:t>
            </a:r>
          </a:p>
          <a:p>
            <a:endParaRPr lang="en-IN" sz="2400" b="1" u="sng" dirty="0" smtClean="0"/>
          </a:p>
          <a:p>
            <a:pPr>
              <a:buNone/>
            </a:pPr>
            <a:endParaRPr lang="en-IN" b="1" u="sng" dirty="0" smtClean="0"/>
          </a:p>
          <a:p>
            <a:pPr>
              <a:buNone/>
            </a:pPr>
            <a:endParaRPr lang="en-IN" dirty="0"/>
          </a:p>
        </p:txBody>
      </p:sp>
      <p:sp>
        <p:nvSpPr>
          <p:cNvPr id="4" name="Slide Number Placeholder 3"/>
          <p:cNvSpPr>
            <a:spLocks noGrp="1"/>
          </p:cNvSpPr>
          <p:nvPr>
            <p:ph type="sldNum" sz="quarter" idx="12"/>
          </p:nvPr>
        </p:nvSpPr>
        <p:spPr/>
        <p:txBody>
          <a:bodyPr/>
          <a:lstStyle/>
          <a:p>
            <a:fld id="{86222867-9ED3-404D-94C5-7F1C68EA871F}" type="slidenum">
              <a:rPr lang="en-IN" smtClean="0"/>
              <a:pPr/>
              <a:t>83</a:t>
            </a:fld>
            <a:endParaRPr lang="en-IN"/>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43182"/>
            <a:ext cx="7772400" cy="3712378"/>
          </a:xfrm>
        </p:spPr>
        <p:txBody>
          <a:bodyPr>
            <a:normAutofit/>
          </a:bodyPr>
          <a:lstStyle/>
          <a:p>
            <a:pPr algn="ctr">
              <a:buNone/>
            </a:pPr>
            <a:r>
              <a:rPr lang="en-IN" sz="6000" dirty="0" smtClean="0">
                <a:latin typeface="Viner Hand ITC" pitchFamily="66" charset="0"/>
              </a:rPr>
              <a:t>Thank you </a:t>
            </a:r>
            <a:endParaRPr lang="en-IN" sz="6000" dirty="0">
              <a:latin typeface="Viner Hand ITC" pitchFamily="66" charset="0"/>
            </a:endParaRPr>
          </a:p>
        </p:txBody>
      </p:sp>
      <p:sp>
        <p:nvSpPr>
          <p:cNvPr id="4" name="Slide Number Placeholder 3"/>
          <p:cNvSpPr>
            <a:spLocks noGrp="1"/>
          </p:cNvSpPr>
          <p:nvPr>
            <p:ph type="sldNum" sz="quarter" idx="12"/>
          </p:nvPr>
        </p:nvSpPr>
        <p:spPr/>
        <p:txBody>
          <a:bodyPr/>
          <a:lstStyle/>
          <a:p>
            <a:fld id="{86222867-9ED3-404D-94C5-7F1C68EA871F}" type="slidenum">
              <a:rPr lang="en-IN" smtClean="0"/>
              <a:pPr/>
              <a:t>84</a:t>
            </a:fld>
            <a:endParaRPr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5728"/>
            <a:ext cx="7772400" cy="1000132"/>
          </a:xfrm>
        </p:spPr>
        <p:txBody>
          <a:bodyPr/>
          <a:lstStyle/>
          <a:p>
            <a:r>
              <a:rPr lang="en-IN" b="1" u="sng" dirty="0" smtClean="0"/>
              <a:t>Primary motions of weaving</a:t>
            </a:r>
            <a:endParaRPr lang="en-IN" dirty="0"/>
          </a:p>
        </p:txBody>
      </p:sp>
      <p:sp>
        <p:nvSpPr>
          <p:cNvPr id="3" name="Content Placeholder 2"/>
          <p:cNvSpPr>
            <a:spLocks noGrp="1"/>
          </p:cNvSpPr>
          <p:nvPr>
            <p:ph idx="1"/>
          </p:nvPr>
        </p:nvSpPr>
        <p:spPr>
          <a:xfrm>
            <a:off x="914400" y="1214422"/>
            <a:ext cx="7772400" cy="5141138"/>
          </a:xfrm>
        </p:spPr>
        <p:txBody>
          <a:bodyPr>
            <a:normAutofit/>
          </a:bodyPr>
          <a:lstStyle/>
          <a:p>
            <a:pPr marL="582930" indent="-514350"/>
            <a:r>
              <a:rPr lang="en-IN" sz="2400" dirty="0" smtClean="0"/>
              <a:t>These are fundamental or essential mechanisms of loom.</a:t>
            </a:r>
          </a:p>
          <a:p>
            <a:pPr marL="582930" indent="-514350"/>
            <a:r>
              <a:rPr lang="en-IN" sz="2400" dirty="0" smtClean="0"/>
              <a:t>Without these mechanisms, it is practically impossible to produce a fabric.</a:t>
            </a:r>
          </a:p>
          <a:p>
            <a:pPr marL="582930" indent="-514350"/>
            <a:r>
              <a:rPr lang="en-IN" sz="2400" dirty="0" smtClean="0"/>
              <a:t>It is for this reason that these mechanisms are called primary </a:t>
            </a:r>
            <a:r>
              <a:rPr lang="en-IN" sz="2400" dirty="0" err="1" smtClean="0"/>
              <a:t>mechaninms</a:t>
            </a:r>
            <a:r>
              <a:rPr lang="en-IN" sz="2400" dirty="0" smtClean="0"/>
              <a:t>.</a:t>
            </a:r>
          </a:p>
          <a:p>
            <a:pPr marL="582930" indent="-514350"/>
            <a:endParaRPr lang="en-IN" sz="2400" dirty="0" smtClean="0"/>
          </a:p>
        </p:txBody>
      </p:sp>
      <p:sp>
        <p:nvSpPr>
          <p:cNvPr id="4" name="Slide Number Placeholder 3"/>
          <p:cNvSpPr>
            <a:spLocks noGrp="1"/>
          </p:cNvSpPr>
          <p:nvPr>
            <p:ph type="sldNum" sz="quarter" idx="12"/>
          </p:nvPr>
        </p:nvSpPr>
        <p:spPr/>
        <p:txBody>
          <a:bodyPr/>
          <a:lstStyle/>
          <a:p>
            <a:fld id="{86222867-9ED3-404D-94C5-7F1C68EA871F}" type="slidenum">
              <a:rPr lang="en-IN" smtClean="0"/>
              <a:pPr/>
              <a:t>9</a:t>
            </a:fld>
            <a:endParaRPr lang="en-IN"/>
          </a:p>
        </p:txBody>
      </p:sp>
      <p:pic>
        <p:nvPicPr>
          <p:cNvPr id="6" name="Picture 5" descr="motions-weaving.jpg"/>
          <p:cNvPicPr>
            <a:picLocks noChangeAspect="1"/>
          </p:cNvPicPr>
          <p:nvPr/>
        </p:nvPicPr>
        <p:blipFill>
          <a:blip r:embed="rId2"/>
          <a:stretch>
            <a:fillRect/>
          </a:stretch>
        </p:blipFill>
        <p:spPr>
          <a:xfrm>
            <a:off x="357158" y="3753313"/>
            <a:ext cx="8786842" cy="3104687"/>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2395</TotalTime>
  <Words>2802</Words>
  <Application>Microsoft Office PowerPoint</Application>
  <PresentationFormat>On-screen Show (4:3)</PresentationFormat>
  <Paragraphs>407</Paragraphs>
  <Slides>84</Slides>
  <Notes>1</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Metro</vt:lpstr>
      <vt:lpstr>WEAVING </vt:lpstr>
      <vt:lpstr>Slide 2</vt:lpstr>
      <vt:lpstr>  WEAVING </vt:lpstr>
      <vt:lpstr>Slide 4</vt:lpstr>
      <vt:lpstr>Slide 5</vt:lpstr>
      <vt:lpstr>Slide 6</vt:lpstr>
      <vt:lpstr>Weaving process</vt:lpstr>
      <vt:lpstr>Slide 8</vt:lpstr>
      <vt:lpstr>Primary motions of weaving</vt:lpstr>
      <vt:lpstr>Shedding</vt:lpstr>
      <vt:lpstr>Slide 11</vt:lpstr>
      <vt:lpstr>Picking </vt:lpstr>
      <vt:lpstr>Slide 13</vt:lpstr>
      <vt:lpstr>Beating up </vt:lpstr>
      <vt:lpstr>Slide 15</vt:lpstr>
      <vt:lpstr>Slide 16</vt:lpstr>
      <vt:lpstr>Slide 17</vt:lpstr>
      <vt:lpstr>TYPES OF WEAVES </vt:lpstr>
      <vt:lpstr>Basic structure of weave </vt:lpstr>
      <vt:lpstr>Plain weave </vt:lpstr>
      <vt:lpstr>Slide 21</vt:lpstr>
      <vt:lpstr>Slide 22</vt:lpstr>
      <vt:lpstr>Slide 23</vt:lpstr>
      <vt:lpstr>Variations of plain weave </vt:lpstr>
      <vt:lpstr>RIB WEAVE </vt:lpstr>
      <vt:lpstr>WARP RIB WEAVE </vt:lpstr>
      <vt:lpstr>WEFT RIB WEAVE </vt:lpstr>
      <vt:lpstr>Slide 28</vt:lpstr>
      <vt:lpstr>MATT/BASKET WEAVE </vt:lpstr>
      <vt:lpstr>Slide 30</vt:lpstr>
      <vt:lpstr>Slide 31</vt:lpstr>
      <vt:lpstr>Fabrics made out of plain weave  </vt:lpstr>
      <vt:lpstr>Slide 33</vt:lpstr>
      <vt:lpstr>TWILL WEAVE</vt:lpstr>
      <vt:lpstr>Slide 35</vt:lpstr>
      <vt:lpstr>Slide 36</vt:lpstr>
      <vt:lpstr>CHARACTERISTICS</vt:lpstr>
      <vt:lpstr>Slide 38</vt:lpstr>
      <vt:lpstr>Slide 39</vt:lpstr>
      <vt:lpstr>Derivatives of twill weave</vt:lpstr>
      <vt:lpstr>What Is Twill Used For? </vt:lpstr>
      <vt:lpstr>Slide 42</vt:lpstr>
      <vt:lpstr>Fabrics made out from twill </vt:lpstr>
      <vt:lpstr>Slide 44</vt:lpstr>
      <vt:lpstr>Slide 45</vt:lpstr>
      <vt:lpstr>Satin weave </vt:lpstr>
      <vt:lpstr>Slide 47</vt:lpstr>
      <vt:lpstr>Slide 48</vt:lpstr>
      <vt:lpstr>Satin &amp; sateen </vt:lpstr>
      <vt:lpstr>Sateen fabric </vt:lpstr>
      <vt:lpstr>Characteristics/properties  of satin fabric  </vt:lpstr>
      <vt:lpstr>What Is the Difference Between Satin and Sateen? </vt:lpstr>
      <vt:lpstr>End Uses of Satin Fabric </vt:lpstr>
      <vt:lpstr>Slide 54</vt:lpstr>
      <vt:lpstr>Slide 55</vt:lpstr>
      <vt:lpstr>Fancy weaves </vt:lpstr>
      <vt:lpstr>Jacquard weave  </vt:lpstr>
      <vt:lpstr>Slide 58</vt:lpstr>
      <vt:lpstr>Types of jacquard fabrics </vt:lpstr>
      <vt:lpstr>Pile weave  </vt:lpstr>
      <vt:lpstr>Slide 61</vt:lpstr>
      <vt:lpstr>Slide 62</vt:lpstr>
      <vt:lpstr>Slide 63</vt:lpstr>
      <vt:lpstr>Dobby weave </vt:lpstr>
      <vt:lpstr>Leno weave </vt:lpstr>
      <vt:lpstr>Loom </vt:lpstr>
      <vt:lpstr>The Parts of A Loom </vt:lpstr>
      <vt:lpstr>Slide 68</vt:lpstr>
      <vt:lpstr>Types of loom </vt:lpstr>
      <vt:lpstr>Shuttle loom</vt:lpstr>
      <vt:lpstr>Slide 71</vt:lpstr>
      <vt:lpstr>Shuttleless loom</vt:lpstr>
      <vt:lpstr>Slide 73</vt:lpstr>
      <vt:lpstr>Slide 74</vt:lpstr>
      <vt:lpstr>Slide 75</vt:lpstr>
      <vt:lpstr>Airjet loom </vt:lpstr>
      <vt:lpstr>Slide 77</vt:lpstr>
      <vt:lpstr>Water jet loom</vt:lpstr>
      <vt:lpstr>Slide 79</vt:lpstr>
      <vt:lpstr>Slide 80</vt:lpstr>
      <vt:lpstr>General characteristics of woven fabric </vt:lpstr>
      <vt:lpstr>Slide 82</vt:lpstr>
      <vt:lpstr>Slide 83</vt:lpstr>
      <vt:lpstr>Slide 84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WEAVING </dc:title>
  <dc:creator>Hitha Sasidharan</dc:creator>
  <cp:lastModifiedBy>Hitha Sasidharan</cp:lastModifiedBy>
  <cp:revision>325</cp:revision>
  <dcterms:created xsi:type="dcterms:W3CDTF">2020-05-10T07:32:27Z</dcterms:created>
  <dcterms:modified xsi:type="dcterms:W3CDTF">2020-05-30T14:54:01Z</dcterms:modified>
</cp:coreProperties>
</file>