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92" r:id="rId14"/>
    <p:sldId id="293" r:id="rId15"/>
    <p:sldId id="294" r:id="rId16"/>
    <p:sldId id="290" r:id="rId17"/>
    <p:sldId id="295" r:id="rId18"/>
    <p:sldId id="269" r:id="rId19"/>
    <p:sldId id="270" r:id="rId20"/>
    <p:sldId id="271" r:id="rId21"/>
    <p:sldId id="272" r:id="rId22"/>
    <p:sldId id="273" r:id="rId23"/>
    <p:sldId id="296" r:id="rId24"/>
    <p:sldId id="297" r:id="rId25"/>
    <p:sldId id="298"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05035D3-89A5-46D0-8953-730F26888430}" type="datetimeFigureOut">
              <a:rPr lang="en-IN" smtClean="0"/>
              <a:t>02-10-2021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4E8232-A19A-4733-85C5-2AFD7F9638B8}" type="slidenum">
              <a:rPr lang="en-IN" smtClean="0"/>
              <a:t>‹#›</a:t>
            </a:fld>
            <a:endParaRPr lang="en-IN"/>
          </a:p>
        </p:txBody>
      </p:sp>
    </p:spTree>
    <p:extLst>
      <p:ext uri="{BB962C8B-B14F-4D97-AF65-F5344CB8AC3E}">
        <p14:creationId xmlns:p14="http://schemas.microsoft.com/office/powerpoint/2010/main" val="101008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05035D3-89A5-46D0-8953-730F26888430}" type="datetimeFigureOut">
              <a:rPr lang="en-IN" smtClean="0"/>
              <a:t>02-10-2021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4E8232-A19A-4733-85C5-2AFD7F9638B8}" type="slidenum">
              <a:rPr lang="en-IN" smtClean="0"/>
              <a:t>‹#›</a:t>
            </a:fld>
            <a:endParaRPr lang="en-IN"/>
          </a:p>
        </p:txBody>
      </p:sp>
    </p:spTree>
    <p:extLst>
      <p:ext uri="{BB962C8B-B14F-4D97-AF65-F5344CB8AC3E}">
        <p14:creationId xmlns:p14="http://schemas.microsoft.com/office/powerpoint/2010/main" val="292547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05035D3-89A5-46D0-8953-730F26888430}" type="datetimeFigureOut">
              <a:rPr lang="en-IN" smtClean="0"/>
              <a:t>02-10-2021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4E8232-A19A-4733-85C5-2AFD7F9638B8}" type="slidenum">
              <a:rPr lang="en-IN" smtClean="0"/>
              <a:t>‹#›</a:t>
            </a:fld>
            <a:endParaRPr lang="en-IN"/>
          </a:p>
        </p:txBody>
      </p:sp>
    </p:spTree>
    <p:extLst>
      <p:ext uri="{BB962C8B-B14F-4D97-AF65-F5344CB8AC3E}">
        <p14:creationId xmlns:p14="http://schemas.microsoft.com/office/powerpoint/2010/main" val="257813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05035D3-89A5-46D0-8953-730F26888430}" type="datetimeFigureOut">
              <a:rPr lang="en-IN" smtClean="0"/>
              <a:t>02-10-2021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4E8232-A19A-4733-85C5-2AFD7F9638B8}" type="slidenum">
              <a:rPr lang="en-IN" smtClean="0"/>
              <a:t>‹#›</a:t>
            </a:fld>
            <a:endParaRPr lang="en-IN"/>
          </a:p>
        </p:txBody>
      </p:sp>
    </p:spTree>
    <p:extLst>
      <p:ext uri="{BB962C8B-B14F-4D97-AF65-F5344CB8AC3E}">
        <p14:creationId xmlns:p14="http://schemas.microsoft.com/office/powerpoint/2010/main" val="278421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035D3-89A5-46D0-8953-730F26888430}" type="datetimeFigureOut">
              <a:rPr lang="en-IN" smtClean="0"/>
              <a:t>02-10-2021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4E8232-A19A-4733-85C5-2AFD7F9638B8}" type="slidenum">
              <a:rPr lang="en-IN" smtClean="0"/>
              <a:t>‹#›</a:t>
            </a:fld>
            <a:endParaRPr lang="en-IN"/>
          </a:p>
        </p:txBody>
      </p:sp>
    </p:spTree>
    <p:extLst>
      <p:ext uri="{BB962C8B-B14F-4D97-AF65-F5344CB8AC3E}">
        <p14:creationId xmlns:p14="http://schemas.microsoft.com/office/powerpoint/2010/main" val="184742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05035D3-89A5-46D0-8953-730F26888430}" type="datetimeFigureOut">
              <a:rPr lang="en-IN" smtClean="0"/>
              <a:t>02-10-2021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24E8232-A19A-4733-85C5-2AFD7F9638B8}" type="slidenum">
              <a:rPr lang="en-IN" smtClean="0"/>
              <a:t>‹#›</a:t>
            </a:fld>
            <a:endParaRPr lang="en-IN"/>
          </a:p>
        </p:txBody>
      </p:sp>
    </p:spTree>
    <p:extLst>
      <p:ext uri="{BB962C8B-B14F-4D97-AF65-F5344CB8AC3E}">
        <p14:creationId xmlns:p14="http://schemas.microsoft.com/office/powerpoint/2010/main" val="337337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05035D3-89A5-46D0-8953-730F26888430}" type="datetimeFigureOut">
              <a:rPr lang="en-IN" smtClean="0"/>
              <a:t>02-10-2021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24E8232-A19A-4733-85C5-2AFD7F9638B8}" type="slidenum">
              <a:rPr lang="en-IN" smtClean="0"/>
              <a:t>‹#›</a:t>
            </a:fld>
            <a:endParaRPr lang="en-IN"/>
          </a:p>
        </p:txBody>
      </p:sp>
    </p:spTree>
    <p:extLst>
      <p:ext uri="{BB962C8B-B14F-4D97-AF65-F5344CB8AC3E}">
        <p14:creationId xmlns:p14="http://schemas.microsoft.com/office/powerpoint/2010/main" val="102859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05035D3-89A5-46D0-8953-730F26888430}" type="datetimeFigureOut">
              <a:rPr lang="en-IN" smtClean="0"/>
              <a:t>02-10-2021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24E8232-A19A-4733-85C5-2AFD7F9638B8}" type="slidenum">
              <a:rPr lang="en-IN" smtClean="0"/>
              <a:t>‹#›</a:t>
            </a:fld>
            <a:endParaRPr lang="en-IN"/>
          </a:p>
        </p:txBody>
      </p:sp>
    </p:spTree>
    <p:extLst>
      <p:ext uri="{BB962C8B-B14F-4D97-AF65-F5344CB8AC3E}">
        <p14:creationId xmlns:p14="http://schemas.microsoft.com/office/powerpoint/2010/main" val="366210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035D3-89A5-46D0-8953-730F26888430}" type="datetimeFigureOut">
              <a:rPr lang="en-IN" smtClean="0"/>
              <a:t>02-10-2021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24E8232-A19A-4733-85C5-2AFD7F9638B8}" type="slidenum">
              <a:rPr lang="en-IN" smtClean="0"/>
              <a:t>‹#›</a:t>
            </a:fld>
            <a:endParaRPr lang="en-IN"/>
          </a:p>
        </p:txBody>
      </p:sp>
    </p:spTree>
    <p:extLst>
      <p:ext uri="{BB962C8B-B14F-4D97-AF65-F5344CB8AC3E}">
        <p14:creationId xmlns:p14="http://schemas.microsoft.com/office/powerpoint/2010/main" val="214312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035D3-89A5-46D0-8953-730F26888430}" type="datetimeFigureOut">
              <a:rPr lang="en-IN" smtClean="0"/>
              <a:t>02-10-2021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24E8232-A19A-4733-85C5-2AFD7F9638B8}" type="slidenum">
              <a:rPr lang="en-IN" smtClean="0"/>
              <a:t>‹#›</a:t>
            </a:fld>
            <a:endParaRPr lang="en-IN"/>
          </a:p>
        </p:txBody>
      </p:sp>
    </p:spTree>
    <p:extLst>
      <p:ext uri="{BB962C8B-B14F-4D97-AF65-F5344CB8AC3E}">
        <p14:creationId xmlns:p14="http://schemas.microsoft.com/office/powerpoint/2010/main" val="415314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035D3-89A5-46D0-8953-730F26888430}" type="datetimeFigureOut">
              <a:rPr lang="en-IN" smtClean="0"/>
              <a:t>02-10-2021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24E8232-A19A-4733-85C5-2AFD7F9638B8}" type="slidenum">
              <a:rPr lang="en-IN" smtClean="0"/>
              <a:t>‹#›</a:t>
            </a:fld>
            <a:endParaRPr lang="en-IN"/>
          </a:p>
        </p:txBody>
      </p:sp>
    </p:spTree>
    <p:extLst>
      <p:ext uri="{BB962C8B-B14F-4D97-AF65-F5344CB8AC3E}">
        <p14:creationId xmlns:p14="http://schemas.microsoft.com/office/powerpoint/2010/main" val="254227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035D3-89A5-46D0-8953-730F26888430}" type="datetimeFigureOut">
              <a:rPr lang="en-IN" smtClean="0"/>
              <a:t>02-10-2021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E8232-A19A-4733-85C5-2AFD7F9638B8}" type="slidenum">
              <a:rPr lang="en-IN" smtClean="0"/>
              <a:t>‹#›</a:t>
            </a:fld>
            <a:endParaRPr lang="en-IN"/>
          </a:p>
        </p:txBody>
      </p:sp>
    </p:spTree>
    <p:extLst>
      <p:ext uri="{BB962C8B-B14F-4D97-AF65-F5344CB8AC3E}">
        <p14:creationId xmlns:p14="http://schemas.microsoft.com/office/powerpoint/2010/main" val="3854066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Simon_Commission#cite_note-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jfif"/><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f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fif"/><Relationship Id="rId1" Type="http://schemas.openxmlformats.org/officeDocument/2006/relationships/slideLayout" Target="../slideLayouts/slideLayout2.xml"/><Relationship Id="rId4" Type="http://schemas.openxmlformats.org/officeDocument/2006/relationships/image" Target="../media/image4.jf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f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2400" b="1" dirty="0" smtClean="0">
                <a:solidFill>
                  <a:srgbClr val="008000"/>
                </a:solidFill>
              </a:rPr>
              <a:t>MODULE</a:t>
            </a:r>
            <a:r>
              <a:rPr lang="en-US" sz="2400" b="1" dirty="0" smtClean="0">
                <a:solidFill>
                  <a:srgbClr val="00B050"/>
                </a:solidFill>
              </a:rPr>
              <a:t> </a:t>
            </a:r>
            <a:r>
              <a:rPr lang="en-US" sz="2400" b="1" dirty="0" smtClean="0">
                <a:solidFill>
                  <a:srgbClr val="008000"/>
                </a:solidFill>
              </a:rPr>
              <a:t>4</a:t>
            </a:r>
            <a:br>
              <a:rPr lang="en-US" sz="2400" b="1" dirty="0" smtClean="0">
                <a:solidFill>
                  <a:srgbClr val="008000"/>
                </a:solidFill>
              </a:rPr>
            </a:br>
            <a:r>
              <a:rPr lang="en-US" sz="2400" b="1" dirty="0" smtClean="0">
                <a:solidFill>
                  <a:srgbClr val="008000"/>
                </a:solidFill>
              </a:rPr>
              <a:t>INDIAN NATIONAL MOVEMENT –GANDHIAN ERA</a:t>
            </a:r>
            <a:endParaRPr lang="en-US" sz="2400" b="1" dirty="0">
              <a:solidFill>
                <a:srgbClr val="00B050"/>
              </a:solidFill>
            </a:endParaRPr>
          </a:p>
        </p:txBody>
      </p:sp>
      <p:sp>
        <p:nvSpPr>
          <p:cNvPr id="3" name="Content Placeholder 2"/>
          <p:cNvSpPr>
            <a:spLocks noGrp="1"/>
          </p:cNvSpPr>
          <p:nvPr>
            <p:ph idx="1"/>
          </p:nvPr>
        </p:nvSpPr>
        <p:spPr>
          <a:xfrm>
            <a:off x="457200" y="1143000"/>
            <a:ext cx="8229600" cy="4983163"/>
          </a:xfrm>
        </p:spPr>
        <p:txBody>
          <a:bodyPr>
            <a:normAutofit/>
          </a:bodyPr>
          <a:lstStyle/>
          <a:p>
            <a:pPr>
              <a:buFont typeface="Wingdings" pitchFamily="2" charset="2"/>
              <a:buChar char="Ø"/>
            </a:pPr>
            <a:endParaRPr lang="en-US" sz="2000" dirty="0" smtClean="0">
              <a:solidFill>
                <a:srgbClr val="008000"/>
              </a:solidFill>
            </a:endParaRPr>
          </a:p>
          <a:p>
            <a:pPr>
              <a:buFont typeface="Wingdings" pitchFamily="2" charset="2"/>
              <a:buChar char="Ø"/>
            </a:pPr>
            <a:r>
              <a:rPr lang="en-US" sz="2000" dirty="0" smtClean="0">
                <a:solidFill>
                  <a:srgbClr val="008000"/>
                </a:solidFill>
              </a:rPr>
              <a:t>A new phase of Indian National Movement</a:t>
            </a:r>
          </a:p>
          <a:p>
            <a:pPr>
              <a:buFont typeface="Wingdings" pitchFamily="2" charset="2"/>
              <a:buChar char="Ø"/>
            </a:pPr>
            <a:r>
              <a:rPr lang="en-US" sz="2000" dirty="0" smtClean="0">
                <a:solidFill>
                  <a:srgbClr val="008000"/>
                </a:solidFill>
              </a:rPr>
              <a:t>1915- arrival of Gandhi</a:t>
            </a:r>
          </a:p>
          <a:p>
            <a:pPr>
              <a:buFont typeface="Wingdings" pitchFamily="2" charset="2"/>
              <a:buChar char="Ø"/>
            </a:pPr>
            <a:r>
              <a:rPr lang="en-US" sz="2000" dirty="0" smtClean="0">
                <a:solidFill>
                  <a:srgbClr val="008000"/>
                </a:solidFill>
              </a:rPr>
              <a:t>Truth and Non-violence</a:t>
            </a:r>
          </a:p>
          <a:p>
            <a:pPr>
              <a:buFont typeface="Wingdings" pitchFamily="2" charset="2"/>
              <a:buChar char="Ø"/>
            </a:pPr>
            <a:r>
              <a:rPr lang="en-US" sz="2000" b="1" dirty="0" smtClean="0">
                <a:solidFill>
                  <a:srgbClr val="008000"/>
                </a:solidFill>
              </a:rPr>
              <a:t>Satyagraha  :</a:t>
            </a:r>
          </a:p>
          <a:p>
            <a:pPr lvl="1">
              <a:buFont typeface="Wingdings" pitchFamily="2" charset="2"/>
              <a:buChar char="Ø"/>
            </a:pPr>
            <a:r>
              <a:rPr lang="en-US" sz="1800" dirty="0" smtClean="0">
                <a:solidFill>
                  <a:srgbClr val="008000"/>
                </a:solidFill>
              </a:rPr>
              <a:t>Non violent and Non-cooperation towards the government</a:t>
            </a:r>
          </a:p>
          <a:p>
            <a:pPr lvl="1">
              <a:buFont typeface="Wingdings" pitchFamily="2" charset="2"/>
              <a:buChar char="Ø"/>
            </a:pPr>
            <a:r>
              <a:rPr lang="en-US" sz="1800" dirty="0" smtClean="0">
                <a:solidFill>
                  <a:srgbClr val="008000"/>
                </a:solidFill>
              </a:rPr>
              <a:t>His program includes </a:t>
            </a:r>
            <a:r>
              <a:rPr lang="en-US" sz="1800" b="1" dirty="0">
                <a:solidFill>
                  <a:srgbClr val="008000"/>
                </a:solidFill>
              </a:rPr>
              <a:t>F</a:t>
            </a:r>
            <a:r>
              <a:rPr lang="en-US" sz="1800" b="1" dirty="0" smtClean="0">
                <a:solidFill>
                  <a:srgbClr val="008000"/>
                </a:solidFill>
              </a:rPr>
              <a:t>ive virtues</a:t>
            </a:r>
          </a:p>
          <a:p>
            <a:pPr lvl="2">
              <a:buFont typeface="Wingdings" pitchFamily="2" charset="2"/>
              <a:buChar char="Ø"/>
            </a:pPr>
            <a:r>
              <a:rPr lang="en-US" sz="1800" dirty="0" smtClean="0">
                <a:solidFill>
                  <a:srgbClr val="008000"/>
                </a:solidFill>
              </a:rPr>
              <a:t>Spinning</a:t>
            </a:r>
          </a:p>
          <a:p>
            <a:pPr lvl="2">
              <a:buFont typeface="Wingdings" pitchFamily="2" charset="2"/>
              <a:buChar char="Ø"/>
            </a:pPr>
            <a:r>
              <a:rPr lang="en-US" sz="1800" dirty="0" smtClean="0">
                <a:solidFill>
                  <a:srgbClr val="008000"/>
                </a:solidFill>
              </a:rPr>
              <a:t>Removal of untouchability</a:t>
            </a:r>
          </a:p>
          <a:p>
            <a:pPr lvl="2">
              <a:buFont typeface="Wingdings" pitchFamily="2" charset="2"/>
              <a:buChar char="Ø"/>
            </a:pPr>
            <a:r>
              <a:rPr lang="en-US" sz="1800" dirty="0" smtClean="0">
                <a:solidFill>
                  <a:srgbClr val="008000"/>
                </a:solidFill>
              </a:rPr>
              <a:t>Non-consumption of alchahol and opium</a:t>
            </a:r>
          </a:p>
          <a:p>
            <a:pPr lvl="2">
              <a:buFont typeface="Wingdings" pitchFamily="2" charset="2"/>
              <a:buChar char="Ø"/>
            </a:pPr>
            <a:r>
              <a:rPr lang="en-US" sz="1800" dirty="0" smtClean="0">
                <a:solidFill>
                  <a:srgbClr val="008000"/>
                </a:solidFill>
              </a:rPr>
              <a:t>Hindu-Muslim Unity</a:t>
            </a:r>
          </a:p>
          <a:p>
            <a:pPr lvl="2">
              <a:buFont typeface="Wingdings" pitchFamily="2" charset="2"/>
              <a:buChar char="Ø"/>
            </a:pPr>
            <a:r>
              <a:rPr lang="en-US" sz="1800" dirty="0" smtClean="0">
                <a:solidFill>
                  <a:srgbClr val="008000"/>
                </a:solidFill>
              </a:rPr>
              <a:t>Equality for women</a:t>
            </a:r>
          </a:p>
          <a:p>
            <a:pPr lvl="2">
              <a:buFont typeface="Wingdings" pitchFamily="2" charset="2"/>
              <a:buChar char="Ø"/>
            </a:pPr>
            <a:endParaRPr lang="en-US" sz="1600" dirty="0">
              <a:solidFill>
                <a:srgbClr val="008000"/>
              </a:solidFill>
            </a:endParaRPr>
          </a:p>
        </p:txBody>
      </p:sp>
    </p:spTree>
    <p:extLst>
      <p:ext uri="{BB962C8B-B14F-4D97-AF65-F5344CB8AC3E}">
        <p14:creationId xmlns:p14="http://schemas.microsoft.com/office/powerpoint/2010/main" val="2607082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buFont typeface="Wingdings" pitchFamily="2" charset="2"/>
              <a:buChar char="v"/>
            </a:pPr>
            <a:r>
              <a:rPr lang="en-US" sz="2000" dirty="0" err="1" smtClean="0">
                <a:solidFill>
                  <a:srgbClr val="CC0066"/>
                </a:solidFill>
              </a:rPr>
              <a:t>Swadeshi</a:t>
            </a:r>
            <a:r>
              <a:rPr lang="en-US" sz="2000" dirty="0" smtClean="0">
                <a:solidFill>
                  <a:srgbClr val="CC0066"/>
                </a:solidFill>
              </a:rPr>
              <a:t> Movement</a:t>
            </a:r>
          </a:p>
          <a:p>
            <a:pPr>
              <a:buFont typeface="Wingdings" pitchFamily="2" charset="2"/>
              <a:buChar char="v"/>
            </a:pPr>
            <a:r>
              <a:rPr lang="en-US" sz="2000" dirty="0" smtClean="0">
                <a:solidFill>
                  <a:srgbClr val="CC0066"/>
                </a:solidFill>
              </a:rPr>
              <a:t>Formation of </a:t>
            </a:r>
            <a:r>
              <a:rPr lang="en-US" sz="2000" dirty="0" err="1">
                <a:solidFill>
                  <a:srgbClr val="CC0066"/>
                </a:solidFill>
              </a:rPr>
              <a:t>K</a:t>
            </a:r>
            <a:r>
              <a:rPr lang="en-US" sz="2000" dirty="0" err="1" smtClean="0">
                <a:solidFill>
                  <a:srgbClr val="CC0066"/>
                </a:solidFill>
              </a:rPr>
              <a:t>isan</a:t>
            </a:r>
            <a:r>
              <a:rPr lang="en-US" sz="2000" dirty="0" smtClean="0">
                <a:solidFill>
                  <a:srgbClr val="CC0066"/>
                </a:solidFill>
              </a:rPr>
              <a:t> </a:t>
            </a:r>
            <a:r>
              <a:rPr lang="en-US" sz="2000" dirty="0" err="1" smtClean="0">
                <a:solidFill>
                  <a:srgbClr val="CC0066"/>
                </a:solidFill>
              </a:rPr>
              <a:t>Sabha</a:t>
            </a:r>
            <a:endParaRPr lang="en-US" sz="2000" dirty="0" smtClean="0">
              <a:solidFill>
                <a:srgbClr val="CC0066"/>
              </a:solidFill>
            </a:endParaRPr>
          </a:p>
          <a:p>
            <a:pPr>
              <a:buFont typeface="Wingdings" pitchFamily="2" charset="2"/>
              <a:buChar char="v"/>
            </a:pPr>
            <a:r>
              <a:rPr lang="en-US" sz="2000" dirty="0" err="1" smtClean="0">
                <a:solidFill>
                  <a:srgbClr val="CC0066"/>
                </a:solidFill>
              </a:rPr>
              <a:t>Chauri</a:t>
            </a:r>
            <a:r>
              <a:rPr lang="en-US" sz="2000" dirty="0" smtClean="0">
                <a:solidFill>
                  <a:srgbClr val="CC0066"/>
                </a:solidFill>
              </a:rPr>
              <a:t> </a:t>
            </a:r>
            <a:r>
              <a:rPr lang="en-US" sz="2000" dirty="0" err="1" smtClean="0">
                <a:solidFill>
                  <a:srgbClr val="CC0066"/>
                </a:solidFill>
              </a:rPr>
              <a:t>Chaura</a:t>
            </a:r>
            <a:r>
              <a:rPr lang="en-US" sz="2000" dirty="0" smtClean="0">
                <a:solidFill>
                  <a:srgbClr val="CC0066"/>
                </a:solidFill>
              </a:rPr>
              <a:t> Incident-1922</a:t>
            </a:r>
          </a:p>
          <a:p>
            <a:pPr>
              <a:buFont typeface="Wingdings" pitchFamily="2" charset="2"/>
              <a:buChar char="v"/>
            </a:pPr>
            <a:r>
              <a:rPr lang="en-US" sz="2000" dirty="0" smtClean="0">
                <a:solidFill>
                  <a:srgbClr val="CC0066"/>
                </a:solidFill>
              </a:rPr>
              <a:t>Withdrawal of Non Cooperation by Gandhi</a:t>
            </a:r>
          </a:p>
          <a:p>
            <a:pPr>
              <a:buFont typeface="Wingdings" pitchFamily="2" charset="2"/>
              <a:buChar char="v"/>
            </a:pPr>
            <a:r>
              <a:rPr lang="en-US" sz="2000" dirty="0" smtClean="0">
                <a:solidFill>
                  <a:srgbClr val="CC0066"/>
                </a:solidFill>
              </a:rPr>
              <a:t>Arrest of Gandhi for six years</a:t>
            </a:r>
          </a:p>
          <a:p>
            <a:pPr>
              <a:buFont typeface="Wingdings" pitchFamily="2" charset="2"/>
              <a:buChar char="v"/>
            </a:pPr>
            <a:r>
              <a:rPr lang="en-US" sz="2000" dirty="0" smtClean="0">
                <a:solidFill>
                  <a:srgbClr val="CC0066"/>
                </a:solidFill>
              </a:rPr>
              <a:t>Emergence of pro-changers and no-changers</a:t>
            </a:r>
          </a:p>
          <a:p>
            <a:pPr>
              <a:buFont typeface="Wingdings" pitchFamily="2" charset="2"/>
              <a:buChar char="v"/>
            </a:pPr>
            <a:r>
              <a:rPr lang="en-US" sz="2000" dirty="0" smtClean="0">
                <a:solidFill>
                  <a:srgbClr val="CC0066"/>
                </a:solidFill>
              </a:rPr>
              <a:t>Formation of </a:t>
            </a:r>
            <a:r>
              <a:rPr lang="en-US" sz="2000" dirty="0" err="1">
                <a:solidFill>
                  <a:srgbClr val="CC0066"/>
                </a:solidFill>
              </a:rPr>
              <a:t>S</a:t>
            </a:r>
            <a:r>
              <a:rPr lang="en-US" sz="2000" dirty="0" err="1" smtClean="0">
                <a:solidFill>
                  <a:srgbClr val="CC0066"/>
                </a:solidFill>
              </a:rPr>
              <a:t>waraj</a:t>
            </a:r>
            <a:r>
              <a:rPr lang="en-US" sz="2000" dirty="0" smtClean="0">
                <a:solidFill>
                  <a:srgbClr val="CC0066"/>
                </a:solidFill>
              </a:rPr>
              <a:t> Party in 1923 by </a:t>
            </a:r>
            <a:r>
              <a:rPr lang="en-US" sz="2000" dirty="0" err="1" smtClean="0">
                <a:solidFill>
                  <a:srgbClr val="CC0066"/>
                </a:solidFill>
              </a:rPr>
              <a:t>C.R.Das</a:t>
            </a:r>
            <a:r>
              <a:rPr lang="en-US" sz="2000" dirty="0" smtClean="0">
                <a:solidFill>
                  <a:srgbClr val="CC0066"/>
                </a:solidFill>
              </a:rPr>
              <a:t> and </a:t>
            </a:r>
            <a:r>
              <a:rPr lang="en-US" sz="2000" dirty="0" err="1" smtClean="0">
                <a:solidFill>
                  <a:srgbClr val="CC0066"/>
                </a:solidFill>
              </a:rPr>
              <a:t>Motilal</a:t>
            </a:r>
            <a:r>
              <a:rPr lang="en-US" sz="2000" dirty="0" smtClean="0">
                <a:solidFill>
                  <a:srgbClr val="CC0066"/>
                </a:solidFill>
              </a:rPr>
              <a:t> Nehru</a:t>
            </a:r>
            <a:endParaRPr lang="en-US" sz="2000" dirty="0">
              <a:solidFill>
                <a:srgbClr val="CC006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304800"/>
            <a:ext cx="2113889" cy="2819400"/>
          </a:xfrm>
          <a:prstGeom prst="rect">
            <a:avLst/>
          </a:prstGeom>
        </p:spPr>
      </p:pic>
    </p:spTree>
    <p:extLst>
      <p:ext uri="{BB962C8B-B14F-4D97-AF65-F5344CB8AC3E}">
        <p14:creationId xmlns:p14="http://schemas.microsoft.com/office/powerpoint/2010/main" val="5265363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buFont typeface="Wingdings" pitchFamily="2" charset="2"/>
              <a:buChar char="Ø"/>
            </a:pPr>
            <a:r>
              <a:rPr lang="en-US" sz="2000" dirty="0" smtClean="0">
                <a:solidFill>
                  <a:schemeClr val="accent6">
                    <a:lumMod val="75000"/>
                  </a:schemeClr>
                </a:solidFill>
              </a:rPr>
              <a:t>Hindustan Republican Association -1924</a:t>
            </a:r>
          </a:p>
          <a:p>
            <a:pPr>
              <a:buFont typeface="Wingdings" pitchFamily="2" charset="2"/>
              <a:buChar char="Ø"/>
            </a:pPr>
            <a:r>
              <a:rPr lang="en-US" sz="2000" dirty="0" smtClean="0">
                <a:solidFill>
                  <a:schemeClr val="accent6">
                    <a:lumMod val="75000"/>
                  </a:schemeClr>
                </a:solidFill>
              </a:rPr>
              <a:t>Kakori Conspiracy Case-1925</a:t>
            </a:r>
          </a:p>
          <a:p>
            <a:pPr>
              <a:buFont typeface="Wingdings" pitchFamily="2" charset="2"/>
              <a:buChar char="Ø"/>
            </a:pPr>
            <a:r>
              <a:rPr lang="en-US" sz="2000" dirty="0" smtClean="0">
                <a:solidFill>
                  <a:schemeClr val="accent6">
                    <a:lumMod val="75000"/>
                  </a:schemeClr>
                </a:solidFill>
              </a:rPr>
              <a:t>Arrival of Simon Commission to India ,1928</a:t>
            </a:r>
          </a:p>
          <a:p>
            <a:pPr>
              <a:buFont typeface="Wingdings" pitchFamily="2" charset="2"/>
              <a:buChar char="Ø"/>
            </a:pPr>
            <a:r>
              <a:rPr lang="en-US" sz="2000" dirty="0" smtClean="0">
                <a:solidFill>
                  <a:schemeClr val="accent6">
                    <a:lumMod val="75000"/>
                  </a:schemeClr>
                </a:solidFill>
              </a:rPr>
              <a:t>Anti- Simon Commission agitation</a:t>
            </a:r>
          </a:p>
          <a:p>
            <a:pPr>
              <a:buFont typeface="Wingdings" pitchFamily="2" charset="2"/>
              <a:buChar char="Ø"/>
            </a:pPr>
            <a:r>
              <a:rPr lang="en-US" sz="2000" dirty="0" smtClean="0">
                <a:solidFill>
                  <a:schemeClr val="accent6">
                    <a:lumMod val="75000"/>
                  </a:schemeClr>
                </a:solidFill>
              </a:rPr>
              <a:t>Raised the slogan ‘Simon </a:t>
            </a:r>
            <a:r>
              <a:rPr lang="en-US" sz="2000" smtClean="0">
                <a:solidFill>
                  <a:schemeClr val="accent6">
                    <a:lumMod val="75000"/>
                  </a:schemeClr>
                </a:solidFill>
              </a:rPr>
              <a:t>Go Back’</a:t>
            </a:r>
            <a:endParaRPr lang="en-US" sz="2000" dirty="0" smtClean="0">
              <a:solidFill>
                <a:schemeClr val="accent6">
                  <a:lumMod val="75000"/>
                </a:schemeClr>
              </a:solidFill>
            </a:endParaRPr>
          </a:p>
          <a:p>
            <a:pPr>
              <a:buFont typeface="Wingdings" pitchFamily="2" charset="2"/>
              <a:buChar char="Ø"/>
            </a:pPr>
            <a:r>
              <a:rPr lang="en-US" sz="2000" dirty="0" smtClean="0">
                <a:solidFill>
                  <a:schemeClr val="accent6">
                    <a:lumMod val="75000"/>
                  </a:schemeClr>
                </a:solidFill>
              </a:rPr>
              <a:t>Murder of Lala lajpat Rai</a:t>
            </a:r>
          </a:p>
          <a:p>
            <a:pPr>
              <a:buFont typeface="Wingdings" pitchFamily="2" charset="2"/>
              <a:buChar char="Ø"/>
            </a:pPr>
            <a:r>
              <a:rPr lang="en-US" sz="2000" dirty="0" smtClean="0">
                <a:solidFill>
                  <a:schemeClr val="accent6">
                    <a:lumMod val="75000"/>
                  </a:schemeClr>
                </a:solidFill>
              </a:rPr>
              <a:t>Assassination of British officer by Bhagat Singh and Chandrasekhar Azad</a:t>
            </a:r>
          </a:p>
          <a:p>
            <a:pPr>
              <a:buFont typeface="Wingdings" pitchFamily="2" charset="2"/>
              <a:buChar char="Ø"/>
            </a:pPr>
            <a:r>
              <a:rPr lang="en-US" sz="2000" dirty="0" smtClean="0">
                <a:solidFill>
                  <a:schemeClr val="accent6">
                    <a:lumMod val="75000"/>
                  </a:schemeClr>
                </a:solidFill>
              </a:rPr>
              <a:t>Execution of Bhagat Singh ,Sukhdev and </a:t>
            </a:r>
            <a:r>
              <a:rPr lang="en-US" sz="2000" dirty="0" err="1" smtClean="0">
                <a:solidFill>
                  <a:schemeClr val="accent6">
                    <a:lumMod val="75000"/>
                  </a:schemeClr>
                </a:solidFill>
              </a:rPr>
              <a:t>Rajguru</a:t>
            </a:r>
            <a:r>
              <a:rPr lang="en-US" sz="2000" dirty="0" smtClean="0">
                <a:solidFill>
                  <a:schemeClr val="accent6">
                    <a:lumMod val="75000"/>
                  </a:schemeClr>
                </a:solidFill>
              </a:rPr>
              <a:t> on 23</a:t>
            </a:r>
            <a:r>
              <a:rPr lang="en-US" sz="2000" baseline="30000" dirty="0" smtClean="0">
                <a:solidFill>
                  <a:schemeClr val="accent6">
                    <a:lumMod val="75000"/>
                  </a:schemeClr>
                </a:solidFill>
              </a:rPr>
              <a:t>rd</a:t>
            </a:r>
            <a:r>
              <a:rPr lang="en-US" sz="2000" dirty="0" smtClean="0">
                <a:solidFill>
                  <a:schemeClr val="accent6">
                    <a:lumMod val="75000"/>
                  </a:schemeClr>
                </a:solidFill>
              </a:rPr>
              <a:t> March 1931</a:t>
            </a:r>
            <a:endParaRPr lang="en-US" sz="2000"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4035" y="832631"/>
            <a:ext cx="3383165" cy="2524361"/>
          </a:xfrm>
          <a:prstGeom prst="rect">
            <a:avLst/>
          </a:prstGeom>
        </p:spPr>
      </p:pic>
    </p:spTree>
    <p:extLst>
      <p:ext uri="{BB962C8B-B14F-4D97-AF65-F5344CB8AC3E}">
        <p14:creationId xmlns:p14="http://schemas.microsoft.com/office/powerpoint/2010/main" val="2735388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4648200" cy="31269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048000"/>
            <a:ext cx="3238500" cy="3238500"/>
          </a:xfrm>
          <a:prstGeom prst="rect">
            <a:avLst/>
          </a:prstGeom>
        </p:spPr>
      </p:pic>
    </p:spTree>
    <p:extLst>
      <p:ext uri="{BB962C8B-B14F-4D97-AF65-F5344CB8AC3E}">
        <p14:creationId xmlns:p14="http://schemas.microsoft.com/office/powerpoint/2010/main" val="3026894121"/>
      </p:ext>
    </p:extLst>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r>
              <a:rPr lang="en-US" sz="2000" b="1" dirty="0">
                <a:solidFill>
                  <a:srgbClr val="FF0000"/>
                </a:solidFill>
                <a:latin typeface="Times New Roman" pitchFamily="18" charset="0"/>
                <a:cs typeface="Times New Roman" pitchFamily="18" charset="0"/>
              </a:rPr>
              <a:t>Simon Commission</a:t>
            </a:r>
            <a:endParaRPr lang="en-US" sz="2000" b="1" dirty="0" smtClean="0">
              <a:solidFill>
                <a:srgbClr val="FF0000"/>
              </a:solidFill>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Simon </a:t>
            </a:r>
            <a:r>
              <a:rPr lang="en-US" sz="2000" b="1" dirty="0">
                <a:solidFill>
                  <a:srgbClr val="FF0000"/>
                </a:solidFill>
                <a:latin typeface="Times New Roman" pitchFamily="18" charset="0"/>
                <a:cs typeface="Times New Roman" pitchFamily="18" charset="0"/>
              </a:rPr>
              <a:t>Commission</a:t>
            </a:r>
            <a:r>
              <a:rPr lang="en-US" sz="2000" dirty="0">
                <a:solidFill>
                  <a:srgbClr val="FF0000"/>
                </a:solidFill>
                <a:latin typeface="Times New Roman" pitchFamily="18" charset="0"/>
                <a:cs typeface="Times New Roman" pitchFamily="18" charset="0"/>
              </a:rPr>
              <a:t>, group appointed in November 1927 by the British Conservative government under Stanley Baldwin to report on the working of the Indian constitution established by the Government of India Act of 1919.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commission consisted of seven </a:t>
            </a:r>
            <a:r>
              <a:rPr lang="en-US" sz="2000" dirty="0" smtClean="0">
                <a:solidFill>
                  <a:srgbClr val="FF0000"/>
                </a:solidFill>
                <a:latin typeface="Times New Roman" pitchFamily="18" charset="0"/>
                <a:cs typeface="Times New Roman" pitchFamily="18" charset="0"/>
              </a:rPr>
              <a:t>members</a:t>
            </a:r>
          </a:p>
          <a:p>
            <a:r>
              <a:rPr lang="en-US" sz="2000" dirty="0">
                <a:solidFill>
                  <a:srgbClr val="FF0000"/>
                </a:solidFill>
                <a:latin typeface="Times New Roman" pitchFamily="18" charset="0"/>
                <a:cs typeface="Times New Roman" pitchFamily="18" charset="0"/>
              </a:rPr>
              <a:t>Its composition met with a storm of criticism in India because Indians were excluded.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commission was boycotted by the Indian National Congress and most other Indian political parties. </a:t>
            </a:r>
            <a:endParaRPr lang="en-US" sz="2000" dirty="0" smtClean="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It met a hostile reception in India, and was boycotted there because it had no Indian members.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It </a:t>
            </a:r>
            <a:r>
              <a:rPr lang="en-US" sz="2000" dirty="0">
                <a:solidFill>
                  <a:srgbClr val="FF0000"/>
                </a:solidFill>
                <a:latin typeface="Times New Roman" pitchFamily="18" charset="0"/>
                <a:cs typeface="Times New Roman" pitchFamily="18" charset="0"/>
              </a:rPr>
              <a:t>recommended giving greater autonomy to Indian provincial governments, but maintaining a veto for the Viceroy</a:t>
            </a:r>
            <a:r>
              <a:rPr lang="en-US" sz="2000"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69906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r>
              <a:rPr lang="en-US" sz="2000" dirty="0">
                <a:solidFill>
                  <a:srgbClr val="FF0000"/>
                </a:solidFill>
                <a:latin typeface="Times New Roman" pitchFamily="18" charset="0"/>
                <a:cs typeface="Times New Roman" pitchFamily="18" charset="0"/>
              </a:rPr>
              <a:t>The Simon Commission left England in January 1928.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Almost </a:t>
            </a:r>
            <a:r>
              <a:rPr lang="en-US" sz="2000" dirty="0">
                <a:solidFill>
                  <a:srgbClr val="FF0000"/>
                </a:solidFill>
                <a:latin typeface="Times New Roman" pitchFamily="18" charset="0"/>
                <a:cs typeface="Times New Roman" pitchFamily="18" charset="0"/>
              </a:rPr>
              <a:t>immediately with its arrival in Bombay on 4 February 1928, its members were confronted by thongs of </a:t>
            </a:r>
            <a:r>
              <a:rPr lang="en-US" sz="2000" dirty="0" smtClean="0">
                <a:solidFill>
                  <a:srgbClr val="FF0000"/>
                </a:solidFill>
                <a:latin typeface="Times New Roman" pitchFamily="18" charset="0"/>
                <a:cs typeface="Times New Roman" pitchFamily="18" charset="0"/>
              </a:rPr>
              <a:t>protesters</a:t>
            </a:r>
            <a:r>
              <a:rPr lang="en-US" sz="2000" baseline="30000" dirty="0" smtClean="0">
                <a:solidFill>
                  <a:srgbClr val="FF0000"/>
                </a:solidFill>
                <a:latin typeface="Times New Roman" pitchFamily="18" charset="0"/>
                <a:cs typeface="Times New Roman" pitchFamily="18" charset="0"/>
                <a:hlinkClick r:id="rId2"/>
              </a:rPr>
              <a:t>]</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A </a:t>
            </a:r>
            <a:r>
              <a:rPr lang="en-US" sz="2000" dirty="0">
                <a:solidFill>
                  <a:srgbClr val="FF0000"/>
                </a:solidFill>
                <a:latin typeface="Times New Roman" pitchFamily="18" charset="0"/>
                <a:cs typeface="Times New Roman" pitchFamily="18" charset="0"/>
              </a:rPr>
              <a:t>strike began and many people turned out to greet the Commission with black </a:t>
            </a:r>
            <a:r>
              <a:rPr lang="en-US" sz="2000" dirty="0" smtClean="0">
                <a:solidFill>
                  <a:srgbClr val="FF0000"/>
                </a:solidFill>
                <a:latin typeface="Times New Roman" pitchFamily="18" charset="0"/>
                <a:cs typeface="Times New Roman" pitchFamily="18" charset="0"/>
              </a:rPr>
              <a:t>flags</a:t>
            </a:r>
            <a:r>
              <a:rPr lang="en-US" sz="2000" dirty="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and a slogan “Simon Go Back”</a:t>
            </a:r>
          </a:p>
          <a:p>
            <a:r>
              <a:rPr lang="en-US" sz="2000" dirty="0" smtClean="0">
                <a:solidFill>
                  <a:srgbClr val="FF0000"/>
                </a:solidFill>
                <a:latin typeface="Times New Roman" pitchFamily="18" charset="0"/>
                <a:cs typeface="Times New Roman" pitchFamily="18" charset="0"/>
              </a:rPr>
              <a:t>Similar </a:t>
            </a:r>
            <a:r>
              <a:rPr lang="en-US" sz="2000" dirty="0">
                <a:solidFill>
                  <a:srgbClr val="FF0000"/>
                </a:solidFill>
                <a:latin typeface="Times New Roman" pitchFamily="18" charset="0"/>
                <a:cs typeface="Times New Roman" pitchFamily="18" charset="0"/>
              </a:rPr>
              <a:t>protests occurred in every major Indian city that the seven British MPs </a:t>
            </a:r>
            <a:r>
              <a:rPr lang="en-US" sz="2000" dirty="0" smtClean="0">
                <a:solidFill>
                  <a:srgbClr val="FF0000"/>
                </a:solidFill>
                <a:latin typeface="Times New Roman" pitchFamily="18" charset="0"/>
                <a:cs typeface="Times New Roman" pitchFamily="18" charset="0"/>
              </a:rPr>
              <a:t>visited</a:t>
            </a:r>
            <a:endParaRPr lang="en-US" sz="2000" dirty="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One protest against the Simon Commission became infamous</a:t>
            </a:r>
            <a:r>
              <a:rPr lang="en-US" sz="2000" dirty="0" smtClean="0">
                <a:solidFill>
                  <a:srgbClr val="FF0000"/>
                </a:solidFill>
                <a:latin typeface="Times New Roman" pitchFamily="18" charset="0"/>
                <a:cs typeface="Times New Roman" pitchFamily="18" charset="0"/>
              </a:rPr>
              <a:t>.</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On 30 October 1928, the Commission arrived in Lahore where it was met by protesters waving black flags</a:t>
            </a:r>
            <a:r>
              <a:rPr lang="en-US" sz="2000" dirty="0" smtClean="0">
                <a:solidFill>
                  <a:srgbClr val="FF0000"/>
                </a:solidFill>
                <a:latin typeface="Times New Roman" pitchFamily="18" charset="0"/>
                <a:cs typeface="Times New Roman" pitchFamily="18" charset="0"/>
              </a:rPr>
              <a:t>.</a:t>
            </a:r>
            <a:endParaRPr lang="en-US" sz="2000" baseline="30000" dirty="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 The protest was led by the Indian nationalist </a:t>
            </a:r>
            <a:r>
              <a:rPr lang="en-US" sz="2000" dirty="0" err="1">
                <a:solidFill>
                  <a:srgbClr val="FF0000"/>
                </a:solidFill>
                <a:latin typeface="Times New Roman" pitchFamily="18" charset="0"/>
                <a:cs typeface="Times New Roman" pitchFamily="18" charset="0"/>
              </a:rPr>
              <a:t>Lala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Lajpat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Rai</a:t>
            </a:r>
            <a:r>
              <a:rPr lang="en-US" sz="2000" dirty="0">
                <a:solidFill>
                  <a:srgbClr val="FF0000"/>
                </a:solidFill>
                <a:latin typeface="Times New Roman" pitchFamily="18" charset="0"/>
                <a:cs typeface="Times New Roman" pitchFamily="18" charset="0"/>
              </a:rPr>
              <a:t>, who had moved a resolution against the Commission in the Legislative Assembly of </a:t>
            </a:r>
            <a:r>
              <a:rPr lang="en-US" sz="2000" dirty="0" smtClean="0">
                <a:solidFill>
                  <a:srgbClr val="FF0000"/>
                </a:solidFill>
                <a:latin typeface="Times New Roman" pitchFamily="18" charset="0"/>
                <a:cs typeface="Times New Roman" pitchFamily="18" charset="0"/>
              </a:rPr>
              <a:t>Punjab in </a:t>
            </a:r>
            <a:r>
              <a:rPr lang="en-US" sz="2000" dirty="0">
                <a:solidFill>
                  <a:srgbClr val="FF0000"/>
                </a:solidFill>
                <a:latin typeface="Times New Roman" pitchFamily="18" charset="0"/>
                <a:cs typeface="Times New Roman" pitchFamily="18" charset="0"/>
              </a:rPr>
              <a:t>February 1928.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In </a:t>
            </a:r>
            <a:r>
              <a:rPr lang="en-US" sz="2000" dirty="0">
                <a:solidFill>
                  <a:srgbClr val="FF0000"/>
                </a:solidFill>
                <a:latin typeface="Times New Roman" pitchFamily="18" charset="0"/>
                <a:cs typeface="Times New Roman" pitchFamily="18" charset="0"/>
              </a:rPr>
              <a:t>order to make way for the Commission, the local police force began beating protestors. </a:t>
            </a:r>
            <a:endParaRPr lang="en-US" sz="2000" dirty="0" smtClean="0">
              <a:solidFill>
                <a:srgbClr val="FF0000"/>
              </a:solidFill>
              <a:latin typeface="Times New Roman" pitchFamily="18" charset="0"/>
              <a:cs typeface="Times New Roman" pitchFamily="18" charset="0"/>
            </a:endParaRPr>
          </a:p>
          <a:p>
            <a:r>
              <a:rPr lang="en-US" sz="2000" dirty="0" err="1" smtClean="0">
                <a:solidFill>
                  <a:srgbClr val="FF0000"/>
                </a:solidFill>
                <a:latin typeface="Times New Roman" pitchFamily="18" charset="0"/>
                <a:cs typeface="Times New Roman" pitchFamily="18" charset="0"/>
              </a:rPr>
              <a:t>Lala</a:t>
            </a:r>
            <a:r>
              <a:rPr lang="en-US" sz="2000" dirty="0" smtClean="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Lajpat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Rai</a:t>
            </a:r>
            <a:r>
              <a:rPr lang="en-US" sz="2000" dirty="0">
                <a:solidFill>
                  <a:srgbClr val="FF0000"/>
                </a:solidFill>
                <a:latin typeface="Times New Roman" pitchFamily="18" charset="0"/>
                <a:cs typeface="Times New Roman" pitchFamily="18" charset="0"/>
              </a:rPr>
              <a:t> was critically injured and died a fortnight later</a:t>
            </a:r>
            <a:r>
              <a:rPr lang="en-US" sz="2000" dirty="0" smtClean="0">
                <a:solidFill>
                  <a:srgbClr val="FF0000"/>
                </a:solidFill>
                <a:latin typeface="Times New Roman" pitchFamily="18" charset="0"/>
                <a:cs typeface="Times New Roman" pitchFamily="18" charset="0"/>
              </a:rPr>
              <a:t>.</a:t>
            </a:r>
            <a:endParaRPr lang="en-US" sz="2000" dirty="0">
              <a:solidFill>
                <a:srgbClr val="FF0000"/>
              </a:solidFill>
              <a:latin typeface="Times New Roman" pitchFamily="18" charset="0"/>
              <a:cs typeface="Times New Roman" pitchFamily="18" charset="0"/>
            </a:endParaRPr>
          </a:p>
          <a:p>
            <a:endParaRPr lang="en-IN" sz="2000" dirty="0">
              <a:solidFill>
                <a:srgbClr val="FF0000"/>
              </a:solidFill>
              <a:latin typeface="Times New Roman" pitchFamily="18" charset="0"/>
              <a:cs typeface="Times New Roman" pitchFamily="18" charset="0"/>
            </a:endParaRPr>
          </a:p>
          <a:p>
            <a:endParaRPr lang="en-IN" sz="2600" dirty="0">
              <a:latin typeface="Times New Roman" pitchFamily="18" charset="0"/>
              <a:cs typeface="Times New Roman" pitchFamily="18" charset="0"/>
            </a:endParaRPr>
          </a:p>
        </p:txBody>
      </p:sp>
    </p:spTree>
    <p:extLst>
      <p:ext uri="{BB962C8B-B14F-4D97-AF65-F5344CB8AC3E}">
        <p14:creationId xmlns:p14="http://schemas.microsoft.com/office/powerpoint/2010/main" val="825507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a:normAutofit/>
          </a:bodyPr>
          <a:lstStyle/>
          <a:p>
            <a:r>
              <a:rPr lang="en-US" sz="2000" dirty="0">
                <a:solidFill>
                  <a:srgbClr val="FF0000"/>
                </a:solidFill>
                <a:latin typeface="Times New Roman" pitchFamily="18" charset="0"/>
                <a:cs typeface="Times New Roman" pitchFamily="18" charset="0"/>
              </a:rPr>
              <a:t>The Commission published its 2-volume report in May 1930.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It </a:t>
            </a:r>
            <a:r>
              <a:rPr lang="en-US" sz="2000" dirty="0">
                <a:solidFill>
                  <a:srgbClr val="FF0000"/>
                </a:solidFill>
                <a:latin typeface="Times New Roman" pitchFamily="18" charset="0"/>
                <a:cs typeface="Times New Roman" pitchFamily="18" charset="0"/>
              </a:rPr>
              <a:t>proposed the abolition of </a:t>
            </a:r>
            <a:r>
              <a:rPr lang="en-US" sz="2000" dirty="0" err="1">
                <a:solidFill>
                  <a:srgbClr val="FF0000"/>
                </a:solidFill>
                <a:latin typeface="Times New Roman" pitchFamily="18" charset="0"/>
                <a:cs typeface="Times New Roman" pitchFamily="18" charset="0"/>
              </a:rPr>
              <a:t>dyarchy</a:t>
            </a:r>
            <a:r>
              <a:rPr lang="en-US" sz="2000" dirty="0">
                <a:solidFill>
                  <a:srgbClr val="FF0000"/>
                </a:solidFill>
                <a:latin typeface="Times New Roman" pitchFamily="18" charset="0"/>
                <a:cs typeface="Times New Roman" pitchFamily="18" charset="0"/>
              </a:rPr>
              <a:t> and the establishment of representative government in the provinces</a:t>
            </a:r>
            <a:r>
              <a:rPr lang="en-US" sz="2000" dirty="0" smtClean="0">
                <a:solidFill>
                  <a:srgbClr val="FF0000"/>
                </a:solidFill>
                <a:latin typeface="Times New Roman" pitchFamily="18" charset="0"/>
                <a:cs typeface="Times New Roman" pitchFamily="18" charset="0"/>
              </a:rPr>
              <a:t>.</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It also recommended that separate communal electorates be retained, but only until tensions between Hindus and Muslims had died down.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In </a:t>
            </a:r>
            <a:r>
              <a:rPr lang="en-US" sz="2000" dirty="0">
                <a:solidFill>
                  <a:srgbClr val="FF0000"/>
                </a:solidFill>
                <a:latin typeface="Times New Roman" pitchFamily="18" charset="0"/>
                <a:cs typeface="Times New Roman" pitchFamily="18" charset="0"/>
              </a:rPr>
              <a:t>September </a:t>
            </a:r>
            <a:r>
              <a:rPr lang="en-US" sz="2000" dirty="0" smtClean="0">
                <a:solidFill>
                  <a:srgbClr val="FF0000"/>
                </a:solidFill>
                <a:latin typeface="Times New Roman" pitchFamily="18" charset="0"/>
                <a:cs typeface="Times New Roman" pitchFamily="18" charset="0"/>
              </a:rPr>
              <a:t>1928 </a:t>
            </a:r>
            <a:r>
              <a:rPr lang="en-US" sz="2000" dirty="0" err="1" smtClean="0">
                <a:solidFill>
                  <a:srgbClr val="FF0000"/>
                </a:solidFill>
                <a:latin typeface="Times New Roman" pitchFamily="18" charset="0"/>
                <a:cs typeface="Times New Roman" pitchFamily="18" charset="0"/>
              </a:rPr>
              <a:t>Motilal</a:t>
            </a:r>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Nehru presented his </a:t>
            </a:r>
            <a:r>
              <a:rPr lang="en-US" sz="2000" b="1" dirty="0">
                <a:solidFill>
                  <a:srgbClr val="FF0000"/>
                </a:solidFill>
                <a:latin typeface="Times New Roman" pitchFamily="18" charset="0"/>
                <a:cs typeface="Times New Roman" pitchFamily="18" charset="0"/>
              </a:rPr>
              <a:t>Nehru </a:t>
            </a:r>
            <a:r>
              <a:rPr lang="en-US" sz="2000" b="1" dirty="0" smtClean="0">
                <a:solidFill>
                  <a:srgbClr val="FF0000"/>
                </a:solidFill>
                <a:latin typeface="Times New Roman" pitchFamily="18" charset="0"/>
                <a:cs typeface="Times New Roman" pitchFamily="18" charset="0"/>
              </a:rPr>
              <a:t>Report</a:t>
            </a:r>
            <a:r>
              <a:rPr lang="en-US" sz="2000" dirty="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to </a:t>
            </a:r>
            <a:r>
              <a:rPr lang="en-US" sz="2000" dirty="0">
                <a:solidFill>
                  <a:srgbClr val="FF0000"/>
                </a:solidFill>
                <a:latin typeface="Times New Roman" pitchFamily="18" charset="0"/>
                <a:cs typeface="Times New Roman" pitchFamily="18" charset="0"/>
              </a:rPr>
              <a:t>counter its charges that Indians could not find a constitutional consensus among themselves.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This </a:t>
            </a:r>
            <a:r>
              <a:rPr lang="en-US" sz="2000" dirty="0">
                <a:solidFill>
                  <a:srgbClr val="FF0000"/>
                </a:solidFill>
                <a:latin typeface="Times New Roman" pitchFamily="18" charset="0"/>
                <a:cs typeface="Times New Roman" pitchFamily="18" charset="0"/>
              </a:rPr>
              <a:t>report advocated that India be given dominion status of complete internal self-government</a:t>
            </a:r>
            <a:r>
              <a:rPr lang="en-US" sz="2000" dirty="0" smtClean="0">
                <a:solidFill>
                  <a:srgbClr val="FF0000"/>
                </a:solidFill>
                <a:latin typeface="Times New Roman" pitchFamily="18" charset="0"/>
                <a:cs typeface="Times New Roman" pitchFamily="18" charset="0"/>
              </a:rPr>
              <a:t>.</a:t>
            </a:r>
          </a:p>
          <a:p>
            <a:r>
              <a:rPr lang="en-US" sz="2000" dirty="0">
                <a:solidFill>
                  <a:srgbClr val="FF0000"/>
                </a:solidFill>
                <a:latin typeface="Times New Roman" pitchFamily="18" charset="0"/>
                <a:cs typeface="Times New Roman" pitchFamily="18" charset="0"/>
              </a:rPr>
              <a:t>In October, 1929 Lord Irwin made an unclear offer of </a:t>
            </a:r>
            <a:r>
              <a:rPr lang="en-US" sz="2000" b="1" dirty="0">
                <a:solidFill>
                  <a:srgbClr val="FF0000"/>
                </a:solidFill>
                <a:latin typeface="Times New Roman" pitchFamily="18" charset="0"/>
                <a:cs typeface="Times New Roman" pitchFamily="18" charset="0"/>
              </a:rPr>
              <a:t>a 'dominion status' for</a:t>
            </a:r>
            <a:r>
              <a:rPr lang="en-US" sz="2000" dirty="0">
                <a:solidFill>
                  <a:srgbClr val="FF0000"/>
                </a:solidFill>
                <a:latin typeface="Times New Roman" pitchFamily="18" charset="0"/>
                <a:cs typeface="Times New Roman" pitchFamily="18" charset="0"/>
              </a:rPr>
              <a:t> India.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On 10</a:t>
            </a:r>
            <a:r>
              <a:rPr lang="en-US" sz="2000" baseline="30000" dirty="0" smtClean="0">
                <a:solidFill>
                  <a:srgbClr val="FF0000"/>
                </a:solidFill>
                <a:latin typeface="Times New Roman" pitchFamily="18" charset="0"/>
                <a:cs typeface="Times New Roman" pitchFamily="18" charset="0"/>
              </a:rPr>
              <a:t>th</a:t>
            </a:r>
            <a:r>
              <a:rPr lang="en-US" sz="2000" dirty="0" smtClean="0">
                <a:solidFill>
                  <a:srgbClr val="FF0000"/>
                </a:solidFill>
                <a:latin typeface="Times New Roman" pitchFamily="18" charset="0"/>
                <a:cs typeface="Times New Roman" pitchFamily="18" charset="0"/>
              </a:rPr>
              <a:t> Dec the Lahore session of INC passed a resolution declaring “</a:t>
            </a:r>
            <a:r>
              <a:rPr lang="en-US" sz="2000" dirty="0" err="1" smtClean="0">
                <a:solidFill>
                  <a:srgbClr val="FF0000"/>
                </a:solidFill>
                <a:latin typeface="Times New Roman" pitchFamily="18" charset="0"/>
                <a:cs typeface="Times New Roman" pitchFamily="18" charset="0"/>
              </a:rPr>
              <a:t>Poorna</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Swaraj</a:t>
            </a:r>
            <a:r>
              <a:rPr lang="en-US" sz="2000" dirty="0" smtClean="0">
                <a:solidFill>
                  <a:srgbClr val="FF0000"/>
                </a:solidFill>
                <a:latin typeface="Times New Roman" pitchFamily="18" charset="0"/>
                <a:cs typeface="Times New Roman" pitchFamily="18" charset="0"/>
              </a:rPr>
              <a:t>”</a:t>
            </a:r>
          </a:p>
          <a:p>
            <a:r>
              <a:rPr lang="en-US" sz="2000" dirty="0" smtClean="0">
                <a:solidFill>
                  <a:srgbClr val="FF0000"/>
                </a:solidFill>
                <a:latin typeface="Times New Roman" pitchFamily="18" charset="0"/>
                <a:cs typeface="Times New Roman" pitchFamily="18" charset="0"/>
              </a:rPr>
              <a:t>On 31</a:t>
            </a:r>
            <a:r>
              <a:rPr lang="en-US" sz="2000" baseline="30000" dirty="0" smtClean="0">
                <a:solidFill>
                  <a:srgbClr val="FF0000"/>
                </a:solidFill>
                <a:latin typeface="Times New Roman" pitchFamily="18" charset="0"/>
                <a:cs typeface="Times New Roman" pitchFamily="18" charset="0"/>
              </a:rPr>
              <a:t>st</a:t>
            </a:r>
            <a:r>
              <a:rPr lang="en-US" sz="2000" dirty="0" smtClean="0">
                <a:solidFill>
                  <a:srgbClr val="FF0000"/>
                </a:solidFill>
                <a:latin typeface="Times New Roman" pitchFamily="18" charset="0"/>
                <a:cs typeface="Times New Roman" pitchFamily="18" charset="0"/>
              </a:rPr>
              <a:t> March ,they hoisted the newly adopted try </a:t>
            </a:r>
            <a:r>
              <a:rPr lang="en-US" sz="2000" dirty="0" err="1" smtClean="0">
                <a:solidFill>
                  <a:srgbClr val="FF0000"/>
                </a:solidFill>
                <a:latin typeface="Times New Roman" pitchFamily="18" charset="0"/>
                <a:cs typeface="Times New Roman" pitchFamily="18" charset="0"/>
              </a:rPr>
              <a:t>colour</a:t>
            </a:r>
            <a:r>
              <a:rPr lang="en-US" sz="2000" dirty="0" smtClean="0">
                <a:solidFill>
                  <a:srgbClr val="FF0000"/>
                </a:solidFill>
                <a:latin typeface="Times New Roman" pitchFamily="18" charset="0"/>
                <a:cs typeface="Times New Roman" pitchFamily="18" charset="0"/>
              </a:rPr>
              <a:t> flag of freedom</a:t>
            </a:r>
          </a:p>
          <a:p>
            <a:r>
              <a:rPr lang="en-US" sz="2000" dirty="0" smtClean="0">
                <a:solidFill>
                  <a:srgbClr val="FF0000"/>
                </a:solidFill>
                <a:latin typeface="Times New Roman" pitchFamily="18" charset="0"/>
                <a:cs typeface="Times New Roman" pitchFamily="18" charset="0"/>
              </a:rPr>
              <a:t>On 26</a:t>
            </a:r>
            <a:r>
              <a:rPr lang="en-US" sz="2000" baseline="30000" dirty="0" smtClean="0">
                <a:solidFill>
                  <a:srgbClr val="FF0000"/>
                </a:solidFill>
                <a:latin typeface="Times New Roman" pitchFamily="18" charset="0"/>
                <a:cs typeface="Times New Roman" pitchFamily="18" charset="0"/>
              </a:rPr>
              <a:t>th</a:t>
            </a:r>
            <a:r>
              <a:rPr lang="en-US" sz="2000" dirty="0" smtClean="0">
                <a:solidFill>
                  <a:srgbClr val="FF0000"/>
                </a:solidFill>
                <a:latin typeface="Times New Roman" pitchFamily="18" charset="0"/>
                <a:cs typeface="Times New Roman" pitchFamily="18" charset="0"/>
              </a:rPr>
              <a:t> Jan 1930 was fixed as the First Independence Day</a:t>
            </a:r>
          </a:p>
          <a:p>
            <a:r>
              <a:rPr lang="en-US" sz="2000" dirty="0" smtClean="0">
                <a:solidFill>
                  <a:srgbClr val="FF0000"/>
                </a:solidFill>
                <a:latin typeface="Times New Roman" pitchFamily="18" charset="0"/>
                <a:cs typeface="Times New Roman" pitchFamily="18" charset="0"/>
              </a:rPr>
              <a:t>The session announced the launching of Civil Disobedience Movement</a:t>
            </a:r>
            <a:endParaRPr lang="en-IN"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45904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en-US" sz="2000" b="1" dirty="0" smtClean="0">
                <a:solidFill>
                  <a:srgbClr val="FF0000"/>
                </a:solidFill>
                <a:latin typeface="Times New Roman" pitchFamily="18" charset="0"/>
                <a:cs typeface="Times New Roman" pitchFamily="18" charset="0"/>
              </a:rPr>
              <a:t>CIVIL DIS OBEDIENCE MOVEMENT</a:t>
            </a:r>
          </a:p>
          <a:p>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Civil </a:t>
            </a:r>
            <a:r>
              <a:rPr lang="en-US" sz="2000" dirty="0">
                <a:solidFill>
                  <a:srgbClr val="FF0000"/>
                </a:solidFill>
                <a:latin typeface="Times New Roman" pitchFamily="18" charset="0"/>
                <a:cs typeface="Times New Roman" pitchFamily="18" charset="0"/>
              </a:rPr>
              <a:t>disobedience was initiated under the stewardship of Mahatma </a:t>
            </a:r>
            <a:r>
              <a:rPr lang="en-US" sz="2000" dirty="0" smtClean="0">
                <a:solidFill>
                  <a:srgbClr val="FF0000"/>
                </a:solidFill>
                <a:latin typeface="Times New Roman" pitchFamily="18" charset="0"/>
                <a:cs typeface="Times New Roman" pitchFamily="18" charset="0"/>
              </a:rPr>
              <a:t>Gandhi.</a:t>
            </a:r>
            <a:endParaRPr lang="en-US" sz="2000" dirty="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It </a:t>
            </a:r>
            <a:r>
              <a:rPr lang="en-US" sz="2000" dirty="0">
                <a:solidFill>
                  <a:srgbClr val="FF0000"/>
                </a:solidFill>
                <a:latin typeface="Times New Roman" pitchFamily="18" charset="0"/>
                <a:cs typeface="Times New Roman" pitchFamily="18" charset="0"/>
              </a:rPr>
              <a:t>was launched after the observance of Independence Day in 1930.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civil disobedience movement commenced with the infamous </a:t>
            </a:r>
            <a:r>
              <a:rPr lang="en-US" sz="2000" dirty="0" err="1">
                <a:solidFill>
                  <a:srgbClr val="FF0000"/>
                </a:solidFill>
                <a:latin typeface="Times New Roman" pitchFamily="18" charset="0"/>
                <a:cs typeface="Times New Roman" pitchFamily="18" charset="0"/>
              </a:rPr>
              <a:t>dandi</a:t>
            </a:r>
            <a:r>
              <a:rPr lang="en-US" sz="2000" dirty="0">
                <a:solidFill>
                  <a:srgbClr val="FF0000"/>
                </a:solidFill>
                <a:latin typeface="Times New Roman" pitchFamily="18" charset="0"/>
                <a:cs typeface="Times New Roman" pitchFamily="18" charset="0"/>
              </a:rPr>
              <a:t> march when Gandhi left the Sabarmati Ashram at Ahmedabad on foot with 78 other members of the Ashram for </a:t>
            </a:r>
            <a:r>
              <a:rPr lang="en-US" sz="2000" dirty="0" err="1">
                <a:solidFill>
                  <a:srgbClr val="FF0000"/>
                </a:solidFill>
                <a:latin typeface="Times New Roman" pitchFamily="18" charset="0"/>
                <a:cs typeface="Times New Roman" pitchFamily="18" charset="0"/>
              </a:rPr>
              <a:t>Dandi</a:t>
            </a:r>
            <a:r>
              <a:rPr lang="en-US" sz="2000" dirty="0">
                <a:solidFill>
                  <a:srgbClr val="FF0000"/>
                </a:solidFill>
                <a:latin typeface="Times New Roman" pitchFamily="18" charset="0"/>
                <a:cs typeface="Times New Roman" pitchFamily="18" charset="0"/>
              </a:rPr>
              <a:t> on 12 March 1930.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After </a:t>
            </a:r>
            <a:r>
              <a:rPr lang="en-US" sz="2000" dirty="0">
                <a:solidFill>
                  <a:srgbClr val="FF0000"/>
                </a:solidFill>
                <a:latin typeface="Times New Roman" pitchFamily="18" charset="0"/>
                <a:cs typeface="Times New Roman" pitchFamily="18" charset="0"/>
              </a:rPr>
              <a:t>reaching </a:t>
            </a:r>
            <a:r>
              <a:rPr lang="en-US" sz="2000" dirty="0" err="1">
                <a:solidFill>
                  <a:srgbClr val="FF0000"/>
                </a:solidFill>
                <a:latin typeface="Times New Roman" pitchFamily="18" charset="0"/>
                <a:cs typeface="Times New Roman" pitchFamily="18" charset="0"/>
              </a:rPr>
              <a:t>Dandi</a:t>
            </a:r>
            <a:r>
              <a:rPr lang="en-US" sz="2000" dirty="0">
                <a:solidFill>
                  <a:srgbClr val="FF0000"/>
                </a:solidFill>
                <a:latin typeface="Times New Roman" pitchFamily="18" charset="0"/>
                <a:cs typeface="Times New Roman" pitchFamily="18" charset="0"/>
              </a:rPr>
              <a:t>, Gandhi broke the salt law.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It </a:t>
            </a:r>
            <a:r>
              <a:rPr lang="en-US" sz="2000" dirty="0">
                <a:solidFill>
                  <a:srgbClr val="FF0000"/>
                </a:solidFill>
                <a:latin typeface="Times New Roman" pitchFamily="18" charset="0"/>
                <a:cs typeface="Times New Roman" pitchFamily="18" charset="0"/>
              </a:rPr>
              <a:t>was considered illegal to make salt as it was solely a government monopoly.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a:t>
            </a:r>
            <a:r>
              <a:rPr lang="en-US" sz="2000" dirty="0">
                <a:solidFill>
                  <a:srgbClr val="FF0000"/>
                </a:solidFill>
                <a:latin typeface="Times New Roman" pitchFamily="18" charset="0"/>
                <a:cs typeface="Times New Roman" pitchFamily="18" charset="0"/>
              </a:rPr>
              <a:t> salt </a:t>
            </a:r>
            <a:r>
              <a:rPr lang="en-US" sz="2000" dirty="0" err="1" smtClean="0">
                <a:solidFill>
                  <a:srgbClr val="FF0000"/>
                </a:solidFill>
                <a:latin typeface="Times New Roman" pitchFamily="18" charset="0"/>
                <a:cs typeface="Times New Roman" pitchFamily="18" charset="0"/>
              </a:rPr>
              <a:t>satyagraha</a:t>
            </a:r>
            <a:r>
              <a:rPr lang="en-US" sz="2000" dirty="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led </a:t>
            </a:r>
            <a:r>
              <a:rPr lang="en-US" sz="2000" dirty="0">
                <a:solidFill>
                  <a:srgbClr val="FF0000"/>
                </a:solidFill>
                <a:latin typeface="Times New Roman" pitchFamily="18" charset="0"/>
                <a:cs typeface="Times New Roman" pitchFamily="18" charset="0"/>
              </a:rPr>
              <a:t>to a widespread acceptance of the civil Disobedience movement across the country.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This </a:t>
            </a:r>
            <a:r>
              <a:rPr lang="en-US" sz="2000" dirty="0">
                <a:solidFill>
                  <a:srgbClr val="FF0000"/>
                </a:solidFill>
                <a:latin typeface="Times New Roman" pitchFamily="18" charset="0"/>
                <a:cs typeface="Times New Roman" pitchFamily="18" charset="0"/>
              </a:rPr>
              <a:t>event became symbolic of people’s defiance of the government policies.</a:t>
            </a:r>
            <a:endParaRPr lang="en-US" sz="2000" b="1" dirty="0" smtClean="0">
              <a:solidFill>
                <a:srgbClr val="FF0000"/>
              </a:solidFill>
              <a:latin typeface="Times New Roman" pitchFamily="18" charset="0"/>
              <a:cs typeface="Times New Roman" pitchFamily="18" charset="0"/>
            </a:endParaRPr>
          </a:p>
          <a:p>
            <a:endParaRPr lang="en-IN"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6612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r>
              <a:rPr lang="en-US" sz="2000" dirty="0">
                <a:solidFill>
                  <a:srgbClr val="FF0000"/>
                </a:solidFill>
                <a:latin typeface="Times New Roman" pitchFamily="18" charset="0"/>
                <a:cs typeface="Times New Roman" pitchFamily="18" charset="0"/>
              </a:rPr>
              <a:t>Following Gandhi’s footsteps, C. </a:t>
            </a:r>
            <a:r>
              <a:rPr lang="en-US" sz="2000" dirty="0" err="1">
                <a:solidFill>
                  <a:srgbClr val="FF0000"/>
                </a:solidFill>
                <a:latin typeface="Times New Roman" pitchFamily="18" charset="0"/>
                <a:cs typeface="Times New Roman" pitchFamily="18" charset="0"/>
              </a:rPr>
              <a:t>Rajgopalchari</a:t>
            </a:r>
            <a:r>
              <a:rPr lang="en-US" sz="2000" dirty="0">
                <a:solidFill>
                  <a:srgbClr val="FF0000"/>
                </a:solidFill>
                <a:latin typeface="Times New Roman" pitchFamily="18" charset="0"/>
                <a:cs typeface="Times New Roman" pitchFamily="18" charset="0"/>
              </a:rPr>
              <a:t> in Tamil Nadu led a similar march from Trichinopoly to </a:t>
            </a:r>
            <a:r>
              <a:rPr lang="en-US" sz="2000" dirty="0" err="1">
                <a:solidFill>
                  <a:srgbClr val="FF0000"/>
                </a:solidFill>
                <a:latin typeface="Times New Roman" pitchFamily="18" charset="0"/>
                <a:cs typeface="Times New Roman" pitchFamily="18" charset="0"/>
              </a:rPr>
              <a:t>Vedaranyam</a:t>
            </a:r>
            <a:r>
              <a:rPr lang="en-US" sz="2000" dirty="0">
                <a:solidFill>
                  <a:srgbClr val="FF0000"/>
                </a:solidFill>
                <a:latin typeface="Times New Roman" pitchFamily="18" charset="0"/>
                <a:cs typeface="Times New Roman" pitchFamily="18" charset="0"/>
              </a:rPr>
              <a:t>.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At </a:t>
            </a:r>
            <a:r>
              <a:rPr lang="en-US" sz="2000" dirty="0">
                <a:solidFill>
                  <a:srgbClr val="FF0000"/>
                </a:solidFill>
                <a:latin typeface="Times New Roman" pitchFamily="18" charset="0"/>
                <a:cs typeface="Times New Roman" pitchFamily="18" charset="0"/>
              </a:rPr>
              <a:t>the same time  </a:t>
            </a:r>
            <a:r>
              <a:rPr lang="en-US" sz="2000" dirty="0" err="1">
                <a:solidFill>
                  <a:srgbClr val="FF0000"/>
                </a:solidFill>
                <a:latin typeface="Times New Roman" pitchFamily="18" charset="0"/>
                <a:cs typeface="Times New Roman" pitchFamily="18" charset="0"/>
              </a:rPr>
              <a:t>Sarojini</a:t>
            </a:r>
            <a:r>
              <a:rPr lang="en-US" sz="2000" dirty="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Naidu </a:t>
            </a:r>
            <a:r>
              <a:rPr lang="en-US" sz="2000" dirty="0">
                <a:solidFill>
                  <a:srgbClr val="FF0000"/>
                </a:solidFill>
                <a:latin typeface="Times New Roman" pitchFamily="18" charset="0"/>
                <a:cs typeface="Times New Roman" pitchFamily="18" charset="0"/>
              </a:rPr>
              <a:t>a prominent leader in the congress led the movement in </a:t>
            </a:r>
            <a:r>
              <a:rPr lang="en-US" sz="2000" dirty="0" err="1">
                <a:solidFill>
                  <a:srgbClr val="FF0000"/>
                </a:solidFill>
                <a:latin typeface="Times New Roman" pitchFamily="18" charset="0"/>
                <a:cs typeface="Times New Roman" pitchFamily="18" charset="0"/>
              </a:rPr>
              <a:t>Darasana</a:t>
            </a:r>
            <a:r>
              <a:rPr lang="en-US" sz="2000" dirty="0">
                <a:solidFill>
                  <a:srgbClr val="FF0000"/>
                </a:solidFill>
                <a:latin typeface="Times New Roman" pitchFamily="18" charset="0"/>
                <a:cs typeface="Times New Roman" pitchFamily="18" charset="0"/>
              </a:rPr>
              <a:t> in Gujarat.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police opened a </a:t>
            </a:r>
            <a:r>
              <a:rPr lang="en-US" sz="2000" dirty="0" err="1">
                <a:solidFill>
                  <a:srgbClr val="FF0000"/>
                </a:solidFill>
                <a:latin typeface="Times New Roman" pitchFamily="18" charset="0"/>
                <a:cs typeface="Times New Roman" pitchFamily="18" charset="0"/>
              </a:rPr>
              <a:t>lathi</a:t>
            </a:r>
            <a:r>
              <a:rPr lang="en-US" sz="2000" dirty="0">
                <a:solidFill>
                  <a:srgbClr val="FF0000"/>
                </a:solidFill>
                <a:latin typeface="Times New Roman" pitchFamily="18" charset="0"/>
                <a:cs typeface="Times New Roman" pitchFamily="18" charset="0"/>
              </a:rPr>
              <a:t> charge which led to over 300 </a:t>
            </a:r>
            <a:r>
              <a:rPr lang="en-US" sz="2000" dirty="0" err="1">
                <a:solidFill>
                  <a:srgbClr val="FF0000"/>
                </a:solidFill>
                <a:latin typeface="Times New Roman" pitchFamily="18" charset="0"/>
                <a:cs typeface="Times New Roman" pitchFamily="18" charset="0"/>
              </a:rPr>
              <a:t>satyagrahis</a:t>
            </a:r>
            <a:r>
              <a:rPr lang="en-US" sz="2000" dirty="0">
                <a:solidFill>
                  <a:srgbClr val="FF0000"/>
                </a:solidFill>
                <a:latin typeface="Times New Roman" pitchFamily="18" charset="0"/>
                <a:cs typeface="Times New Roman" pitchFamily="18" charset="0"/>
              </a:rPr>
              <a:t> being severely injured.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Consequently</a:t>
            </a:r>
            <a:r>
              <a:rPr lang="en-US" sz="2000" dirty="0">
                <a:solidFill>
                  <a:srgbClr val="FF0000"/>
                </a:solidFill>
                <a:latin typeface="Times New Roman" pitchFamily="18" charset="0"/>
                <a:cs typeface="Times New Roman" pitchFamily="18" charset="0"/>
              </a:rPr>
              <a:t>, there were demonstrations, </a:t>
            </a:r>
            <a:r>
              <a:rPr lang="en-US" sz="2000" dirty="0" err="1">
                <a:solidFill>
                  <a:srgbClr val="FF0000"/>
                </a:solidFill>
                <a:latin typeface="Times New Roman" pitchFamily="18" charset="0"/>
                <a:cs typeface="Times New Roman" pitchFamily="18" charset="0"/>
              </a:rPr>
              <a:t>hartals</a:t>
            </a:r>
            <a:r>
              <a:rPr lang="en-US" sz="2000" dirty="0">
                <a:solidFill>
                  <a:srgbClr val="FF0000"/>
                </a:solidFill>
                <a:latin typeface="Times New Roman" pitchFamily="18" charset="0"/>
                <a:cs typeface="Times New Roman" pitchFamily="18" charset="0"/>
              </a:rPr>
              <a:t>, a boycott of foreign goods, and later refusal to pay taxes</a:t>
            </a:r>
            <a:r>
              <a:rPr lang="en-US" sz="2000" dirty="0" smtClean="0">
                <a:solidFill>
                  <a:srgbClr val="FF0000"/>
                </a:solidFill>
                <a:latin typeface="Times New Roman" pitchFamily="18" charset="0"/>
                <a:cs typeface="Times New Roman" pitchFamily="18" charset="0"/>
              </a:rPr>
              <a:t>.</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A lakh of participants including women participated in this movement. </a:t>
            </a:r>
            <a:endParaRPr lang="en-US" sz="2000" dirty="0" smtClean="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In order to consider the reforms by the Simon Commission, the British government convened the first round table conference in November 1930.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It </a:t>
            </a:r>
            <a:r>
              <a:rPr lang="en-US" sz="2000" dirty="0">
                <a:solidFill>
                  <a:srgbClr val="FF0000"/>
                </a:solidFill>
                <a:latin typeface="Times New Roman" pitchFamily="18" charset="0"/>
                <a:cs typeface="Times New Roman" pitchFamily="18" charset="0"/>
              </a:rPr>
              <a:t>was however boycotted by the Indian National Congress</a:t>
            </a:r>
            <a:r>
              <a:rPr lang="en-US" sz="2000" dirty="0" smtClean="0">
                <a:solidFill>
                  <a:srgbClr val="FF0000"/>
                </a:solidFill>
                <a:latin typeface="Times New Roman" pitchFamily="18" charset="0"/>
                <a:cs typeface="Times New Roman" pitchFamily="18" charset="0"/>
              </a:rPr>
              <a:t>.</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The conference was attended by  Indian princes, the Muslim League, Hindu </a:t>
            </a:r>
            <a:r>
              <a:rPr lang="en-US" sz="2000" dirty="0" err="1">
                <a:solidFill>
                  <a:srgbClr val="FF0000"/>
                </a:solidFill>
                <a:latin typeface="Times New Roman" pitchFamily="18" charset="0"/>
                <a:cs typeface="Times New Roman" pitchFamily="18" charset="0"/>
              </a:rPr>
              <a:t>Mahasabha</a:t>
            </a:r>
            <a:r>
              <a:rPr lang="en-US" sz="2000" dirty="0">
                <a:solidFill>
                  <a:srgbClr val="FF0000"/>
                </a:solidFill>
                <a:latin typeface="Times New Roman" pitchFamily="18" charset="0"/>
                <a:cs typeface="Times New Roman" pitchFamily="18" charset="0"/>
              </a:rPr>
              <a:t>, and some others.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However</a:t>
            </a:r>
            <a:r>
              <a:rPr lang="en-US" sz="2000" dirty="0">
                <a:solidFill>
                  <a:srgbClr val="FF0000"/>
                </a:solidFill>
                <a:latin typeface="Times New Roman" pitchFamily="18" charset="0"/>
                <a:cs typeface="Times New Roman" pitchFamily="18" charset="0"/>
              </a:rPr>
              <a:t>, nothing came of it.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British realized that without the participation of congress no real constitutional changes would come about. </a:t>
            </a:r>
            <a:endParaRPr lang="en-IN"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436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04800"/>
            <a:ext cx="8229600" cy="6172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685800"/>
            <a:ext cx="2164080" cy="1348740"/>
          </a:xfrm>
          <a:prstGeom prst="rect">
            <a:avLst/>
          </a:prstGeom>
        </p:spPr>
      </p:pic>
    </p:spTree>
    <p:extLst>
      <p:ext uri="{BB962C8B-B14F-4D97-AF65-F5344CB8AC3E}">
        <p14:creationId xmlns:p14="http://schemas.microsoft.com/office/powerpoint/2010/main" val="39446182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l"/>
            <a:r>
              <a:rPr lang="en-US" sz="2000" b="1" dirty="0" smtClean="0">
                <a:solidFill>
                  <a:srgbClr val="6600FF"/>
                </a:solidFill>
              </a:rPr>
              <a:t>G. CONSTRUCTIVE PROGRAMMES OF GANDHI </a:t>
            </a:r>
            <a:endParaRPr lang="en-US" sz="2000" b="1" dirty="0">
              <a:solidFill>
                <a:srgbClr val="6600FF"/>
              </a:solidFill>
            </a:endParaRPr>
          </a:p>
        </p:txBody>
      </p:sp>
      <p:sp>
        <p:nvSpPr>
          <p:cNvPr id="3" name="Content Placeholder 2"/>
          <p:cNvSpPr>
            <a:spLocks noGrp="1"/>
          </p:cNvSpPr>
          <p:nvPr>
            <p:ph idx="1"/>
          </p:nvPr>
        </p:nvSpPr>
        <p:spPr>
          <a:xfrm>
            <a:off x="457200" y="685800"/>
            <a:ext cx="8229600" cy="5440363"/>
          </a:xfrm>
        </p:spPr>
        <p:txBody>
          <a:bodyPr>
            <a:normAutofit/>
          </a:bodyPr>
          <a:lstStyle/>
          <a:p>
            <a:pPr>
              <a:buFont typeface="Wingdings" pitchFamily="2" charset="2"/>
              <a:buChar char="Ø"/>
            </a:pPr>
            <a:endParaRPr lang="en-US" sz="2000" dirty="0" smtClean="0">
              <a:solidFill>
                <a:srgbClr val="6600FF"/>
              </a:solidFill>
            </a:endParaRPr>
          </a:p>
          <a:p>
            <a:pPr>
              <a:buFont typeface="Wingdings" pitchFamily="2" charset="2"/>
              <a:buChar char="Ø"/>
            </a:pPr>
            <a:r>
              <a:rPr lang="en-US" sz="2000" dirty="0" smtClean="0">
                <a:solidFill>
                  <a:srgbClr val="6600FF"/>
                </a:solidFill>
              </a:rPr>
              <a:t>Introduction of Khadi</a:t>
            </a:r>
          </a:p>
          <a:p>
            <a:pPr>
              <a:buFont typeface="Wingdings" pitchFamily="2" charset="2"/>
              <a:buChar char="Ø"/>
            </a:pPr>
            <a:r>
              <a:rPr lang="en-US" sz="2000" dirty="0" smtClean="0">
                <a:solidFill>
                  <a:srgbClr val="6600FF"/>
                </a:solidFill>
              </a:rPr>
              <a:t>Symbol of Nationalism, equality and self reliance</a:t>
            </a:r>
          </a:p>
          <a:p>
            <a:pPr>
              <a:buFont typeface="Wingdings" pitchFamily="2" charset="2"/>
              <a:buChar char="Ø"/>
            </a:pPr>
            <a:r>
              <a:rPr lang="en-US" sz="2000" dirty="0" smtClean="0">
                <a:solidFill>
                  <a:srgbClr val="6600FF"/>
                </a:solidFill>
              </a:rPr>
              <a:t>1924- Vaikkom Satyagraha</a:t>
            </a:r>
          </a:p>
          <a:p>
            <a:pPr>
              <a:buFont typeface="Wingdings" pitchFamily="2" charset="2"/>
              <a:buChar char="Ø"/>
            </a:pPr>
            <a:r>
              <a:rPr lang="en-US" sz="2000" dirty="0" smtClean="0">
                <a:solidFill>
                  <a:srgbClr val="6600FF"/>
                </a:solidFill>
              </a:rPr>
              <a:t>To remove the ban of entry of the depressed near temples roads</a:t>
            </a:r>
          </a:p>
          <a:p>
            <a:pPr>
              <a:buFont typeface="Wingdings" pitchFamily="2" charset="2"/>
              <a:buChar char="Ø"/>
            </a:pPr>
            <a:r>
              <a:rPr lang="en-US" sz="2000" dirty="0" smtClean="0">
                <a:solidFill>
                  <a:srgbClr val="6600FF"/>
                </a:solidFill>
              </a:rPr>
              <a:t>1926- Travancore Government - </a:t>
            </a:r>
            <a:r>
              <a:rPr lang="en-US" sz="2000" dirty="0">
                <a:solidFill>
                  <a:srgbClr val="6600FF"/>
                </a:solidFill>
              </a:rPr>
              <a:t>O</a:t>
            </a:r>
            <a:r>
              <a:rPr lang="en-US" sz="2000" dirty="0" smtClean="0">
                <a:solidFill>
                  <a:srgbClr val="6600FF"/>
                </a:solidFill>
              </a:rPr>
              <a:t>pening of temple roads to depressed</a:t>
            </a:r>
          </a:p>
          <a:p>
            <a:pPr>
              <a:buFont typeface="Wingdings" pitchFamily="2" charset="2"/>
              <a:buChar char="Ø"/>
            </a:pPr>
            <a:r>
              <a:rPr lang="en-US" sz="2000" dirty="0" smtClean="0">
                <a:solidFill>
                  <a:srgbClr val="6600FF"/>
                </a:solidFill>
              </a:rPr>
              <a:t>1932 – formation of All India Anti- Untouchability League</a:t>
            </a:r>
          </a:p>
          <a:p>
            <a:pPr>
              <a:buFont typeface="Wingdings" pitchFamily="2" charset="2"/>
              <a:buChar char="Ø"/>
            </a:pPr>
            <a:r>
              <a:rPr lang="en-US" sz="2000" dirty="0" smtClean="0">
                <a:solidFill>
                  <a:srgbClr val="6600FF"/>
                </a:solidFill>
              </a:rPr>
              <a:t>Participation in Guruvayur </a:t>
            </a:r>
            <a:r>
              <a:rPr lang="en-US" sz="2000" dirty="0">
                <a:solidFill>
                  <a:srgbClr val="6600FF"/>
                </a:solidFill>
              </a:rPr>
              <a:t>S</a:t>
            </a:r>
            <a:r>
              <a:rPr lang="en-US" sz="2000" dirty="0" smtClean="0">
                <a:solidFill>
                  <a:srgbClr val="6600FF"/>
                </a:solidFill>
              </a:rPr>
              <a:t>atyagraha</a:t>
            </a:r>
            <a:endParaRPr lang="en-US" sz="2000" dirty="0">
              <a:solidFill>
                <a:srgbClr val="6600FF"/>
              </a:solidFill>
            </a:endParaRPr>
          </a:p>
        </p:txBody>
      </p:sp>
    </p:spTree>
    <p:extLst>
      <p:ext uri="{BB962C8B-B14F-4D97-AF65-F5344CB8AC3E}">
        <p14:creationId xmlns:p14="http://schemas.microsoft.com/office/powerpoint/2010/main" val="3685335871"/>
      </p:ext>
    </p:extLst>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000" b="1" dirty="0" smtClean="0">
                <a:solidFill>
                  <a:srgbClr val="008000"/>
                </a:solidFill>
              </a:rPr>
              <a:t>A. NON VIOLENCE AND SATYAGRAHA</a:t>
            </a:r>
            <a:endParaRPr lang="en-US" sz="2000" b="1" dirty="0">
              <a:solidFill>
                <a:srgbClr val="008000"/>
              </a:solidFill>
            </a:endParaRPr>
          </a:p>
        </p:txBody>
      </p:sp>
      <p:sp>
        <p:nvSpPr>
          <p:cNvPr id="3" name="Content Placeholder 2"/>
          <p:cNvSpPr>
            <a:spLocks noGrp="1"/>
          </p:cNvSpPr>
          <p:nvPr>
            <p:ph idx="1"/>
          </p:nvPr>
        </p:nvSpPr>
        <p:spPr>
          <a:xfrm>
            <a:off x="457200" y="914400"/>
            <a:ext cx="8229600" cy="5211763"/>
          </a:xfrm>
        </p:spPr>
        <p:txBody>
          <a:bodyPr>
            <a:normAutofit/>
          </a:bodyPr>
          <a:lstStyle/>
          <a:p>
            <a:pPr>
              <a:buFont typeface="Wingdings" pitchFamily="2" charset="2"/>
              <a:buChar char="Ø"/>
            </a:pPr>
            <a:r>
              <a:rPr lang="en-US" sz="2000" dirty="0" smtClean="0">
                <a:solidFill>
                  <a:srgbClr val="008000"/>
                </a:solidFill>
              </a:rPr>
              <a:t>Elements of Gandhian philosophy</a:t>
            </a:r>
          </a:p>
          <a:p>
            <a:pPr>
              <a:buFont typeface="Wingdings" pitchFamily="2" charset="2"/>
              <a:buChar char="Ø"/>
            </a:pPr>
            <a:r>
              <a:rPr lang="en-US" sz="2000" dirty="0" smtClean="0">
                <a:solidFill>
                  <a:srgbClr val="008000"/>
                </a:solidFill>
              </a:rPr>
              <a:t>Qualities of a Satyagrahi:</a:t>
            </a:r>
          </a:p>
          <a:p>
            <a:pPr lvl="1">
              <a:buFont typeface="Wingdings" pitchFamily="2" charset="2"/>
              <a:buChar char="Ø"/>
            </a:pPr>
            <a:r>
              <a:rPr lang="en-US" sz="1600" dirty="0" smtClean="0">
                <a:solidFill>
                  <a:srgbClr val="008000"/>
                </a:solidFill>
              </a:rPr>
              <a:t>Truth and peaceful</a:t>
            </a:r>
          </a:p>
          <a:p>
            <a:pPr lvl="1">
              <a:buFont typeface="Wingdings" pitchFamily="2" charset="2"/>
              <a:buChar char="Ø"/>
            </a:pPr>
            <a:r>
              <a:rPr lang="en-US" sz="1600" dirty="0" smtClean="0">
                <a:solidFill>
                  <a:srgbClr val="008000"/>
                </a:solidFill>
              </a:rPr>
              <a:t>Accept sufferings willingly</a:t>
            </a:r>
          </a:p>
          <a:p>
            <a:pPr lvl="1">
              <a:buFont typeface="Wingdings" pitchFamily="2" charset="2"/>
              <a:buChar char="Ø"/>
            </a:pPr>
            <a:r>
              <a:rPr lang="en-US" sz="1600" dirty="0" smtClean="0">
                <a:solidFill>
                  <a:srgbClr val="008000"/>
                </a:solidFill>
              </a:rPr>
              <a:t>Resist the Evil but love the Evildoer</a:t>
            </a:r>
          </a:p>
          <a:p>
            <a:pPr lvl="1">
              <a:buFont typeface="Wingdings" pitchFamily="2" charset="2"/>
              <a:buChar char="Ø"/>
            </a:pPr>
            <a:r>
              <a:rPr lang="en-US" sz="1600" dirty="0" smtClean="0">
                <a:solidFill>
                  <a:srgbClr val="008000"/>
                </a:solidFill>
              </a:rPr>
              <a:t>Fearless</a:t>
            </a:r>
          </a:p>
          <a:p>
            <a:pPr lvl="1">
              <a:buFont typeface="Wingdings" pitchFamily="2" charset="2"/>
              <a:buChar char="Ø"/>
            </a:pPr>
            <a:r>
              <a:rPr lang="en-US" sz="1600" dirty="0" smtClean="0">
                <a:solidFill>
                  <a:srgbClr val="008000"/>
                </a:solidFill>
              </a:rPr>
              <a:t>No hatred</a:t>
            </a:r>
          </a:p>
          <a:p>
            <a:pPr>
              <a:buFont typeface="Wingdings" pitchFamily="2" charset="2"/>
              <a:buChar char="Ø"/>
            </a:pPr>
            <a:r>
              <a:rPr lang="en-US" sz="2000" dirty="0" smtClean="0">
                <a:solidFill>
                  <a:srgbClr val="008000"/>
                </a:solidFill>
              </a:rPr>
              <a:t>Satyagraha – a combination of two words ‘</a:t>
            </a:r>
            <a:r>
              <a:rPr lang="en-US" sz="2000" dirty="0" err="1">
                <a:solidFill>
                  <a:srgbClr val="008000"/>
                </a:solidFill>
              </a:rPr>
              <a:t>S</a:t>
            </a:r>
            <a:r>
              <a:rPr lang="en-US" sz="2000" dirty="0" err="1" smtClean="0">
                <a:solidFill>
                  <a:srgbClr val="008000"/>
                </a:solidFill>
              </a:rPr>
              <a:t>atya</a:t>
            </a:r>
            <a:r>
              <a:rPr lang="en-US" sz="2000" dirty="0" smtClean="0">
                <a:solidFill>
                  <a:srgbClr val="008000"/>
                </a:solidFill>
              </a:rPr>
              <a:t>’ and ‘</a:t>
            </a:r>
            <a:r>
              <a:rPr lang="en-US" sz="2000" dirty="0" err="1" smtClean="0">
                <a:solidFill>
                  <a:srgbClr val="008000"/>
                </a:solidFill>
              </a:rPr>
              <a:t>Agraha</a:t>
            </a:r>
            <a:r>
              <a:rPr lang="en-US" sz="2000" dirty="0" smtClean="0">
                <a:solidFill>
                  <a:srgbClr val="008000"/>
                </a:solidFill>
              </a:rPr>
              <a:t>’</a:t>
            </a:r>
          </a:p>
          <a:p>
            <a:pPr>
              <a:buFont typeface="Wingdings" pitchFamily="2" charset="2"/>
              <a:buChar char="Ø"/>
            </a:pPr>
            <a:r>
              <a:rPr lang="en-US" sz="2000" dirty="0" smtClean="0">
                <a:solidFill>
                  <a:srgbClr val="008000"/>
                </a:solidFill>
              </a:rPr>
              <a:t>It is different from passive resistance</a:t>
            </a:r>
          </a:p>
          <a:p>
            <a:pPr>
              <a:buFont typeface="Wingdings" pitchFamily="2" charset="2"/>
              <a:buChar char="Ø"/>
            </a:pPr>
            <a:r>
              <a:rPr lang="en-US" sz="2000" dirty="0" smtClean="0">
                <a:solidFill>
                  <a:srgbClr val="008000"/>
                </a:solidFill>
              </a:rPr>
              <a:t>Satyagraha is truth oriented</a:t>
            </a:r>
          </a:p>
          <a:p>
            <a:pPr>
              <a:buFont typeface="Wingdings" pitchFamily="2" charset="2"/>
              <a:buChar char="Ø"/>
            </a:pPr>
            <a:r>
              <a:rPr lang="en-US" sz="2000" dirty="0" smtClean="0">
                <a:solidFill>
                  <a:srgbClr val="008000"/>
                </a:solidFill>
              </a:rPr>
              <a:t>Self sacrifice and readiness to bear endless sufferings</a:t>
            </a:r>
            <a:endParaRPr lang="en-US" sz="2000" dirty="0">
              <a:solidFill>
                <a:srgbClr val="008000"/>
              </a:solidFill>
            </a:endParaRPr>
          </a:p>
        </p:txBody>
      </p:sp>
    </p:spTree>
    <p:extLst>
      <p:ext uri="{BB962C8B-B14F-4D97-AF65-F5344CB8AC3E}">
        <p14:creationId xmlns:p14="http://schemas.microsoft.com/office/powerpoint/2010/main" val="13997313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2000" b="1" dirty="0" smtClean="0">
                <a:solidFill>
                  <a:srgbClr val="C00000"/>
                </a:solidFill>
              </a:rPr>
              <a:t>H. CRITIQUE OF GANDHIAN PROGRAMMES BY AMBEDKAR</a:t>
            </a:r>
            <a:endParaRPr lang="en-US" sz="2000" b="1" dirty="0">
              <a:solidFill>
                <a:srgbClr val="C00000"/>
              </a:solidFill>
            </a:endParaRPr>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pPr marL="457200" indent="-457200">
              <a:buAutoNum type="arabicPeriod"/>
            </a:pPr>
            <a:r>
              <a:rPr lang="en-US" sz="2000" dirty="0" smtClean="0">
                <a:solidFill>
                  <a:srgbClr val="C00000"/>
                </a:solidFill>
              </a:rPr>
              <a:t> - Ambedkar criticized caste and untouchability</a:t>
            </a:r>
          </a:p>
          <a:p>
            <a:pPr marL="0" indent="0">
              <a:buNone/>
            </a:pPr>
            <a:r>
              <a:rPr lang="en-US" sz="2000" dirty="0">
                <a:solidFill>
                  <a:srgbClr val="C00000"/>
                </a:solidFill>
              </a:rPr>
              <a:t> </a:t>
            </a:r>
            <a:r>
              <a:rPr lang="en-US" sz="2000" dirty="0" smtClean="0">
                <a:solidFill>
                  <a:srgbClr val="C00000"/>
                </a:solidFill>
              </a:rPr>
              <a:t>        - Gandhi wished to destroy the notion of hierarchy in Hinduism</a:t>
            </a:r>
          </a:p>
          <a:p>
            <a:pPr marL="0" indent="0">
              <a:buNone/>
            </a:pPr>
            <a:r>
              <a:rPr lang="en-US" sz="2000" dirty="0" smtClean="0">
                <a:solidFill>
                  <a:srgbClr val="C00000"/>
                </a:solidFill>
              </a:rPr>
              <a:t>2.      - Gandhi: Villages are unique and basic social unit</a:t>
            </a:r>
          </a:p>
          <a:p>
            <a:pPr marL="0" indent="0">
              <a:buNone/>
            </a:pPr>
            <a:r>
              <a:rPr lang="en-US" sz="2000" dirty="0" smtClean="0">
                <a:solidFill>
                  <a:srgbClr val="C00000"/>
                </a:solidFill>
              </a:rPr>
              <a:t>         -  Ambedkar: Villages represents a kind of colonialism of Hindus</a:t>
            </a:r>
          </a:p>
          <a:p>
            <a:pPr marL="457200" indent="-457200">
              <a:buAutoNum type="arabicPeriod" startAt="3"/>
            </a:pPr>
            <a:r>
              <a:rPr lang="en-US" sz="2000" dirty="0" smtClean="0">
                <a:solidFill>
                  <a:srgbClr val="C00000"/>
                </a:solidFill>
              </a:rPr>
              <a:t> - Ambedkar: Separate Electorates for the depressed classes</a:t>
            </a:r>
          </a:p>
          <a:p>
            <a:pPr marL="0" indent="0">
              <a:buNone/>
            </a:pPr>
            <a:r>
              <a:rPr lang="en-US" sz="2000" dirty="0" smtClean="0">
                <a:solidFill>
                  <a:srgbClr val="C00000"/>
                </a:solidFill>
              </a:rPr>
              <a:t>         - Gandhi : Reluctant to accept the depressed as a separate community </a:t>
            </a:r>
          </a:p>
          <a:p>
            <a:pPr marL="0" indent="0">
              <a:buNone/>
            </a:pPr>
            <a:endParaRPr lang="en-US" sz="2000" dirty="0">
              <a:solidFill>
                <a:srgbClr val="C00000"/>
              </a:solidFill>
            </a:endParaRPr>
          </a:p>
          <a:p>
            <a:pPr marL="0" indent="0">
              <a:buNone/>
            </a:pPr>
            <a:r>
              <a:rPr lang="en-US" sz="2000" b="1" dirty="0" smtClean="0">
                <a:solidFill>
                  <a:srgbClr val="C00000"/>
                </a:solidFill>
              </a:rPr>
              <a:t>COMMUNAL AWARD/POONA PACT</a:t>
            </a:r>
          </a:p>
          <a:p>
            <a:pPr>
              <a:buFont typeface="Wingdings" pitchFamily="2" charset="2"/>
              <a:buChar char="Ø"/>
            </a:pPr>
            <a:r>
              <a:rPr lang="en-US" sz="2000" dirty="0" smtClean="0">
                <a:solidFill>
                  <a:srgbClr val="C00000"/>
                </a:solidFill>
              </a:rPr>
              <a:t>16</a:t>
            </a:r>
            <a:r>
              <a:rPr lang="en-US" sz="2000" baseline="30000" dirty="0" smtClean="0">
                <a:solidFill>
                  <a:srgbClr val="C00000"/>
                </a:solidFill>
              </a:rPr>
              <a:t>th</a:t>
            </a:r>
            <a:r>
              <a:rPr lang="en-US" sz="2000" dirty="0" smtClean="0">
                <a:solidFill>
                  <a:srgbClr val="C00000"/>
                </a:solidFill>
              </a:rPr>
              <a:t> August 1932</a:t>
            </a:r>
          </a:p>
          <a:p>
            <a:pPr>
              <a:buFont typeface="Wingdings" pitchFamily="2" charset="2"/>
              <a:buChar char="Ø"/>
            </a:pPr>
            <a:r>
              <a:rPr lang="en-US" sz="2000" dirty="0" smtClean="0">
                <a:solidFill>
                  <a:srgbClr val="C00000"/>
                </a:solidFill>
              </a:rPr>
              <a:t>British Prime Minister </a:t>
            </a:r>
            <a:r>
              <a:rPr lang="en-US" sz="2000" dirty="0">
                <a:solidFill>
                  <a:srgbClr val="C00000"/>
                </a:solidFill>
              </a:rPr>
              <a:t>R</a:t>
            </a:r>
            <a:r>
              <a:rPr lang="en-US" sz="2000" dirty="0" smtClean="0">
                <a:solidFill>
                  <a:srgbClr val="C00000"/>
                </a:solidFill>
              </a:rPr>
              <a:t>amsay </a:t>
            </a:r>
            <a:r>
              <a:rPr lang="en-US" sz="2000" dirty="0" err="1" smtClean="0">
                <a:solidFill>
                  <a:srgbClr val="C00000"/>
                </a:solidFill>
              </a:rPr>
              <a:t>Mc</a:t>
            </a:r>
            <a:r>
              <a:rPr lang="en-US" sz="2000" dirty="0" smtClean="0">
                <a:solidFill>
                  <a:srgbClr val="C00000"/>
                </a:solidFill>
              </a:rPr>
              <a:t> Donald</a:t>
            </a:r>
          </a:p>
          <a:p>
            <a:pPr>
              <a:buFont typeface="Wingdings" pitchFamily="2" charset="2"/>
              <a:buChar char="Ø"/>
            </a:pPr>
            <a:r>
              <a:rPr lang="en-US" sz="2000" dirty="0" smtClean="0">
                <a:solidFill>
                  <a:srgbClr val="C00000"/>
                </a:solidFill>
              </a:rPr>
              <a:t>Granting separate electorates for SC, Forward class, Muslims , Depressed etc.,</a:t>
            </a:r>
          </a:p>
          <a:p>
            <a:pPr>
              <a:buFont typeface="Wingdings" pitchFamily="2" charset="2"/>
              <a:buChar char="Ø"/>
            </a:pPr>
            <a:r>
              <a:rPr lang="en-US" sz="2000" dirty="0" smtClean="0">
                <a:solidFill>
                  <a:srgbClr val="C00000"/>
                </a:solidFill>
              </a:rPr>
              <a:t>Special Constituencies for SC</a:t>
            </a:r>
          </a:p>
          <a:p>
            <a:pPr>
              <a:buFont typeface="Wingdings" pitchFamily="2" charset="2"/>
              <a:buChar char="Ø"/>
            </a:pPr>
            <a:r>
              <a:rPr lang="en-US" sz="2000" dirty="0" smtClean="0">
                <a:solidFill>
                  <a:srgbClr val="C00000"/>
                </a:solidFill>
              </a:rPr>
              <a:t>Gandhi go for a fast unto death in Yervada Jail, Poona</a:t>
            </a:r>
          </a:p>
          <a:p>
            <a:pPr>
              <a:buFont typeface="Wingdings" pitchFamily="2" charset="2"/>
              <a:buChar char="Ø"/>
            </a:pPr>
            <a:r>
              <a:rPr lang="en-US" sz="2000" dirty="0" smtClean="0">
                <a:solidFill>
                  <a:srgbClr val="C00000"/>
                </a:solidFill>
              </a:rPr>
              <a:t>A compromise agreement between Gandhi and Ambedkar </a:t>
            </a:r>
          </a:p>
          <a:p>
            <a:pPr>
              <a:buFont typeface="Wingdings" pitchFamily="2" charset="2"/>
              <a:buChar char="Ø"/>
            </a:pPr>
            <a:r>
              <a:rPr lang="en-US" sz="2000" dirty="0" smtClean="0">
                <a:solidFill>
                  <a:srgbClr val="C00000"/>
                </a:solidFill>
              </a:rPr>
              <a:t>Known as Poona Pact</a:t>
            </a:r>
            <a:endParaRPr lang="en-US" sz="2000" dirty="0">
              <a:solidFill>
                <a:srgbClr val="C00000"/>
              </a:solidFill>
            </a:endParaRPr>
          </a:p>
        </p:txBody>
      </p:sp>
    </p:spTree>
    <p:extLst>
      <p:ext uri="{BB962C8B-B14F-4D97-AF65-F5344CB8AC3E}">
        <p14:creationId xmlns:p14="http://schemas.microsoft.com/office/powerpoint/2010/main" val="592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7" end="7"/>
                                            </p:txEl>
                                          </p:spTgt>
                                        </p:tgtEl>
                                      </p:cBhvr>
                                    </p:animEffect>
                                  </p:childTnLst>
                                </p:cTn>
                              </p:par>
                              <p:par>
                                <p:cTn id="56" presetID="31" presetClass="entr" presetSubtype="0"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8" end="8"/>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p:cTn id="64"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9" end="9"/>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3" dur="1000"/>
                                        <p:tgtEl>
                                          <p:spTgt spid="3">
                                            <p:txEl>
                                              <p:pRg st="10" end="10"/>
                                            </p:txEl>
                                          </p:spTgt>
                                        </p:tgtEl>
                                      </p:cBhvr>
                                    </p:animEffect>
                                  </p:childTnLst>
                                </p:cTn>
                              </p:par>
                              <p:par>
                                <p:cTn id="74" presetID="31" presetClass="entr" presetSubtype="0" fill="hold" nodeType="withEffect">
                                  <p:stCondLst>
                                    <p:cond delay="0"/>
                                  </p:stCondLst>
                                  <p:childTnLst>
                                    <p:set>
                                      <p:cBhvr>
                                        <p:cTn id="75" dur="1" fill="hold">
                                          <p:stCondLst>
                                            <p:cond delay="0"/>
                                          </p:stCondLst>
                                        </p:cTn>
                                        <p:tgtEl>
                                          <p:spTgt spid="3">
                                            <p:txEl>
                                              <p:pRg st="11" end="11"/>
                                            </p:txEl>
                                          </p:spTgt>
                                        </p:tgtEl>
                                        <p:attrNameLst>
                                          <p:attrName>style.visibility</p:attrName>
                                        </p:attrNameLst>
                                      </p:cBhvr>
                                      <p:to>
                                        <p:strVal val="visible"/>
                                      </p:to>
                                    </p:set>
                                    <p:anim calcmode="lin" valueType="num">
                                      <p:cBhvr>
                                        <p:cTn id="76"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11" end="11"/>
                                            </p:txEl>
                                          </p:spTgt>
                                        </p:tgtEl>
                                      </p:cBhvr>
                                    </p:animEffect>
                                  </p:childTnLst>
                                </p:cTn>
                              </p:par>
                              <p:par>
                                <p:cTn id="80" presetID="31" presetClass="entr" presetSubtype="0" fill="hold" nodeType="with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 calcmode="lin" valueType="num">
                                      <p:cBhvr>
                                        <p:cTn id="82"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3"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84"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85" dur="1000"/>
                                        <p:tgtEl>
                                          <p:spTgt spid="3">
                                            <p:txEl>
                                              <p:pRg st="12" end="12"/>
                                            </p:txEl>
                                          </p:spTgt>
                                        </p:tgtEl>
                                      </p:cBhvr>
                                    </p:animEffect>
                                  </p:childTnLst>
                                </p:cTn>
                              </p:par>
                              <p:par>
                                <p:cTn id="86" presetID="31" presetClass="entr" presetSubtype="0" fill="hold" nodeType="withEffect">
                                  <p:stCondLst>
                                    <p:cond delay="0"/>
                                  </p:stCondLst>
                                  <p:childTnLst>
                                    <p:set>
                                      <p:cBhvr>
                                        <p:cTn id="87" dur="1" fill="hold">
                                          <p:stCondLst>
                                            <p:cond delay="0"/>
                                          </p:stCondLst>
                                        </p:cTn>
                                        <p:tgtEl>
                                          <p:spTgt spid="3">
                                            <p:txEl>
                                              <p:pRg st="13" end="13"/>
                                            </p:txEl>
                                          </p:spTgt>
                                        </p:tgtEl>
                                        <p:attrNameLst>
                                          <p:attrName>style.visibility</p:attrName>
                                        </p:attrNameLst>
                                      </p:cBhvr>
                                      <p:to>
                                        <p:strVal val="visible"/>
                                      </p:to>
                                    </p:set>
                                    <p:anim calcmode="lin" valueType="num">
                                      <p:cBhvr>
                                        <p:cTn id="88"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9"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90"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91" dur="1000"/>
                                        <p:tgtEl>
                                          <p:spTgt spid="3">
                                            <p:txEl>
                                              <p:pRg st="13" end="13"/>
                                            </p:txEl>
                                          </p:spTgt>
                                        </p:tgtEl>
                                      </p:cBhvr>
                                    </p:animEffect>
                                  </p:childTnLst>
                                </p:cTn>
                              </p:par>
                              <p:par>
                                <p:cTn id="92" presetID="31" presetClass="entr" presetSubtype="0" fill="hold" nodeType="withEffect">
                                  <p:stCondLst>
                                    <p:cond delay="0"/>
                                  </p:stCondLst>
                                  <p:childTnLst>
                                    <p:set>
                                      <p:cBhvr>
                                        <p:cTn id="93" dur="1" fill="hold">
                                          <p:stCondLst>
                                            <p:cond delay="0"/>
                                          </p:stCondLst>
                                        </p:cTn>
                                        <p:tgtEl>
                                          <p:spTgt spid="3">
                                            <p:txEl>
                                              <p:pRg st="14" end="14"/>
                                            </p:txEl>
                                          </p:spTgt>
                                        </p:tgtEl>
                                        <p:attrNameLst>
                                          <p:attrName>style.visibility</p:attrName>
                                        </p:attrNameLst>
                                      </p:cBhvr>
                                      <p:to>
                                        <p:strVal val="visible"/>
                                      </p:to>
                                    </p:set>
                                    <p:anim calcmode="lin" valueType="num">
                                      <p:cBhvr>
                                        <p:cTn id="94"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95"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96"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97"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3048000"/>
            <a:ext cx="2895600" cy="25792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38200"/>
            <a:ext cx="4186743" cy="2667000"/>
          </a:xfrm>
          <a:prstGeom prst="rect">
            <a:avLst/>
          </a:prstGeom>
        </p:spPr>
      </p:pic>
      <p:sp>
        <p:nvSpPr>
          <p:cNvPr id="6" name="TextBox 5"/>
          <p:cNvSpPr txBox="1"/>
          <p:nvPr/>
        </p:nvSpPr>
        <p:spPr>
          <a:xfrm>
            <a:off x="5334000" y="5791200"/>
            <a:ext cx="2292422" cy="369332"/>
          </a:xfrm>
          <a:prstGeom prst="rect">
            <a:avLst/>
          </a:prstGeom>
          <a:noFill/>
        </p:spPr>
        <p:txBody>
          <a:bodyPr wrap="none" rtlCol="0">
            <a:spAutoFit/>
          </a:bodyPr>
          <a:lstStyle/>
          <a:p>
            <a:r>
              <a:rPr lang="en-IN" b="1" dirty="0" smtClean="0">
                <a:solidFill>
                  <a:schemeClr val="accent2">
                    <a:lumMod val="75000"/>
                  </a:schemeClr>
                </a:solidFill>
              </a:rPr>
              <a:t> Signing of Poona Pact</a:t>
            </a:r>
            <a:endParaRPr lang="en-IN" b="1" dirty="0">
              <a:solidFill>
                <a:schemeClr val="accent2">
                  <a:lumMod val="75000"/>
                </a:schemeClr>
              </a:solidFill>
            </a:endParaRPr>
          </a:p>
        </p:txBody>
      </p:sp>
    </p:spTree>
    <p:extLst>
      <p:ext uri="{BB962C8B-B14F-4D97-AF65-F5344CB8AC3E}">
        <p14:creationId xmlns:p14="http://schemas.microsoft.com/office/powerpoint/2010/main" val="11561515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Font typeface="Wingdings" pitchFamily="2" charset="2"/>
              <a:buChar char="Ø"/>
            </a:pPr>
            <a:endParaRPr lang="en-US" sz="2000" b="1" dirty="0" smtClean="0">
              <a:solidFill>
                <a:schemeClr val="accent5">
                  <a:lumMod val="50000"/>
                </a:schemeClr>
              </a:solidFill>
            </a:endParaRPr>
          </a:p>
          <a:p>
            <a:pPr>
              <a:buFont typeface="Wingdings" pitchFamily="2" charset="2"/>
              <a:buChar char="Ø"/>
            </a:pPr>
            <a:r>
              <a:rPr lang="en-US" sz="2000" b="1" dirty="0" smtClean="0">
                <a:solidFill>
                  <a:schemeClr val="accent5">
                    <a:lumMod val="50000"/>
                  </a:schemeClr>
                </a:solidFill>
              </a:rPr>
              <a:t>Working Class Movement-Socialist Movements</a:t>
            </a:r>
          </a:p>
          <a:p>
            <a:pPr lvl="1">
              <a:buFont typeface="Wingdings" pitchFamily="2" charset="2"/>
              <a:buChar char="Ø"/>
            </a:pPr>
            <a:r>
              <a:rPr lang="en-US" sz="1800" dirty="0" smtClean="0">
                <a:solidFill>
                  <a:schemeClr val="accent5">
                    <a:lumMod val="50000"/>
                  </a:schemeClr>
                </a:solidFill>
              </a:rPr>
              <a:t>Based on immediate economic grievances</a:t>
            </a:r>
          </a:p>
          <a:p>
            <a:pPr lvl="1">
              <a:buFont typeface="Wingdings" pitchFamily="2" charset="2"/>
              <a:buChar char="Ø"/>
            </a:pPr>
            <a:r>
              <a:rPr lang="en-US" sz="1800" dirty="0" smtClean="0">
                <a:solidFill>
                  <a:schemeClr val="accent5">
                    <a:lumMod val="50000"/>
                  </a:schemeClr>
                </a:solidFill>
              </a:rPr>
              <a:t>To improve the conditions of working class</a:t>
            </a:r>
          </a:p>
          <a:p>
            <a:pPr lvl="1">
              <a:buFont typeface="Wingdings" pitchFamily="2" charset="2"/>
              <a:buChar char="Ø"/>
            </a:pPr>
            <a:r>
              <a:rPr lang="en-US" sz="1800" dirty="0" err="1" smtClean="0">
                <a:solidFill>
                  <a:schemeClr val="accent5">
                    <a:lumMod val="50000"/>
                  </a:schemeClr>
                </a:solidFill>
              </a:rPr>
              <a:t>Labour</a:t>
            </a:r>
            <a:r>
              <a:rPr lang="en-US" sz="1800" dirty="0" smtClean="0">
                <a:solidFill>
                  <a:schemeClr val="accent5">
                    <a:lumMod val="50000"/>
                  </a:schemeClr>
                </a:solidFill>
              </a:rPr>
              <a:t> strikes</a:t>
            </a:r>
          </a:p>
          <a:p>
            <a:pPr lvl="1">
              <a:buFont typeface="Wingdings" pitchFamily="2" charset="2"/>
              <a:buChar char="Ø"/>
            </a:pPr>
            <a:r>
              <a:rPr lang="en-US" sz="1800" dirty="0" smtClean="0">
                <a:solidFill>
                  <a:schemeClr val="accent5">
                    <a:lumMod val="50000"/>
                  </a:schemeClr>
                </a:solidFill>
              </a:rPr>
              <a:t>Formation of </a:t>
            </a:r>
            <a:r>
              <a:rPr lang="en-US" sz="1800" dirty="0">
                <a:solidFill>
                  <a:schemeClr val="accent5">
                    <a:lumMod val="50000"/>
                  </a:schemeClr>
                </a:solidFill>
              </a:rPr>
              <a:t>T</a:t>
            </a:r>
            <a:r>
              <a:rPr lang="en-US" sz="1800" dirty="0" smtClean="0">
                <a:solidFill>
                  <a:schemeClr val="accent5">
                    <a:lumMod val="50000"/>
                  </a:schemeClr>
                </a:solidFill>
              </a:rPr>
              <a:t>rade Unions</a:t>
            </a:r>
          </a:p>
          <a:p>
            <a:pPr lvl="1">
              <a:buFont typeface="Wingdings" pitchFamily="2" charset="2"/>
              <a:buChar char="Ø"/>
            </a:pPr>
            <a:r>
              <a:rPr lang="en-US" sz="1800" dirty="0" smtClean="0">
                <a:solidFill>
                  <a:schemeClr val="accent5">
                    <a:lumMod val="50000"/>
                  </a:schemeClr>
                </a:solidFill>
              </a:rPr>
              <a:t>1920- All India Trade Union Congress</a:t>
            </a:r>
          </a:p>
          <a:p>
            <a:pPr lvl="1">
              <a:buFont typeface="Wingdings" pitchFamily="2" charset="2"/>
              <a:buChar char="Ø"/>
            </a:pPr>
            <a:endParaRPr lang="en-US" sz="1800" dirty="0">
              <a:solidFill>
                <a:schemeClr val="accent5">
                  <a:lumMod val="50000"/>
                </a:schemeClr>
              </a:solidFill>
            </a:endParaRPr>
          </a:p>
        </p:txBody>
      </p:sp>
    </p:spTree>
    <p:extLst>
      <p:ext uri="{BB962C8B-B14F-4D97-AF65-F5344CB8AC3E}">
        <p14:creationId xmlns:p14="http://schemas.microsoft.com/office/powerpoint/2010/main" val="210201000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fontScale="92500" lnSpcReduction="10000"/>
          </a:bodyPr>
          <a:lstStyle/>
          <a:p>
            <a:pPr marL="0" indent="0">
              <a:buNone/>
            </a:pPr>
            <a:r>
              <a:rPr lang="en-US" sz="2000" b="1" dirty="0" smtClean="0">
                <a:solidFill>
                  <a:srgbClr val="FF0000"/>
                </a:solidFill>
                <a:latin typeface="Times New Roman" pitchFamily="18" charset="0"/>
                <a:cs typeface="Times New Roman" pitchFamily="18" charset="0"/>
              </a:rPr>
              <a:t>FIRSTWORLD WAR AND REVOLUTIONARY MOVEMENTS</a:t>
            </a:r>
          </a:p>
          <a:p>
            <a:r>
              <a:rPr lang="en-US" sz="2000" dirty="0" smtClean="0">
                <a:solidFill>
                  <a:srgbClr val="FF0000"/>
                </a:solidFill>
                <a:latin typeface="Times New Roman" pitchFamily="18" charset="0"/>
                <a:cs typeface="Times New Roman" pitchFamily="18" charset="0"/>
              </a:rPr>
              <a:t>Revolutionary </a:t>
            </a:r>
            <a:r>
              <a:rPr lang="en-US" sz="2000" dirty="0">
                <a:solidFill>
                  <a:srgbClr val="FF0000"/>
                </a:solidFill>
                <a:latin typeface="Times New Roman" pitchFamily="18" charset="0"/>
                <a:cs typeface="Times New Roman" pitchFamily="18" charset="0"/>
              </a:rPr>
              <a:t>movements in India haunted the imagination of post-war British officialdom.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They </a:t>
            </a:r>
            <a:r>
              <a:rPr lang="en-US" sz="2000" dirty="0">
                <a:solidFill>
                  <a:srgbClr val="FF0000"/>
                </a:solidFill>
                <a:latin typeface="Times New Roman" pitchFamily="18" charset="0"/>
                <a:cs typeface="Times New Roman" pitchFamily="18" charset="0"/>
              </a:rPr>
              <a:t>were used in the aftermath of the First World War to justify everything from colonial massacres to the indefinite censorship of the press</a:t>
            </a:r>
            <a:r>
              <a:rPr lang="en-US" sz="2000" dirty="0" smtClean="0">
                <a:solidFill>
                  <a:srgbClr val="FF0000"/>
                </a:solidFill>
                <a:latin typeface="Times New Roman" pitchFamily="18" charset="0"/>
                <a:cs typeface="Times New Roman" pitchFamily="18" charset="0"/>
              </a:rPr>
              <a:t>.</a:t>
            </a:r>
          </a:p>
          <a:p>
            <a:r>
              <a:rPr lang="en-US" sz="2000" dirty="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Revolutionary movement for Indian Independence</a:t>
            </a:r>
            <a:r>
              <a:rPr lang="en-US" sz="2000" dirty="0">
                <a:solidFill>
                  <a:srgbClr val="FF0000"/>
                </a:solidFill>
                <a:latin typeface="Times New Roman" pitchFamily="18" charset="0"/>
                <a:cs typeface="Times New Roman" pitchFamily="18" charset="0"/>
              </a:rPr>
              <a:t> was the part of the Indian independence movement comprising the actions of violent underground revolutionary factions</a:t>
            </a:r>
            <a:r>
              <a:rPr lang="en-US" sz="2000" dirty="0" smtClean="0">
                <a:solidFill>
                  <a:srgbClr val="FF0000"/>
                </a:solidFill>
                <a:latin typeface="Times New Roman" pitchFamily="18" charset="0"/>
                <a:cs typeface="Times New Roman" pitchFamily="18" charset="0"/>
              </a:rPr>
              <a:t>.</a:t>
            </a:r>
          </a:p>
          <a:p>
            <a:r>
              <a:rPr lang="en-US" sz="2000" dirty="0">
                <a:solidFill>
                  <a:srgbClr val="FF0000"/>
                </a:solidFill>
                <a:latin typeface="Times New Roman" pitchFamily="18" charset="0"/>
                <a:cs typeface="Times New Roman" pitchFamily="18" charset="0"/>
              </a:rPr>
              <a:t> Rash </a:t>
            </a:r>
            <a:r>
              <a:rPr lang="en-US" sz="2000" dirty="0" err="1">
                <a:solidFill>
                  <a:srgbClr val="FF0000"/>
                </a:solidFill>
                <a:latin typeface="Times New Roman" pitchFamily="18" charset="0"/>
                <a:cs typeface="Times New Roman" pitchFamily="18" charset="0"/>
              </a:rPr>
              <a:t>Behari</a:t>
            </a:r>
            <a:r>
              <a:rPr lang="en-US" sz="2000" dirty="0">
                <a:solidFill>
                  <a:srgbClr val="FF0000"/>
                </a:solidFill>
                <a:latin typeface="Times New Roman" pitchFamily="18" charset="0"/>
                <a:cs typeface="Times New Roman" pitchFamily="18" charset="0"/>
              </a:rPr>
              <a:t> Bose was called the 'father of Indian revolutionary movement'.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Groups </a:t>
            </a:r>
            <a:r>
              <a:rPr lang="en-US" sz="2000" dirty="0">
                <a:solidFill>
                  <a:srgbClr val="FF0000"/>
                </a:solidFill>
                <a:latin typeface="Times New Roman" pitchFamily="18" charset="0"/>
                <a:cs typeface="Times New Roman" pitchFamily="18" charset="0"/>
              </a:rPr>
              <a:t>believing in armed revolution against the ruling British fall into this category, as opposed to the generally peaceful civil disobedience movement spearheaded by Mohandas </a:t>
            </a:r>
            <a:r>
              <a:rPr lang="en-US" sz="2000" dirty="0" err="1">
                <a:solidFill>
                  <a:srgbClr val="FF0000"/>
                </a:solidFill>
                <a:latin typeface="Times New Roman" pitchFamily="18" charset="0"/>
                <a:cs typeface="Times New Roman" pitchFamily="18" charset="0"/>
              </a:rPr>
              <a:t>Karamchand</a:t>
            </a:r>
            <a:r>
              <a:rPr lang="en-US" sz="2000" dirty="0">
                <a:solidFill>
                  <a:srgbClr val="FF0000"/>
                </a:solidFill>
                <a:latin typeface="Times New Roman" pitchFamily="18" charset="0"/>
                <a:cs typeface="Times New Roman" pitchFamily="18" charset="0"/>
              </a:rPr>
              <a:t> Gandhi</a:t>
            </a:r>
            <a:r>
              <a:rPr lang="en-US" sz="2000" dirty="0" smtClean="0">
                <a:solidFill>
                  <a:srgbClr val="FF0000"/>
                </a:solidFill>
                <a:latin typeface="Times New Roman" pitchFamily="18" charset="0"/>
                <a:cs typeface="Times New Roman" pitchFamily="18" charset="0"/>
              </a:rPr>
              <a:t>.</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The revolutionary groups were mainly concentrated in Bengal, Maharashtra, Bihar, the United Provinces and Punjab.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More </a:t>
            </a:r>
            <a:r>
              <a:rPr lang="en-US" sz="2000" dirty="0">
                <a:solidFill>
                  <a:srgbClr val="FF0000"/>
                </a:solidFill>
                <a:latin typeface="Times New Roman" pitchFamily="18" charset="0"/>
                <a:cs typeface="Times New Roman" pitchFamily="18" charset="0"/>
              </a:rPr>
              <a:t>groups were scattered across India.</a:t>
            </a:r>
            <a:endParaRPr lang="en-US" sz="2000" dirty="0" smtClean="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During the First World War the engine of revolutionary activity shifted from cosmopolitan elites in India to semi-permanent communities of migrant </a:t>
            </a:r>
            <a:r>
              <a:rPr lang="en-US" sz="2000" dirty="0" err="1">
                <a:solidFill>
                  <a:srgbClr val="FF0000"/>
                </a:solidFill>
                <a:latin typeface="Times New Roman" pitchFamily="18" charset="0"/>
                <a:cs typeface="Times New Roman" pitchFamily="18" charset="0"/>
              </a:rPr>
              <a:t>labourers</a:t>
            </a:r>
            <a:r>
              <a:rPr lang="en-US" sz="2000" dirty="0">
                <a:solidFill>
                  <a:srgbClr val="FF0000"/>
                </a:solidFill>
                <a:latin typeface="Times New Roman" pitchFamily="18" charset="0"/>
                <a:cs typeface="Times New Roman" pitchFamily="18" charset="0"/>
              </a:rPr>
              <a:t> abroad</a:t>
            </a:r>
            <a:r>
              <a:rPr lang="en-US" sz="2000" dirty="0" smtClean="0">
                <a:solidFill>
                  <a:srgbClr val="FF0000"/>
                </a:solidFill>
                <a:latin typeface="Times New Roman" pitchFamily="18" charset="0"/>
                <a:cs typeface="Times New Roman" pitchFamily="18" charset="0"/>
              </a:rPr>
              <a:t>.</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The largest proportion of these came from Punjab in north-west India and were largely </a:t>
            </a:r>
            <a:r>
              <a:rPr lang="en-US" sz="2000" dirty="0" smtClean="0">
                <a:solidFill>
                  <a:srgbClr val="FF0000"/>
                </a:solidFill>
                <a:latin typeface="Times New Roman" pitchFamily="18" charset="0"/>
                <a:cs typeface="Times New Roman" pitchFamily="18" charset="0"/>
              </a:rPr>
              <a:t>Sikh</a:t>
            </a:r>
            <a:r>
              <a:rPr lang="en-US" sz="2000" dirty="0">
                <a:solidFill>
                  <a:srgbClr val="FF0000"/>
                </a:solidFill>
                <a:latin typeface="Times New Roman" pitchFamily="18" charset="0"/>
                <a:cs typeface="Times New Roman" pitchFamily="18" charset="0"/>
              </a:rPr>
              <a:t>. </a:t>
            </a:r>
            <a:endParaRPr lang="en-US" sz="2000" dirty="0" smtClean="0">
              <a:solidFill>
                <a:srgbClr val="FF0000"/>
              </a:solidFill>
              <a:latin typeface="Times New Roman" pitchFamily="18" charset="0"/>
              <a:cs typeface="Times New Roman" pitchFamily="18" charset="0"/>
            </a:endParaRPr>
          </a:p>
          <a:p>
            <a:endParaRPr lang="en-IN"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5264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en-US" sz="2000" dirty="0">
                <a:solidFill>
                  <a:srgbClr val="FF0000"/>
                </a:solidFill>
                <a:latin typeface="Times New Roman" pitchFamily="18" charset="0"/>
                <a:cs typeface="Times New Roman" pitchFamily="18" charset="0"/>
              </a:rPr>
              <a:t>Apart from a few stray incidents, the armed rebellion against the British rulers was not </a:t>
            </a:r>
            <a:r>
              <a:rPr lang="en-US" sz="2000" dirty="0" err="1">
                <a:solidFill>
                  <a:srgbClr val="FF0000"/>
                </a:solidFill>
                <a:latin typeface="Times New Roman" pitchFamily="18" charset="0"/>
                <a:cs typeface="Times New Roman" pitchFamily="18" charset="0"/>
              </a:rPr>
              <a:t>organised</a:t>
            </a:r>
            <a:r>
              <a:rPr lang="en-US" sz="2000" dirty="0">
                <a:solidFill>
                  <a:srgbClr val="FF0000"/>
                </a:solidFill>
                <a:latin typeface="Times New Roman" pitchFamily="18" charset="0"/>
                <a:cs typeface="Times New Roman" pitchFamily="18" charset="0"/>
              </a:rPr>
              <a:t> before the beginning of the 20th century.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revolutionary philosophies and movement made its presence felt during 1905 partition of Bengal. </a:t>
            </a:r>
            <a:endParaRPr lang="en-US" sz="2000" dirty="0" smtClean="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T</a:t>
            </a:r>
            <a:r>
              <a:rPr lang="en-US" sz="2000" dirty="0" smtClean="0">
                <a:solidFill>
                  <a:srgbClr val="FF0000"/>
                </a:solidFill>
                <a:latin typeface="Times New Roman" pitchFamily="18" charset="0"/>
                <a:cs typeface="Times New Roman" pitchFamily="18" charset="0"/>
              </a:rPr>
              <a:t>he </a:t>
            </a:r>
            <a:r>
              <a:rPr lang="en-US" sz="2000" dirty="0">
                <a:solidFill>
                  <a:srgbClr val="FF0000"/>
                </a:solidFill>
                <a:latin typeface="Times New Roman" pitchFamily="18" charset="0"/>
                <a:cs typeface="Times New Roman" pitchFamily="18" charset="0"/>
              </a:rPr>
              <a:t>initial steps to </a:t>
            </a:r>
            <a:r>
              <a:rPr lang="en-US" sz="2000" dirty="0" err="1">
                <a:solidFill>
                  <a:srgbClr val="FF0000"/>
                </a:solidFill>
                <a:latin typeface="Times New Roman" pitchFamily="18" charset="0"/>
                <a:cs typeface="Times New Roman" pitchFamily="18" charset="0"/>
              </a:rPr>
              <a:t>organise</a:t>
            </a:r>
            <a:r>
              <a:rPr lang="en-US" sz="2000" dirty="0">
                <a:solidFill>
                  <a:srgbClr val="FF0000"/>
                </a:solidFill>
                <a:latin typeface="Times New Roman" pitchFamily="18" charset="0"/>
                <a:cs typeface="Times New Roman" pitchFamily="18" charset="0"/>
              </a:rPr>
              <a:t> the revolutionaries were taken by </a:t>
            </a:r>
            <a:r>
              <a:rPr lang="en-US" sz="2000" dirty="0" err="1">
                <a:solidFill>
                  <a:srgbClr val="FF0000"/>
                </a:solidFill>
                <a:latin typeface="Times New Roman" pitchFamily="18" charset="0"/>
                <a:cs typeface="Times New Roman" pitchFamily="18" charset="0"/>
              </a:rPr>
              <a:t>Aurobindo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Ghosh</a:t>
            </a:r>
            <a:r>
              <a:rPr lang="en-US" sz="2000" dirty="0">
                <a:solidFill>
                  <a:srgbClr val="FF0000"/>
                </a:solidFill>
                <a:latin typeface="Times New Roman" pitchFamily="18" charset="0"/>
                <a:cs typeface="Times New Roman" pitchFamily="18" charset="0"/>
              </a:rPr>
              <a:t>, his brother </a:t>
            </a:r>
            <a:r>
              <a:rPr lang="en-US" sz="2000" dirty="0" err="1">
                <a:solidFill>
                  <a:srgbClr val="FF0000"/>
                </a:solidFill>
                <a:latin typeface="Times New Roman" pitchFamily="18" charset="0"/>
                <a:cs typeface="Times New Roman" pitchFamily="18" charset="0"/>
              </a:rPr>
              <a:t>Barin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Ghosh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Bhupendranath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Datta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Lal</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Bal</a:t>
            </a:r>
            <a:r>
              <a:rPr lang="en-US" sz="2000" dirty="0">
                <a:solidFill>
                  <a:srgbClr val="FF0000"/>
                </a:solidFill>
                <a:latin typeface="Times New Roman" pitchFamily="18" charset="0"/>
                <a:cs typeface="Times New Roman" pitchFamily="18" charset="0"/>
              </a:rPr>
              <a:t> Pal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T</a:t>
            </a:r>
            <a:r>
              <a:rPr lang="en-US" sz="2000" dirty="0" smtClean="0">
                <a:solidFill>
                  <a:srgbClr val="FF0000"/>
                </a:solidFill>
                <a:latin typeface="Times New Roman" pitchFamily="18" charset="0"/>
                <a:cs typeface="Times New Roman" pitchFamily="18" charset="0"/>
              </a:rPr>
              <a:t>hey </a:t>
            </a:r>
            <a:r>
              <a:rPr lang="en-US" sz="2000" dirty="0">
                <a:solidFill>
                  <a:srgbClr val="FF0000"/>
                </a:solidFill>
                <a:latin typeface="Times New Roman" pitchFamily="18" charset="0"/>
                <a:cs typeface="Times New Roman" pitchFamily="18" charset="0"/>
              </a:rPr>
              <a:t>formed the </a:t>
            </a:r>
            <a:r>
              <a:rPr lang="en-US" sz="2000" dirty="0" err="1">
                <a:solidFill>
                  <a:srgbClr val="FF0000"/>
                </a:solidFill>
                <a:latin typeface="Times New Roman" pitchFamily="18" charset="0"/>
                <a:cs typeface="Times New Roman" pitchFamily="18" charset="0"/>
              </a:rPr>
              <a:t>Jugantar</a:t>
            </a:r>
            <a:r>
              <a:rPr lang="en-US" sz="2000" dirty="0">
                <a:solidFill>
                  <a:srgbClr val="FF0000"/>
                </a:solidFill>
                <a:latin typeface="Times New Roman" pitchFamily="18" charset="0"/>
                <a:cs typeface="Times New Roman" pitchFamily="18" charset="0"/>
              </a:rPr>
              <a:t> party in April </a:t>
            </a:r>
            <a:r>
              <a:rPr lang="en-US" sz="2000" dirty="0" smtClean="0">
                <a:solidFill>
                  <a:srgbClr val="FF0000"/>
                </a:solidFill>
                <a:latin typeface="Times New Roman" pitchFamily="18" charset="0"/>
                <a:cs typeface="Times New Roman" pitchFamily="18" charset="0"/>
              </a:rPr>
              <a:t>1906.</a:t>
            </a:r>
            <a:endParaRPr lang="en-US" sz="2000" baseline="30000" dirty="0">
              <a:solidFill>
                <a:srgbClr val="FF0000"/>
              </a:solidFill>
              <a:latin typeface="Times New Roman" pitchFamily="18" charset="0"/>
              <a:cs typeface="Times New Roman" pitchFamily="18" charset="0"/>
            </a:endParaRPr>
          </a:p>
          <a:p>
            <a:r>
              <a:rPr lang="en-US" sz="2000" dirty="0" err="1" smtClean="0">
                <a:solidFill>
                  <a:srgbClr val="FF0000"/>
                </a:solidFill>
                <a:latin typeface="Times New Roman" pitchFamily="18" charset="0"/>
                <a:cs typeface="Times New Roman" pitchFamily="18" charset="0"/>
              </a:rPr>
              <a:t>Jugantar</a:t>
            </a:r>
            <a:r>
              <a:rPr lang="en-US" sz="2000" dirty="0">
                <a:solidFill>
                  <a:srgbClr val="FF0000"/>
                </a:solidFill>
                <a:latin typeface="Times New Roman" pitchFamily="18" charset="0"/>
                <a:cs typeface="Times New Roman" pitchFamily="18" charset="0"/>
              </a:rPr>
              <a:t> was created as an inner circle of the </a:t>
            </a:r>
            <a:r>
              <a:rPr lang="en-US" sz="2000" dirty="0" err="1">
                <a:solidFill>
                  <a:srgbClr val="FF0000"/>
                </a:solidFill>
                <a:latin typeface="Times New Roman" pitchFamily="18" charset="0"/>
                <a:cs typeface="Times New Roman" pitchFamily="18" charset="0"/>
              </a:rPr>
              <a:t>Anushilan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Samiti</a:t>
            </a:r>
            <a:r>
              <a:rPr lang="en-US" sz="2000" dirty="0">
                <a:solidFill>
                  <a:srgbClr val="FF0000"/>
                </a:solidFill>
                <a:latin typeface="Times New Roman" pitchFamily="18" charset="0"/>
                <a:cs typeface="Times New Roman" pitchFamily="18" charset="0"/>
              </a:rPr>
              <a:t>, which was already present in Bengal, mainly as a </a:t>
            </a:r>
            <a:r>
              <a:rPr lang="en-US" sz="2000" dirty="0" smtClean="0">
                <a:solidFill>
                  <a:srgbClr val="FF0000"/>
                </a:solidFill>
                <a:latin typeface="Times New Roman" pitchFamily="18" charset="0"/>
                <a:cs typeface="Times New Roman" pitchFamily="18" charset="0"/>
              </a:rPr>
              <a:t>fitness </a:t>
            </a:r>
            <a:r>
              <a:rPr lang="en-US" sz="2000" dirty="0">
                <a:solidFill>
                  <a:srgbClr val="FF0000"/>
                </a:solidFill>
                <a:latin typeface="Times New Roman" pitchFamily="18" charset="0"/>
                <a:cs typeface="Times New Roman" pitchFamily="18" charset="0"/>
              </a:rPr>
              <a:t>club</a:t>
            </a:r>
            <a:r>
              <a:rPr lang="en-US" sz="2000" dirty="0" smtClean="0">
                <a:solidFill>
                  <a:srgbClr val="FF0000"/>
                </a:solidFill>
                <a:latin typeface="Times New Roman" pitchFamily="18" charset="0"/>
                <a:cs typeface="Times New Roman" pitchFamily="18" charset="0"/>
              </a:rPr>
              <a:t>.</a:t>
            </a:r>
          </a:p>
          <a:p>
            <a:r>
              <a:rPr lang="en-US" sz="2000" dirty="0" err="1">
                <a:solidFill>
                  <a:srgbClr val="FF0000"/>
                </a:solidFill>
                <a:latin typeface="Times New Roman" pitchFamily="18" charset="0"/>
                <a:cs typeface="Times New Roman" pitchFamily="18" charset="0"/>
              </a:rPr>
              <a:t>Barin</a:t>
            </a:r>
            <a:r>
              <a:rPr lang="en-US" sz="2000" dirty="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Ghosh</a:t>
            </a:r>
            <a:r>
              <a:rPr lang="en-US" sz="2000" dirty="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was </a:t>
            </a:r>
            <a:r>
              <a:rPr lang="en-US" sz="2000" dirty="0">
                <a:solidFill>
                  <a:srgbClr val="FF0000"/>
                </a:solidFill>
                <a:latin typeface="Times New Roman" pitchFamily="18" charset="0"/>
                <a:cs typeface="Times New Roman" pitchFamily="18" charset="0"/>
              </a:rPr>
              <a:t>the main leader. </a:t>
            </a:r>
            <a:endParaRPr lang="en-US" sz="2000" dirty="0" smtClean="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Along with 21 revolutionaries including </a:t>
            </a:r>
            <a:r>
              <a:rPr lang="en-US" sz="2000" dirty="0" err="1">
                <a:solidFill>
                  <a:srgbClr val="FF0000"/>
                </a:solidFill>
                <a:latin typeface="Times New Roman" pitchFamily="18" charset="0"/>
                <a:cs typeface="Times New Roman" pitchFamily="18" charset="0"/>
              </a:rPr>
              <a:t>Bagha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Jatin</a:t>
            </a:r>
            <a:r>
              <a:rPr lang="en-US" sz="2000" dirty="0">
                <a:solidFill>
                  <a:srgbClr val="FF0000"/>
                </a:solidFill>
                <a:latin typeface="Times New Roman" pitchFamily="18" charset="0"/>
                <a:cs typeface="Times New Roman" pitchFamily="18" charset="0"/>
              </a:rPr>
              <a:t>, he started to collect arms and </a:t>
            </a:r>
            <a:r>
              <a:rPr lang="en-US" sz="2000" dirty="0" smtClean="0">
                <a:solidFill>
                  <a:srgbClr val="FF0000"/>
                </a:solidFill>
                <a:latin typeface="Times New Roman" pitchFamily="18" charset="0"/>
                <a:cs typeface="Times New Roman" pitchFamily="18" charset="0"/>
              </a:rPr>
              <a:t>explosives </a:t>
            </a:r>
            <a:r>
              <a:rPr lang="en-US" sz="2000" dirty="0">
                <a:solidFill>
                  <a:srgbClr val="FF0000"/>
                </a:solidFill>
                <a:latin typeface="Times New Roman" pitchFamily="18" charset="0"/>
                <a:cs typeface="Times New Roman" pitchFamily="18" charset="0"/>
              </a:rPr>
              <a:t>and manufactured bombs</a:t>
            </a:r>
            <a:r>
              <a:rPr lang="en-US" sz="2000" dirty="0" smtClean="0">
                <a:solidFill>
                  <a:srgbClr val="FF0000"/>
                </a:solidFill>
                <a:latin typeface="Times New Roman" pitchFamily="18" charset="0"/>
                <a:cs typeface="Times New Roman" pitchFamily="18" charset="0"/>
              </a:rPr>
              <a:t>.</a:t>
            </a:r>
          </a:p>
          <a:p>
            <a:r>
              <a:rPr lang="en-US" sz="2000" dirty="0" err="1">
                <a:solidFill>
                  <a:srgbClr val="FF0000"/>
                </a:solidFill>
                <a:latin typeface="Times New Roman" pitchFamily="18" charset="0"/>
                <a:cs typeface="Times New Roman" pitchFamily="18" charset="0"/>
              </a:rPr>
              <a:t>Jugantar</a:t>
            </a:r>
            <a:r>
              <a:rPr lang="en-US" sz="2000" dirty="0">
                <a:solidFill>
                  <a:srgbClr val="FF0000"/>
                </a:solidFill>
                <a:latin typeface="Times New Roman" pitchFamily="18" charset="0"/>
                <a:cs typeface="Times New Roman" pitchFamily="18" charset="0"/>
              </a:rPr>
              <a:t>, along with other revolutionary groups, and aided by Indians abroad, planned an armed revolt against the British rulers during the First World War.</a:t>
            </a:r>
            <a:endParaRPr lang="en-IN"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06563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r>
              <a:rPr lang="en-US" sz="2000" b="1" dirty="0">
                <a:solidFill>
                  <a:srgbClr val="FF0000"/>
                </a:solidFill>
                <a:latin typeface="Times New Roman" pitchFamily="18" charset="0"/>
                <a:cs typeface="Times New Roman" pitchFamily="18" charset="0"/>
              </a:rPr>
              <a:t>Left-wing politics</a:t>
            </a:r>
            <a:r>
              <a:rPr lang="en-US" sz="2000" dirty="0">
                <a:solidFill>
                  <a:srgbClr val="FF0000"/>
                </a:solidFill>
                <a:latin typeface="Times New Roman" pitchFamily="18" charset="0"/>
                <a:cs typeface="Times New Roman" pitchFamily="18" charset="0"/>
              </a:rPr>
              <a:t> supports social equality and egalitarianism, often in opposition of social </a:t>
            </a:r>
            <a:r>
              <a:rPr lang="en-US" sz="2000" dirty="0" smtClean="0">
                <a:solidFill>
                  <a:srgbClr val="FF0000"/>
                </a:solidFill>
                <a:latin typeface="Times New Roman" pitchFamily="18" charset="0"/>
                <a:cs typeface="Times New Roman" pitchFamily="18" charset="0"/>
              </a:rPr>
              <a:t>hierarchy.</a:t>
            </a:r>
            <a:endParaRPr lang="en-US" sz="2000" baseline="30000" dirty="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Left-wing </a:t>
            </a:r>
            <a:r>
              <a:rPr lang="en-US" sz="2000" dirty="0">
                <a:solidFill>
                  <a:srgbClr val="FF0000"/>
                </a:solidFill>
                <a:latin typeface="Times New Roman" pitchFamily="18" charset="0"/>
                <a:cs typeface="Times New Roman" pitchFamily="18" charset="0"/>
              </a:rPr>
              <a:t>politics typically involve a concern for those in society whom its adherents perceive as disadvantaged relative to others as well as a belief that there are unjustified inequalities that need to be reduced or abolished</a:t>
            </a:r>
            <a:endParaRPr lang="en-IN"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2978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algn="l"/>
            <a:r>
              <a:rPr lang="en-US" sz="2000" b="1" dirty="0" smtClean="0">
                <a:solidFill>
                  <a:schemeClr val="accent5">
                    <a:lumMod val="50000"/>
                  </a:schemeClr>
                </a:solidFill>
              </a:rPr>
              <a:t>I. SUBASH CHANDRA BOSE AND INA</a:t>
            </a:r>
            <a:endParaRPr lang="en-US" sz="2000" b="1" dirty="0">
              <a:solidFill>
                <a:schemeClr val="accent5">
                  <a:lumMod val="50000"/>
                </a:schemeClr>
              </a:solidFill>
            </a:endParaRPr>
          </a:p>
        </p:txBody>
      </p:sp>
      <p:sp>
        <p:nvSpPr>
          <p:cNvPr id="3" name="Content Placeholder 2"/>
          <p:cNvSpPr>
            <a:spLocks noGrp="1"/>
          </p:cNvSpPr>
          <p:nvPr>
            <p:ph idx="1"/>
          </p:nvPr>
        </p:nvSpPr>
        <p:spPr>
          <a:xfrm>
            <a:off x="457200" y="990600"/>
            <a:ext cx="8229600" cy="5135563"/>
          </a:xfrm>
        </p:spPr>
        <p:txBody>
          <a:bodyPr>
            <a:normAutofit/>
          </a:bodyPr>
          <a:lstStyle/>
          <a:p>
            <a:pPr>
              <a:buFont typeface="Wingdings" pitchFamily="2" charset="2"/>
              <a:buChar char="Ø"/>
            </a:pPr>
            <a:r>
              <a:rPr lang="en-US" sz="2000" dirty="0" smtClean="0">
                <a:solidFill>
                  <a:schemeClr val="accent5">
                    <a:lumMod val="50000"/>
                  </a:schemeClr>
                </a:solidFill>
              </a:rPr>
              <a:t>Leftist leader of INC</a:t>
            </a:r>
          </a:p>
          <a:p>
            <a:pPr>
              <a:buFont typeface="Wingdings" pitchFamily="2" charset="2"/>
              <a:buChar char="Ø"/>
            </a:pPr>
            <a:r>
              <a:rPr lang="en-US" sz="2000" dirty="0" smtClean="0">
                <a:solidFill>
                  <a:schemeClr val="accent5">
                    <a:lumMod val="50000"/>
                  </a:schemeClr>
                </a:solidFill>
              </a:rPr>
              <a:t>Formed a party named ‘Forward Block’</a:t>
            </a:r>
          </a:p>
          <a:p>
            <a:pPr>
              <a:buFont typeface="Wingdings" pitchFamily="2" charset="2"/>
              <a:buChar char="Ø"/>
            </a:pPr>
            <a:r>
              <a:rPr lang="en-US" sz="2000" b="1" dirty="0" smtClean="0">
                <a:solidFill>
                  <a:schemeClr val="accent5">
                    <a:lumMod val="50000"/>
                  </a:schemeClr>
                </a:solidFill>
              </a:rPr>
              <a:t>Aim :</a:t>
            </a:r>
          </a:p>
          <a:p>
            <a:pPr lvl="1">
              <a:buFont typeface="Wingdings" pitchFamily="2" charset="2"/>
              <a:buChar char="Ø"/>
            </a:pPr>
            <a:r>
              <a:rPr lang="en-US" sz="1800" dirty="0" smtClean="0">
                <a:solidFill>
                  <a:schemeClr val="accent5">
                    <a:lumMod val="50000"/>
                  </a:schemeClr>
                </a:solidFill>
              </a:rPr>
              <a:t>To lineup the right and left groups under one umbrella</a:t>
            </a:r>
          </a:p>
          <a:p>
            <a:pPr>
              <a:buFont typeface="Wingdings" pitchFamily="2" charset="2"/>
              <a:buChar char="Ø"/>
            </a:pPr>
            <a:r>
              <a:rPr lang="en-US" sz="2000" dirty="0" smtClean="0">
                <a:solidFill>
                  <a:schemeClr val="accent5">
                    <a:lumMod val="50000"/>
                  </a:schemeClr>
                </a:solidFill>
              </a:rPr>
              <a:t>British kept him under house arrest</a:t>
            </a:r>
          </a:p>
          <a:p>
            <a:pPr>
              <a:buFont typeface="Wingdings" pitchFamily="2" charset="2"/>
              <a:buChar char="Ø"/>
            </a:pPr>
            <a:r>
              <a:rPr lang="en-US" sz="2000" dirty="0" smtClean="0">
                <a:solidFill>
                  <a:schemeClr val="accent5">
                    <a:lumMod val="50000"/>
                  </a:schemeClr>
                </a:solidFill>
              </a:rPr>
              <a:t>He escaped to Japan</a:t>
            </a:r>
          </a:p>
          <a:p>
            <a:pPr>
              <a:buFont typeface="Wingdings" pitchFamily="2" charset="2"/>
              <a:buChar char="Ø"/>
            </a:pPr>
            <a:r>
              <a:rPr lang="en-US" sz="2000" dirty="0" smtClean="0">
                <a:solidFill>
                  <a:schemeClr val="accent5">
                    <a:lumMod val="50000"/>
                  </a:schemeClr>
                </a:solidFill>
              </a:rPr>
              <a:t>In 1943 he went to Singapore</a:t>
            </a:r>
          </a:p>
          <a:p>
            <a:pPr>
              <a:buFont typeface="Wingdings" pitchFamily="2" charset="2"/>
              <a:buChar char="Ø"/>
            </a:pPr>
            <a:r>
              <a:rPr lang="en-US" sz="2000" dirty="0" smtClean="0">
                <a:solidFill>
                  <a:schemeClr val="accent5">
                    <a:lumMod val="50000"/>
                  </a:schemeClr>
                </a:solidFill>
              </a:rPr>
              <a:t>1943- Japan conquered South East Asian British colonies</a:t>
            </a:r>
          </a:p>
          <a:p>
            <a:pPr>
              <a:buFont typeface="Wingdings" pitchFamily="2" charset="2"/>
              <a:buChar char="Ø"/>
            </a:pPr>
            <a:r>
              <a:rPr lang="en-US" sz="2000" dirty="0" smtClean="0">
                <a:solidFill>
                  <a:schemeClr val="accent5">
                    <a:lumMod val="50000"/>
                  </a:schemeClr>
                </a:solidFill>
              </a:rPr>
              <a:t>Indian soldiers were caught as prisoners</a:t>
            </a:r>
          </a:p>
          <a:p>
            <a:pPr>
              <a:buFont typeface="Wingdings" pitchFamily="2" charset="2"/>
              <a:buChar char="Ø"/>
            </a:pPr>
            <a:r>
              <a:rPr lang="en-US" sz="2000" dirty="0" smtClean="0">
                <a:solidFill>
                  <a:schemeClr val="accent5">
                    <a:lumMod val="50000"/>
                  </a:schemeClr>
                </a:solidFill>
              </a:rPr>
              <a:t>Japan offered help to liberate India</a:t>
            </a:r>
          </a:p>
          <a:p>
            <a:pPr>
              <a:buFont typeface="Wingdings" pitchFamily="2" charset="2"/>
              <a:buChar char="Ø"/>
            </a:pPr>
            <a:r>
              <a:rPr lang="en-US" sz="2000" dirty="0" smtClean="0">
                <a:solidFill>
                  <a:schemeClr val="accent5">
                    <a:lumMod val="50000"/>
                  </a:schemeClr>
                </a:solidFill>
              </a:rPr>
              <a:t>Indian Independence League was formed </a:t>
            </a:r>
            <a:r>
              <a:rPr lang="en-US" sz="2000" smtClean="0">
                <a:solidFill>
                  <a:schemeClr val="accent5">
                    <a:lumMod val="50000"/>
                  </a:schemeClr>
                </a:solidFill>
              </a:rPr>
              <a:t>in Tokyo</a:t>
            </a:r>
            <a:endParaRPr lang="en-US" sz="2000" dirty="0" smtClean="0">
              <a:solidFill>
                <a:schemeClr val="accent5">
                  <a:lumMod val="50000"/>
                </a:schemeClr>
              </a:solidFill>
            </a:endParaRPr>
          </a:p>
          <a:p>
            <a:pPr>
              <a:buFont typeface="Wingdings" pitchFamily="2" charset="2"/>
              <a:buChar char="Ø"/>
            </a:pPr>
            <a:r>
              <a:rPr lang="en-US" sz="2000" dirty="0" smtClean="0">
                <a:solidFill>
                  <a:schemeClr val="accent5">
                    <a:lumMod val="50000"/>
                  </a:schemeClr>
                </a:solidFill>
              </a:rPr>
              <a:t>In Bangkok they decided to form Indian National Army</a:t>
            </a:r>
          </a:p>
          <a:p>
            <a:pPr>
              <a:buFont typeface="Wingdings" pitchFamily="2" charset="2"/>
              <a:buChar char="Ø"/>
            </a:pPr>
            <a:r>
              <a:rPr lang="en-US" sz="2000" dirty="0" smtClean="0">
                <a:solidFill>
                  <a:schemeClr val="accent5">
                    <a:lumMod val="50000"/>
                  </a:schemeClr>
                </a:solidFill>
              </a:rPr>
              <a:t>Azad Hind </a:t>
            </a:r>
            <a:r>
              <a:rPr lang="en-US" sz="2000" dirty="0" err="1" smtClean="0">
                <a:solidFill>
                  <a:schemeClr val="accent5">
                    <a:lumMod val="50000"/>
                  </a:schemeClr>
                </a:solidFill>
              </a:rPr>
              <a:t>Fauj</a:t>
            </a:r>
            <a:r>
              <a:rPr lang="en-US" sz="2000" dirty="0" smtClean="0">
                <a:solidFill>
                  <a:schemeClr val="accent5">
                    <a:lumMod val="50000"/>
                  </a:schemeClr>
                </a:solidFill>
              </a:rPr>
              <a:t> was formed on September 1</a:t>
            </a:r>
            <a:r>
              <a:rPr lang="en-US" sz="2000" baseline="30000" dirty="0" smtClean="0">
                <a:solidFill>
                  <a:schemeClr val="accent5">
                    <a:lumMod val="50000"/>
                  </a:schemeClr>
                </a:solidFill>
              </a:rPr>
              <a:t>st</a:t>
            </a:r>
            <a:r>
              <a:rPr lang="en-US" sz="2000" dirty="0" smtClean="0">
                <a:solidFill>
                  <a:schemeClr val="accent5">
                    <a:lumMod val="50000"/>
                  </a:schemeClr>
                </a:solidFill>
              </a:rPr>
              <a:t> 1942</a:t>
            </a:r>
          </a:p>
          <a:p>
            <a:pPr>
              <a:buFont typeface="Wingdings" pitchFamily="2" charset="2"/>
              <a:buChar char="Ø"/>
            </a:pPr>
            <a:r>
              <a:rPr lang="en-US" sz="2000" dirty="0" smtClean="0">
                <a:solidFill>
                  <a:schemeClr val="accent5">
                    <a:lumMod val="50000"/>
                  </a:schemeClr>
                </a:solidFill>
              </a:rPr>
              <a:t>Invited S.C. Bose to take the leadership of INA</a:t>
            </a:r>
          </a:p>
          <a:p>
            <a:pPr>
              <a:buFont typeface="Wingdings" pitchFamily="2" charset="2"/>
              <a:buChar char="Ø"/>
            </a:pPr>
            <a:endParaRPr lang="en-US" sz="2000" dirty="0">
              <a:solidFill>
                <a:schemeClr val="accent5">
                  <a:lumMod val="50000"/>
                </a:schemeClr>
              </a:solidFill>
            </a:endParaRPr>
          </a:p>
        </p:txBody>
      </p:sp>
    </p:spTree>
    <p:extLst>
      <p:ext uri="{BB962C8B-B14F-4D97-AF65-F5344CB8AC3E}">
        <p14:creationId xmlns:p14="http://schemas.microsoft.com/office/powerpoint/2010/main" val="176192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a:buFont typeface="Wingdings" pitchFamily="2" charset="2"/>
              <a:buChar char="Ø"/>
            </a:pPr>
            <a:endParaRPr lang="en-US" sz="2000" dirty="0" smtClean="0">
              <a:solidFill>
                <a:schemeClr val="accent5">
                  <a:lumMod val="50000"/>
                </a:schemeClr>
              </a:solidFill>
            </a:endParaRPr>
          </a:p>
          <a:p>
            <a:pPr>
              <a:buFont typeface="Wingdings" pitchFamily="2" charset="2"/>
              <a:buChar char="Ø"/>
            </a:pPr>
            <a:r>
              <a:rPr lang="en-US" sz="2000" dirty="0" smtClean="0">
                <a:solidFill>
                  <a:schemeClr val="accent5">
                    <a:lumMod val="50000"/>
                  </a:schemeClr>
                </a:solidFill>
              </a:rPr>
              <a:t>Slogans – “</a:t>
            </a:r>
            <a:r>
              <a:rPr lang="en-US" sz="2000" b="1" i="1" dirty="0" smtClean="0">
                <a:solidFill>
                  <a:schemeClr val="accent5">
                    <a:lumMod val="50000"/>
                  </a:schemeClr>
                </a:solidFill>
              </a:rPr>
              <a:t>Jai Hind </a:t>
            </a:r>
            <a:r>
              <a:rPr lang="en-US" sz="2000" dirty="0" smtClean="0">
                <a:solidFill>
                  <a:schemeClr val="accent5">
                    <a:lumMod val="50000"/>
                  </a:schemeClr>
                </a:solidFill>
              </a:rPr>
              <a:t>“and “</a:t>
            </a:r>
            <a:r>
              <a:rPr lang="en-US" sz="2000" b="1" i="1" dirty="0" err="1" smtClean="0">
                <a:solidFill>
                  <a:schemeClr val="accent5">
                    <a:lumMod val="50000"/>
                  </a:schemeClr>
                </a:solidFill>
              </a:rPr>
              <a:t>Dili</a:t>
            </a:r>
            <a:r>
              <a:rPr lang="en-US" sz="2000" b="1" i="1" dirty="0" smtClean="0">
                <a:solidFill>
                  <a:schemeClr val="accent5">
                    <a:lumMod val="50000"/>
                  </a:schemeClr>
                </a:solidFill>
              </a:rPr>
              <a:t> </a:t>
            </a:r>
            <a:r>
              <a:rPr lang="en-US" sz="2000" b="1" i="1" dirty="0" err="1" smtClean="0">
                <a:solidFill>
                  <a:schemeClr val="accent5">
                    <a:lumMod val="50000"/>
                  </a:schemeClr>
                </a:solidFill>
              </a:rPr>
              <a:t>Chalo</a:t>
            </a:r>
            <a:r>
              <a:rPr lang="en-US" sz="2000" b="1" i="1" dirty="0" smtClean="0">
                <a:solidFill>
                  <a:schemeClr val="accent5">
                    <a:lumMod val="50000"/>
                  </a:schemeClr>
                </a:solidFill>
              </a:rPr>
              <a:t>”</a:t>
            </a:r>
          </a:p>
          <a:p>
            <a:pPr>
              <a:buFont typeface="Wingdings" pitchFamily="2" charset="2"/>
              <a:buChar char="Ø"/>
            </a:pPr>
            <a:r>
              <a:rPr lang="en-US" sz="2000" dirty="0" smtClean="0">
                <a:solidFill>
                  <a:schemeClr val="accent5">
                    <a:lumMod val="50000"/>
                  </a:schemeClr>
                </a:solidFill>
              </a:rPr>
              <a:t>Soldiers called him “</a:t>
            </a:r>
            <a:r>
              <a:rPr lang="en-US" sz="2000" b="1" i="1" dirty="0" err="1" smtClean="0">
                <a:solidFill>
                  <a:schemeClr val="accent5">
                    <a:lumMod val="50000"/>
                  </a:schemeClr>
                </a:solidFill>
              </a:rPr>
              <a:t>Netaji</a:t>
            </a:r>
            <a:r>
              <a:rPr lang="en-US" sz="2000" dirty="0" smtClean="0">
                <a:solidFill>
                  <a:schemeClr val="accent5">
                    <a:lumMod val="50000"/>
                  </a:schemeClr>
                </a:solidFill>
              </a:rPr>
              <a:t>”</a:t>
            </a:r>
          </a:p>
          <a:p>
            <a:pPr>
              <a:buFont typeface="Wingdings" pitchFamily="2" charset="2"/>
              <a:buChar char="Ø"/>
            </a:pPr>
            <a:r>
              <a:rPr lang="en-US" sz="2000" dirty="0" smtClean="0">
                <a:solidFill>
                  <a:schemeClr val="accent5">
                    <a:lumMod val="50000"/>
                  </a:schemeClr>
                </a:solidFill>
              </a:rPr>
              <a:t>His declaration – “</a:t>
            </a:r>
            <a:r>
              <a:rPr lang="en-US" sz="2000" b="1" i="1" dirty="0" smtClean="0">
                <a:solidFill>
                  <a:schemeClr val="accent5">
                    <a:lumMod val="50000"/>
                  </a:schemeClr>
                </a:solidFill>
              </a:rPr>
              <a:t>You give me blood and I will give you freedom”</a:t>
            </a:r>
          </a:p>
          <a:p>
            <a:pPr>
              <a:buFont typeface="Wingdings" pitchFamily="2" charset="2"/>
              <a:buChar char="Ø"/>
            </a:pPr>
            <a:r>
              <a:rPr lang="en-US" sz="2000" dirty="0" smtClean="0">
                <a:solidFill>
                  <a:schemeClr val="accent5">
                    <a:lumMod val="50000"/>
                  </a:schemeClr>
                </a:solidFill>
              </a:rPr>
              <a:t>In 1943 October he formed an Independent India Interim Government</a:t>
            </a:r>
          </a:p>
          <a:p>
            <a:pPr>
              <a:buFont typeface="Wingdings" pitchFamily="2" charset="2"/>
              <a:buChar char="Ø"/>
            </a:pPr>
            <a:r>
              <a:rPr lang="en-US" sz="2000" dirty="0" smtClean="0">
                <a:solidFill>
                  <a:schemeClr val="accent5">
                    <a:lumMod val="50000"/>
                  </a:schemeClr>
                </a:solidFill>
              </a:rPr>
              <a:t>Headquarters – Singapore</a:t>
            </a:r>
          </a:p>
          <a:p>
            <a:pPr>
              <a:buFont typeface="Wingdings" pitchFamily="2" charset="2"/>
              <a:buChar char="Ø"/>
            </a:pPr>
            <a:r>
              <a:rPr lang="en-US" sz="2000" dirty="0" smtClean="0">
                <a:solidFill>
                  <a:schemeClr val="accent5">
                    <a:lumMod val="50000"/>
                  </a:schemeClr>
                </a:solidFill>
              </a:rPr>
              <a:t>Interim Government declared war against the British</a:t>
            </a:r>
          </a:p>
          <a:p>
            <a:pPr>
              <a:buFont typeface="Wingdings" pitchFamily="2" charset="2"/>
              <a:buChar char="Ø"/>
            </a:pPr>
            <a:r>
              <a:rPr lang="en-US" sz="2000" dirty="0" smtClean="0">
                <a:solidFill>
                  <a:schemeClr val="accent5">
                    <a:lumMod val="50000"/>
                  </a:schemeClr>
                </a:solidFill>
              </a:rPr>
              <a:t>INA marched to India </a:t>
            </a:r>
          </a:p>
          <a:p>
            <a:pPr>
              <a:buFont typeface="Wingdings" pitchFamily="2" charset="2"/>
              <a:buChar char="Ø"/>
            </a:pPr>
            <a:r>
              <a:rPr lang="en-US" sz="2000" dirty="0">
                <a:solidFill>
                  <a:schemeClr val="accent5">
                    <a:lumMod val="50000"/>
                  </a:schemeClr>
                </a:solidFill>
              </a:rPr>
              <a:t>P</a:t>
            </a:r>
            <a:r>
              <a:rPr lang="en-US" sz="2000" dirty="0" smtClean="0">
                <a:solidFill>
                  <a:schemeClr val="accent5">
                    <a:lumMod val="50000"/>
                  </a:schemeClr>
                </a:solidFill>
              </a:rPr>
              <a:t>lanted the Tri </a:t>
            </a:r>
            <a:r>
              <a:rPr lang="en-US" sz="2000" dirty="0" err="1" smtClean="0">
                <a:solidFill>
                  <a:schemeClr val="accent5">
                    <a:lumMod val="50000"/>
                  </a:schemeClr>
                </a:solidFill>
              </a:rPr>
              <a:t>colour</a:t>
            </a:r>
            <a:r>
              <a:rPr lang="en-US" sz="2000" dirty="0" smtClean="0">
                <a:solidFill>
                  <a:schemeClr val="accent5">
                    <a:lumMod val="50000"/>
                  </a:schemeClr>
                </a:solidFill>
              </a:rPr>
              <a:t> flag in Indian soil</a:t>
            </a:r>
          </a:p>
          <a:p>
            <a:pPr>
              <a:buFont typeface="Wingdings" pitchFamily="2" charset="2"/>
              <a:buChar char="Ø"/>
            </a:pPr>
            <a:r>
              <a:rPr lang="en-US" sz="2000" dirty="0" smtClean="0">
                <a:solidFill>
                  <a:schemeClr val="accent5">
                    <a:lumMod val="50000"/>
                  </a:schemeClr>
                </a:solidFill>
              </a:rPr>
              <a:t>British defeated INA</a:t>
            </a:r>
          </a:p>
          <a:p>
            <a:pPr>
              <a:buFont typeface="Wingdings" pitchFamily="2" charset="2"/>
              <a:buChar char="Ø"/>
            </a:pPr>
            <a:r>
              <a:rPr lang="en-US" sz="2000" dirty="0" err="1">
                <a:solidFill>
                  <a:schemeClr val="accent5">
                    <a:lumMod val="50000"/>
                  </a:schemeClr>
                </a:solidFill>
              </a:rPr>
              <a:t>S</a:t>
            </a:r>
            <a:r>
              <a:rPr lang="en-US" sz="2000" dirty="0" err="1" smtClean="0">
                <a:solidFill>
                  <a:schemeClr val="accent5">
                    <a:lumMod val="50000"/>
                  </a:schemeClr>
                </a:solidFill>
              </a:rPr>
              <a:t>ubash</a:t>
            </a:r>
            <a:r>
              <a:rPr lang="en-US" sz="2000" dirty="0" smtClean="0">
                <a:solidFill>
                  <a:schemeClr val="accent5">
                    <a:lumMod val="50000"/>
                  </a:schemeClr>
                </a:solidFill>
              </a:rPr>
              <a:t> Chandra Bose disappeared from Formosa</a:t>
            </a:r>
          </a:p>
          <a:p>
            <a:pPr marL="0" indent="0">
              <a:buNone/>
            </a:pPr>
            <a:r>
              <a:rPr lang="en-US" sz="2000" dirty="0" smtClean="0">
                <a:solidFill>
                  <a:schemeClr val="accent5">
                    <a:lumMod val="50000"/>
                  </a:schemeClr>
                </a:solidFill>
              </a:rPr>
              <a:t> </a:t>
            </a:r>
          </a:p>
          <a:p>
            <a:pPr>
              <a:buFont typeface="Wingdings" pitchFamily="2" charset="2"/>
              <a:buChar char="Ø"/>
            </a:pPr>
            <a:endParaRPr lang="en-US" sz="2000" dirty="0" smtClean="0">
              <a:solidFill>
                <a:schemeClr val="accent5">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462" y="4343400"/>
            <a:ext cx="2989318" cy="2239103"/>
          </a:xfrm>
          <a:prstGeom prst="rect">
            <a:avLst/>
          </a:prstGeom>
        </p:spPr>
      </p:pic>
    </p:spTree>
    <p:extLst>
      <p:ext uri="{BB962C8B-B14F-4D97-AF65-F5344CB8AC3E}">
        <p14:creationId xmlns:p14="http://schemas.microsoft.com/office/powerpoint/2010/main" val="163522962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2000" b="1" dirty="0" smtClean="0">
                <a:solidFill>
                  <a:srgbClr val="7030A0"/>
                </a:solidFill>
              </a:rPr>
              <a:t>J. QUIT INDIA MOVEMENT(1942)</a:t>
            </a:r>
            <a:endParaRPr lang="en-US" sz="2000" b="1" dirty="0">
              <a:solidFill>
                <a:srgbClr val="7030A0"/>
              </a:solidFill>
            </a:endParaRPr>
          </a:p>
        </p:txBody>
      </p:sp>
      <p:sp>
        <p:nvSpPr>
          <p:cNvPr id="3" name="Content Placeholder 2"/>
          <p:cNvSpPr>
            <a:spLocks noGrp="1"/>
          </p:cNvSpPr>
          <p:nvPr>
            <p:ph idx="1"/>
          </p:nvPr>
        </p:nvSpPr>
        <p:spPr>
          <a:xfrm>
            <a:off x="457200" y="990600"/>
            <a:ext cx="8229600" cy="5135563"/>
          </a:xfrm>
        </p:spPr>
        <p:txBody>
          <a:bodyPr>
            <a:normAutofit lnSpcReduction="10000"/>
          </a:bodyPr>
          <a:lstStyle/>
          <a:p>
            <a:pPr>
              <a:buFont typeface="Wingdings" pitchFamily="2" charset="2"/>
              <a:buChar char="Ø"/>
            </a:pPr>
            <a:r>
              <a:rPr lang="en-US" sz="2000" dirty="0" smtClean="0">
                <a:solidFill>
                  <a:srgbClr val="7030A0"/>
                </a:solidFill>
              </a:rPr>
              <a:t>The last strong people’s struggle against British Government</a:t>
            </a:r>
          </a:p>
          <a:p>
            <a:pPr>
              <a:buFont typeface="Wingdings" pitchFamily="2" charset="2"/>
              <a:buChar char="Ø"/>
            </a:pPr>
            <a:r>
              <a:rPr lang="en-US" sz="2000" dirty="0" smtClean="0">
                <a:solidFill>
                  <a:srgbClr val="7030A0"/>
                </a:solidFill>
              </a:rPr>
              <a:t>Major reason:</a:t>
            </a:r>
          </a:p>
          <a:p>
            <a:pPr lvl="1">
              <a:buFont typeface="Wingdings" pitchFamily="2" charset="2"/>
              <a:buChar char="Ø"/>
            </a:pPr>
            <a:r>
              <a:rPr lang="en-US" sz="1800" dirty="0" smtClean="0">
                <a:solidFill>
                  <a:srgbClr val="7030A0"/>
                </a:solidFill>
              </a:rPr>
              <a:t> </a:t>
            </a:r>
            <a:r>
              <a:rPr lang="en-US" sz="1800" dirty="0">
                <a:solidFill>
                  <a:srgbClr val="7030A0"/>
                </a:solidFill>
              </a:rPr>
              <a:t>T</a:t>
            </a:r>
            <a:r>
              <a:rPr lang="en-US" sz="1800" dirty="0" smtClean="0">
                <a:solidFill>
                  <a:srgbClr val="7030A0"/>
                </a:solidFill>
              </a:rPr>
              <a:t>he failure of </a:t>
            </a:r>
            <a:r>
              <a:rPr lang="en-US" sz="1800" dirty="0" err="1" smtClean="0">
                <a:solidFill>
                  <a:srgbClr val="7030A0"/>
                </a:solidFill>
              </a:rPr>
              <a:t>Cripp’s</a:t>
            </a:r>
            <a:r>
              <a:rPr lang="en-US" sz="1800" dirty="0" smtClean="0">
                <a:solidFill>
                  <a:srgbClr val="7030A0"/>
                </a:solidFill>
              </a:rPr>
              <a:t> Mission</a:t>
            </a:r>
          </a:p>
          <a:p>
            <a:pPr lvl="1">
              <a:buFont typeface="Wingdings" pitchFamily="2" charset="2"/>
              <a:buChar char="Ø"/>
            </a:pPr>
            <a:r>
              <a:rPr lang="en-US" sz="1800" dirty="0" smtClean="0">
                <a:solidFill>
                  <a:srgbClr val="7030A0"/>
                </a:solidFill>
              </a:rPr>
              <a:t>The famine and price rise during the war</a:t>
            </a:r>
          </a:p>
          <a:p>
            <a:pPr lvl="1">
              <a:buFont typeface="Wingdings" pitchFamily="2" charset="2"/>
              <a:buChar char="Ø"/>
            </a:pPr>
            <a:r>
              <a:rPr lang="en-US" sz="1800" dirty="0" smtClean="0">
                <a:solidFill>
                  <a:srgbClr val="7030A0"/>
                </a:solidFill>
              </a:rPr>
              <a:t>Attack threat from Japan</a:t>
            </a:r>
          </a:p>
          <a:p>
            <a:pPr>
              <a:buFont typeface="Wingdings" pitchFamily="2" charset="2"/>
              <a:buChar char="Ø"/>
            </a:pPr>
            <a:r>
              <a:rPr lang="en-US" sz="2000" dirty="0" smtClean="0">
                <a:solidFill>
                  <a:srgbClr val="7030A0"/>
                </a:solidFill>
              </a:rPr>
              <a:t>The British should leave India</a:t>
            </a:r>
          </a:p>
          <a:p>
            <a:pPr>
              <a:buFont typeface="Wingdings" pitchFamily="2" charset="2"/>
              <a:buChar char="Ø"/>
            </a:pPr>
            <a:r>
              <a:rPr lang="en-US" sz="2000" dirty="0" smtClean="0">
                <a:solidFill>
                  <a:srgbClr val="7030A0"/>
                </a:solidFill>
              </a:rPr>
              <a:t>All India Congress Committee met in Bombay on 8</a:t>
            </a:r>
            <a:r>
              <a:rPr lang="en-US" sz="2000" baseline="30000" dirty="0" smtClean="0">
                <a:solidFill>
                  <a:srgbClr val="7030A0"/>
                </a:solidFill>
              </a:rPr>
              <a:t>th</a:t>
            </a:r>
            <a:r>
              <a:rPr lang="en-US" sz="2000" dirty="0" smtClean="0">
                <a:solidFill>
                  <a:srgbClr val="7030A0"/>
                </a:solidFill>
              </a:rPr>
              <a:t> August 1942</a:t>
            </a:r>
          </a:p>
          <a:p>
            <a:pPr>
              <a:buFont typeface="Wingdings" pitchFamily="2" charset="2"/>
              <a:buChar char="Ø"/>
            </a:pPr>
            <a:r>
              <a:rPr lang="en-US" sz="2000" dirty="0" smtClean="0">
                <a:solidFill>
                  <a:srgbClr val="7030A0"/>
                </a:solidFill>
              </a:rPr>
              <a:t>Passed the Resolution of ‘Quit India’</a:t>
            </a:r>
          </a:p>
          <a:p>
            <a:pPr>
              <a:buFont typeface="Wingdings" pitchFamily="2" charset="2"/>
              <a:buChar char="Ø"/>
            </a:pPr>
            <a:r>
              <a:rPr lang="en-US" sz="2000" dirty="0" smtClean="0">
                <a:solidFill>
                  <a:srgbClr val="7030A0"/>
                </a:solidFill>
              </a:rPr>
              <a:t>Gandhi’s slogan was ‘Do or Die’</a:t>
            </a:r>
          </a:p>
          <a:p>
            <a:pPr>
              <a:buFont typeface="Wingdings" pitchFamily="2" charset="2"/>
              <a:buChar char="Ø"/>
            </a:pPr>
            <a:r>
              <a:rPr lang="en-US" sz="2000" dirty="0" smtClean="0">
                <a:solidFill>
                  <a:srgbClr val="7030A0"/>
                </a:solidFill>
              </a:rPr>
              <a:t>Gandhi was arrested on 9</a:t>
            </a:r>
            <a:r>
              <a:rPr lang="en-US" sz="2000" baseline="30000" dirty="0" smtClean="0">
                <a:solidFill>
                  <a:srgbClr val="7030A0"/>
                </a:solidFill>
              </a:rPr>
              <a:t>th</a:t>
            </a:r>
            <a:r>
              <a:rPr lang="en-US" sz="2000" dirty="0" smtClean="0">
                <a:solidFill>
                  <a:srgbClr val="7030A0"/>
                </a:solidFill>
              </a:rPr>
              <a:t> August 1942</a:t>
            </a:r>
          </a:p>
          <a:p>
            <a:pPr>
              <a:buFont typeface="Wingdings" pitchFamily="2" charset="2"/>
              <a:buChar char="Ø"/>
            </a:pPr>
            <a:r>
              <a:rPr lang="en-US" sz="2000" dirty="0" smtClean="0">
                <a:solidFill>
                  <a:srgbClr val="7030A0"/>
                </a:solidFill>
              </a:rPr>
              <a:t>People went on strike</a:t>
            </a:r>
          </a:p>
          <a:p>
            <a:pPr>
              <a:buFont typeface="Wingdings" pitchFamily="2" charset="2"/>
              <a:buChar char="Ø"/>
            </a:pPr>
            <a:r>
              <a:rPr lang="en-US" sz="2000" dirty="0" smtClean="0">
                <a:solidFill>
                  <a:srgbClr val="7030A0"/>
                </a:solidFill>
              </a:rPr>
              <a:t>Protest roared all over the country</a:t>
            </a:r>
          </a:p>
          <a:p>
            <a:pPr>
              <a:buFont typeface="Wingdings" pitchFamily="2" charset="2"/>
              <a:buChar char="Ø"/>
            </a:pPr>
            <a:r>
              <a:rPr lang="en-US" sz="2000" dirty="0" smtClean="0">
                <a:solidFill>
                  <a:srgbClr val="7030A0"/>
                </a:solidFill>
              </a:rPr>
              <a:t>A shift from the moderate philosophies</a:t>
            </a:r>
          </a:p>
          <a:p>
            <a:pPr>
              <a:buFont typeface="Wingdings" pitchFamily="2" charset="2"/>
              <a:buChar char="Ø"/>
            </a:pPr>
            <a:r>
              <a:rPr lang="en-US" sz="2000" dirty="0" smtClean="0">
                <a:solidFill>
                  <a:srgbClr val="7030A0"/>
                </a:solidFill>
              </a:rPr>
              <a:t>Established parallel governments</a:t>
            </a:r>
          </a:p>
          <a:p>
            <a:pPr>
              <a:buFont typeface="Wingdings" pitchFamily="2" charset="2"/>
              <a:buChar char="Ø"/>
            </a:pPr>
            <a:r>
              <a:rPr lang="en-US" sz="2000" dirty="0" smtClean="0">
                <a:solidFill>
                  <a:srgbClr val="7030A0"/>
                </a:solidFill>
              </a:rPr>
              <a:t>A turning point in Indian history</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267200"/>
            <a:ext cx="3754694" cy="1790700"/>
          </a:xfrm>
          <a:prstGeom prst="rect">
            <a:avLst/>
          </a:prstGeom>
        </p:spPr>
      </p:pic>
    </p:spTree>
    <p:extLst>
      <p:ext uri="{BB962C8B-B14F-4D97-AF65-F5344CB8AC3E}">
        <p14:creationId xmlns:p14="http://schemas.microsoft.com/office/powerpoint/2010/main" val="121475624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000" b="1" dirty="0" smtClean="0">
                <a:solidFill>
                  <a:srgbClr val="FF0000"/>
                </a:solidFill>
              </a:rPr>
              <a:t>K. RIN MUTINY</a:t>
            </a:r>
            <a:endParaRPr lang="en-US" sz="2000" b="1" dirty="0">
              <a:solidFill>
                <a:srgbClr val="FF0000"/>
              </a:solidFill>
            </a:endParaRPr>
          </a:p>
        </p:txBody>
      </p:sp>
      <p:sp>
        <p:nvSpPr>
          <p:cNvPr id="3" name="Content Placeholder 2"/>
          <p:cNvSpPr>
            <a:spLocks noGrp="1"/>
          </p:cNvSpPr>
          <p:nvPr>
            <p:ph idx="1"/>
          </p:nvPr>
        </p:nvSpPr>
        <p:spPr>
          <a:xfrm>
            <a:off x="457200" y="990600"/>
            <a:ext cx="8229600" cy="5135563"/>
          </a:xfrm>
        </p:spPr>
        <p:txBody>
          <a:bodyPr>
            <a:normAutofit/>
          </a:bodyPr>
          <a:lstStyle/>
          <a:p>
            <a:pPr>
              <a:buFont typeface="Wingdings" pitchFamily="2" charset="2"/>
              <a:buChar char="Ø"/>
            </a:pPr>
            <a:r>
              <a:rPr lang="en-US" sz="2000" dirty="0" smtClean="0">
                <a:solidFill>
                  <a:srgbClr val="FF0000"/>
                </a:solidFill>
              </a:rPr>
              <a:t>Royal Indian Navy</a:t>
            </a:r>
          </a:p>
          <a:p>
            <a:pPr>
              <a:buFont typeface="Wingdings" pitchFamily="2" charset="2"/>
              <a:buChar char="Ø"/>
            </a:pPr>
            <a:r>
              <a:rPr lang="en-US" sz="2000" dirty="0" smtClean="0">
                <a:solidFill>
                  <a:srgbClr val="FF0000"/>
                </a:solidFill>
              </a:rPr>
              <a:t>18</a:t>
            </a:r>
            <a:r>
              <a:rPr lang="en-US" sz="2000" baseline="30000" dirty="0" smtClean="0">
                <a:solidFill>
                  <a:srgbClr val="FF0000"/>
                </a:solidFill>
              </a:rPr>
              <a:t>th</a:t>
            </a:r>
            <a:r>
              <a:rPr lang="en-US" sz="2000" dirty="0" smtClean="0">
                <a:solidFill>
                  <a:srgbClr val="FF0000"/>
                </a:solidFill>
              </a:rPr>
              <a:t> February 1946</a:t>
            </a:r>
          </a:p>
          <a:p>
            <a:pPr>
              <a:buFont typeface="Wingdings" pitchFamily="2" charset="2"/>
              <a:buChar char="Ø"/>
            </a:pPr>
            <a:r>
              <a:rPr lang="en-US" sz="2000" dirty="0" smtClean="0">
                <a:solidFill>
                  <a:srgbClr val="FF0000"/>
                </a:solidFill>
              </a:rPr>
              <a:t>Bombay</a:t>
            </a:r>
          </a:p>
          <a:p>
            <a:pPr>
              <a:buFont typeface="Wingdings" pitchFamily="2" charset="2"/>
              <a:buChar char="Ø"/>
            </a:pPr>
            <a:r>
              <a:rPr lang="en-US" sz="2000" dirty="0" smtClean="0">
                <a:solidFill>
                  <a:srgbClr val="FF0000"/>
                </a:solidFill>
              </a:rPr>
              <a:t>Involvement of twenty thousand soldiers in 78 ships</a:t>
            </a:r>
          </a:p>
          <a:p>
            <a:pPr>
              <a:buFont typeface="Wingdings" pitchFamily="2" charset="2"/>
              <a:buChar char="Ø"/>
            </a:pPr>
            <a:r>
              <a:rPr lang="en-US" sz="2000" dirty="0" smtClean="0">
                <a:solidFill>
                  <a:srgbClr val="FF0000"/>
                </a:solidFill>
              </a:rPr>
              <a:t>A protest against their miserable living conditions and food</a:t>
            </a:r>
          </a:p>
          <a:p>
            <a:pPr>
              <a:buFont typeface="Wingdings" pitchFamily="2" charset="2"/>
              <a:buChar char="Ø"/>
            </a:pPr>
            <a:r>
              <a:rPr lang="en-US" sz="2000" dirty="0" smtClean="0">
                <a:solidFill>
                  <a:srgbClr val="FF0000"/>
                </a:solidFill>
              </a:rPr>
              <a:t>A Naval Central State Committee</a:t>
            </a:r>
          </a:p>
          <a:p>
            <a:pPr>
              <a:buFont typeface="Wingdings" pitchFamily="2" charset="2"/>
              <a:buChar char="Ø"/>
            </a:pPr>
            <a:r>
              <a:rPr lang="en-US" sz="2000" dirty="0" smtClean="0">
                <a:solidFill>
                  <a:srgbClr val="FF0000"/>
                </a:solidFill>
              </a:rPr>
              <a:t>Offered left hand salute to British</a:t>
            </a:r>
          </a:p>
          <a:p>
            <a:pPr>
              <a:buFont typeface="Wingdings" pitchFamily="2" charset="2"/>
              <a:buChar char="Ø"/>
            </a:pPr>
            <a:r>
              <a:rPr lang="en-US" sz="2000" dirty="0" smtClean="0">
                <a:solidFill>
                  <a:srgbClr val="FF0000"/>
                </a:solidFill>
              </a:rPr>
              <a:t>They disobeyed the British orders</a:t>
            </a:r>
          </a:p>
          <a:p>
            <a:pPr>
              <a:buFont typeface="Wingdings" pitchFamily="2" charset="2"/>
              <a:buChar char="Ø"/>
            </a:pPr>
            <a:r>
              <a:rPr lang="en-US" sz="2000" dirty="0" smtClean="0">
                <a:solidFill>
                  <a:srgbClr val="FF0000"/>
                </a:solidFill>
              </a:rPr>
              <a:t>Revolting ships hoisted three flags tied together</a:t>
            </a:r>
          </a:p>
          <a:p>
            <a:pPr>
              <a:buFont typeface="Wingdings" pitchFamily="2" charset="2"/>
              <a:buChar char="Ø"/>
            </a:pPr>
            <a:r>
              <a:rPr lang="en-US" sz="2000" dirty="0">
                <a:solidFill>
                  <a:srgbClr val="FF0000"/>
                </a:solidFill>
              </a:rPr>
              <a:t>T</a:t>
            </a:r>
            <a:r>
              <a:rPr lang="en-US" sz="2000" dirty="0" smtClean="0">
                <a:solidFill>
                  <a:srgbClr val="FF0000"/>
                </a:solidFill>
              </a:rPr>
              <a:t>he Congress , The League and The Communist Party of India</a:t>
            </a:r>
            <a:endParaRPr lang="en-US" sz="2000" dirty="0">
              <a:solidFill>
                <a:srgbClr val="FF0000"/>
              </a:solidFill>
            </a:endParaRPr>
          </a:p>
          <a:p>
            <a:pPr>
              <a:buFont typeface="Wingdings" pitchFamily="2" charset="2"/>
              <a:buChar char="Ø"/>
            </a:pPr>
            <a:r>
              <a:rPr lang="en-US" sz="2000" dirty="0" smtClean="0">
                <a:solidFill>
                  <a:srgbClr val="FF0000"/>
                </a:solidFill>
              </a:rPr>
              <a:t>A meeting was called between officials</a:t>
            </a:r>
          </a:p>
          <a:p>
            <a:pPr>
              <a:buFont typeface="Wingdings" pitchFamily="2" charset="2"/>
              <a:buChar char="Ø"/>
            </a:pPr>
            <a:r>
              <a:rPr lang="en-US" sz="2000" dirty="0" smtClean="0">
                <a:solidFill>
                  <a:srgbClr val="FF0000"/>
                </a:solidFill>
              </a:rPr>
              <a:t>The mutiny ended with the suspension of RIN officers</a:t>
            </a:r>
          </a:p>
          <a:p>
            <a:pPr>
              <a:buFont typeface="Wingdings" pitchFamily="2" charset="2"/>
              <a:buChar char="Ø"/>
            </a:pPr>
            <a:endParaRPr lang="en-US" sz="2000" dirty="0">
              <a:solidFill>
                <a:srgbClr val="FF0000"/>
              </a:solidFill>
            </a:endParaRPr>
          </a:p>
        </p:txBody>
      </p:sp>
    </p:spTree>
    <p:extLst>
      <p:ext uri="{BB962C8B-B14F-4D97-AF65-F5344CB8AC3E}">
        <p14:creationId xmlns:p14="http://schemas.microsoft.com/office/powerpoint/2010/main" val="3528159939"/>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2000" b="1" dirty="0" smtClean="0">
                <a:solidFill>
                  <a:srgbClr val="C00000"/>
                </a:solidFill>
              </a:rPr>
              <a:t>B. EARLY STRUGGLES(</a:t>
            </a:r>
            <a:r>
              <a:rPr lang="en-US" sz="2000" b="1" dirty="0" err="1" smtClean="0">
                <a:solidFill>
                  <a:srgbClr val="C00000"/>
                </a:solidFill>
              </a:rPr>
              <a:t>Gandian</a:t>
            </a:r>
            <a:r>
              <a:rPr lang="en-US" sz="2000" b="1" dirty="0" smtClean="0">
                <a:solidFill>
                  <a:srgbClr val="C00000"/>
                </a:solidFill>
              </a:rPr>
              <a:t> </a:t>
            </a:r>
            <a:r>
              <a:rPr lang="en-US" sz="2000" b="1" dirty="0" err="1" smtClean="0">
                <a:solidFill>
                  <a:srgbClr val="C00000"/>
                </a:solidFill>
              </a:rPr>
              <a:t>Satyagrahas</a:t>
            </a:r>
            <a:r>
              <a:rPr lang="en-US" sz="2000" b="1" dirty="0" smtClean="0">
                <a:solidFill>
                  <a:srgbClr val="C00000"/>
                </a:solidFill>
              </a:rPr>
              <a:t>)</a:t>
            </a:r>
            <a:endParaRPr lang="en-US" sz="2000" b="1" dirty="0">
              <a:solidFill>
                <a:srgbClr val="C00000"/>
              </a:solidFill>
            </a:endParaRPr>
          </a:p>
        </p:txBody>
      </p:sp>
      <p:sp>
        <p:nvSpPr>
          <p:cNvPr id="3" name="Content Placeholder 2"/>
          <p:cNvSpPr>
            <a:spLocks noGrp="1"/>
          </p:cNvSpPr>
          <p:nvPr>
            <p:ph idx="1"/>
          </p:nvPr>
        </p:nvSpPr>
        <p:spPr>
          <a:xfrm>
            <a:off x="533400" y="914400"/>
            <a:ext cx="8229600" cy="5211763"/>
          </a:xfrm>
        </p:spPr>
        <p:txBody>
          <a:bodyPr>
            <a:normAutofit/>
          </a:bodyPr>
          <a:lstStyle/>
          <a:p>
            <a:pPr marL="0" indent="0">
              <a:buNone/>
            </a:pPr>
            <a:r>
              <a:rPr lang="en-US" sz="2000" dirty="0" smtClean="0">
                <a:solidFill>
                  <a:srgbClr val="C00000"/>
                </a:solidFill>
              </a:rPr>
              <a:t>1. </a:t>
            </a:r>
            <a:r>
              <a:rPr lang="en-US" sz="2000" dirty="0" err="1" smtClean="0">
                <a:solidFill>
                  <a:srgbClr val="C00000"/>
                </a:solidFill>
              </a:rPr>
              <a:t>Champaran</a:t>
            </a:r>
            <a:r>
              <a:rPr lang="en-US" sz="2000" dirty="0" smtClean="0">
                <a:solidFill>
                  <a:srgbClr val="C00000"/>
                </a:solidFill>
              </a:rPr>
              <a:t>  Satyagraha(1917)</a:t>
            </a:r>
          </a:p>
          <a:p>
            <a:pPr>
              <a:buFont typeface="Wingdings" pitchFamily="2" charset="2"/>
              <a:buChar char="Ø"/>
            </a:pPr>
            <a:r>
              <a:rPr lang="en-US" sz="2000" dirty="0" smtClean="0">
                <a:solidFill>
                  <a:srgbClr val="C00000"/>
                </a:solidFill>
              </a:rPr>
              <a:t>Bihar</a:t>
            </a:r>
          </a:p>
          <a:p>
            <a:pPr>
              <a:buFont typeface="Wingdings" pitchFamily="2" charset="2"/>
              <a:buChar char="Ø"/>
            </a:pPr>
            <a:r>
              <a:rPr lang="en-US" sz="2000" dirty="0" smtClean="0">
                <a:solidFill>
                  <a:srgbClr val="C00000"/>
                </a:solidFill>
              </a:rPr>
              <a:t>Indigo cultivators</a:t>
            </a:r>
          </a:p>
          <a:p>
            <a:pPr>
              <a:buFont typeface="Wingdings" pitchFamily="2" charset="2"/>
              <a:buChar char="Ø"/>
            </a:pPr>
            <a:r>
              <a:rPr lang="en-US" sz="2000" dirty="0" smtClean="0">
                <a:solidFill>
                  <a:srgbClr val="C00000"/>
                </a:solidFill>
              </a:rPr>
              <a:t>Protested against landlords</a:t>
            </a:r>
          </a:p>
          <a:p>
            <a:pPr marL="0" indent="0">
              <a:buNone/>
            </a:pPr>
            <a:endParaRPr lang="en-US" sz="2000" dirty="0" smtClean="0">
              <a:solidFill>
                <a:srgbClr val="C00000"/>
              </a:solidFill>
            </a:endParaRPr>
          </a:p>
          <a:p>
            <a:pPr marL="0" indent="0">
              <a:buNone/>
            </a:pPr>
            <a:r>
              <a:rPr lang="en-US" sz="2000" dirty="0" smtClean="0">
                <a:solidFill>
                  <a:srgbClr val="C00000"/>
                </a:solidFill>
              </a:rPr>
              <a:t>2. </a:t>
            </a:r>
            <a:r>
              <a:rPr lang="en-US" sz="2000" dirty="0" err="1" smtClean="0">
                <a:solidFill>
                  <a:srgbClr val="C00000"/>
                </a:solidFill>
              </a:rPr>
              <a:t>Kheda</a:t>
            </a:r>
            <a:r>
              <a:rPr lang="en-US" sz="2000" dirty="0" smtClean="0">
                <a:solidFill>
                  <a:srgbClr val="C00000"/>
                </a:solidFill>
              </a:rPr>
              <a:t> Satyagraha(1918)</a:t>
            </a:r>
          </a:p>
          <a:p>
            <a:pPr>
              <a:buFont typeface="Wingdings" pitchFamily="2" charset="2"/>
              <a:buChar char="Ø"/>
            </a:pPr>
            <a:r>
              <a:rPr lang="en-US" sz="2000" dirty="0" smtClean="0">
                <a:solidFill>
                  <a:srgbClr val="C00000"/>
                </a:solidFill>
              </a:rPr>
              <a:t>Gujarat</a:t>
            </a:r>
          </a:p>
          <a:p>
            <a:pPr>
              <a:buFont typeface="Wingdings" pitchFamily="2" charset="2"/>
              <a:buChar char="Ø"/>
            </a:pPr>
            <a:r>
              <a:rPr lang="en-US" sz="2000" dirty="0" smtClean="0">
                <a:solidFill>
                  <a:srgbClr val="C00000"/>
                </a:solidFill>
              </a:rPr>
              <a:t>Peasant struggle</a:t>
            </a:r>
          </a:p>
          <a:p>
            <a:pPr>
              <a:buFont typeface="Wingdings" pitchFamily="2" charset="2"/>
              <a:buChar char="Ø"/>
            </a:pPr>
            <a:r>
              <a:rPr lang="en-US" sz="2000" dirty="0" smtClean="0">
                <a:solidFill>
                  <a:srgbClr val="C00000"/>
                </a:solidFill>
              </a:rPr>
              <a:t>To reduce the tax</a:t>
            </a:r>
          </a:p>
          <a:p>
            <a:pPr marL="0" indent="0">
              <a:buNone/>
            </a:pPr>
            <a:endParaRPr lang="en-US" sz="2000" dirty="0">
              <a:solidFill>
                <a:srgbClr val="C00000"/>
              </a:solidFill>
            </a:endParaRPr>
          </a:p>
          <a:p>
            <a:pPr marL="0" indent="0">
              <a:buNone/>
            </a:pPr>
            <a:r>
              <a:rPr lang="en-US" sz="2000" dirty="0" smtClean="0">
                <a:solidFill>
                  <a:srgbClr val="C00000"/>
                </a:solidFill>
              </a:rPr>
              <a:t>3. Ahmedabad Mill Strike(1918)</a:t>
            </a:r>
          </a:p>
          <a:p>
            <a:pPr>
              <a:buFont typeface="Wingdings" pitchFamily="2" charset="2"/>
              <a:buChar char="Ø"/>
            </a:pPr>
            <a:r>
              <a:rPr lang="en-US" sz="2000" dirty="0" smtClean="0">
                <a:solidFill>
                  <a:srgbClr val="C00000"/>
                </a:solidFill>
              </a:rPr>
              <a:t>Gujarat</a:t>
            </a:r>
          </a:p>
          <a:p>
            <a:pPr>
              <a:buFont typeface="Wingdings" pitchFamily="2" charset="2"/>
              <a:buChar char="Ø"/>
            </a:pPr>
            <a:r>
              <a:rPr lang="en-US" sz="2000" dirty="0" smtClean="0">
                <a:solidFill>
                  <a:srgbClr val="C00000"/>
                </a:solidFill>
              </a:rPr>
              <a:t>Cotton cultivators</a:t>
            </a:r>
          </a:p>
          <a:p>
            <a:pPr>
              <a:buFont typeface="Wingdings" pitchFamily="2" charset="2"/>
              <a:buChar char="Ø"/>
            </a:pPr>
            <a:r>
              <a:rPr lang="en-US" sz="2000" dirty="0" smtClean="0">
                <a:solidFill>
                  <a:srgbClr val="C00000"/>
                </a:solidFill>
              </a:rPr>
              <a:t>To increase wages</a:t>
            </a:r>
          </a:p>
          <a:p>
            <a:pPr marL="0" indent="0">
              <a:buNone/>
            </a:pPr>
            <a:endParaRPr lang="en-US" sz="20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914400"/>
            <a:ext cx="3429000" cy="1682353"/>
          </a:xfrm>
          <a:prstGeom prst="rect">
            <a:avLst/>
          </a:prstGeom>
        </p:spPr>
      </p:pic>
    </p:spTree>
    <p:extLst>
      <p:ext uri="{BB962C8B-B14F-4D97-AF65-F5344CB8AC3E}">
        <p14:creationId xmlns:p14="http://schemas.microsoft.com/office/powerpoint/2010/main" val="3992463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2000" b="1" dirty="0" smtClean="0">
                <a:solidFill>
                  <a:schemeClr val="accent6">
                    <a:lumMod val="50000"/>
                  </a:schemeClr>
                </a:solidFill>
              </a:rPr>
              <a:t>L. THELENGANA MOVEMENT(1946)</a:t>
            </a:r>
            <a:endParaRPr lang="en-US" sz="2000" b="1" dirty="0">
              <a:solidFill>
                <a:schemeClr val="accent6">
                  <a:lumMod val="50000"/>
                </a:schemeClr>
              </a:solidFill>
            </a:endParaRPr>
          </a:p>
        </p:txBody>
      </p:sp>
      <p:sp>
        <p:nvSpPr>
          <p:cNvPr id="3" name="Content Placeholder 2"/>
          <p:cNvSpPr>
            <a:spLocks noGrp="1"/>
          </p:cNvSpPr>
          <p:nvPr>
            <p:ph idx="1"/>
          </p:nvPr>
        </p:nvSpPr>
        <p:spPr>
          <a:xfrm>
            <a:off x="457200" y="1066800"/>
            <a:ext cx="8229600" cy="5059363"/>
          </a:xfrm>
        </p:spPr>
        <p:txBody>
          <a:bodyPr>
            <a:normAutofit/>
          </a:bodyPr>
          <a:lstStyle/>
          <a:p>
            <a:pPr>
              <a:buFont typeface="Wingdings" pitchFamily="2" charset="2"/>
              <a:buChar char="Ø"/>
            </a:pPr>
            <a:r>
              <a:rPr lang="en-US" sz="2000" dirty="0" smtClean="0">
                <a:solidFill>
                  <a:schemeClr val="accent6">
                    <a:lumMod val="50000"/>
                  </a:schemeClr>
                </a:solidFill>
              </a:rPr>
              <a:t>Peasant rebellion against the feudal lords</a:t>
            </a:r>
          </a:p>
          <a:p>
            <a:pPr>
              <a:buFont typeface="Wingdings" pitchFamily="2" charset="2"/>
              <a:buChar char="Ø"/>
            </a:pPr>
            <a:r>
              <a:rPr lang="en-US" sz="2000" dirty="0" smtClean="0">
                <a:solidFill>
                  <a:schemeClr val="accent6">
                    <a:lumMod val="50000"/>
                  </a:schemeClr>
                </a:solidFill>
              </a:rPr>
              <a:t>Feudal lords were known as </a:t>
            </a:r>
            <a:r>
              <a:rPr lang="en-US" sz="2000" dirty="0" err="1" smtClean="0">
                <a:solidFill>
                  <a:schemeClr val="accent6">
                    <a:lumMod val="50000"/>
                  </a:schemeClr>
                </a:solidFill>
              </a:rPr>
              <a:t>Reddys</a:t>
            </a:r>
            <a:endParaRPr lang="en-US" sz="2000" dirty="0" smtClean="0">
              <a:solidFill>
                <a:schemeClr val="accent6">
                  <a:lumMod val="50000"/>
                </a:schemeClr>
              </a:solidFill>
            </a:endParaRPr>
          </a:p>
          <a:p>
            <a:pPr>
              <a:buFont typeface="Wingdings" pitchFamily="2" charset="2"/>
              <a:buChar char="Ø"/>
            </a:pPr>
            <a:r>
              <a:rPr lang="en-US" sz="2000" dirty="0" smtClean="0">
                <a:solidFill>
                  <a:schemeClr val="accent6">
                    <a:lumMod val="50000"/>
                  </a:schemeClr>
                </a:solidFill>
              </a:rPr>
              <a:t>They ruled over the communities </a:t>
            </a:r>
          </a:p>
          <a:p>
            <a:pPr>
              <a:buFont typeface="Wingdings" pitchFamily="2" charset="2"/>
              <a:buChar char="Ø"/>
            </a:pPr>
            <a:r>
              <a:rPr lang="en-US" sz="2000" dirty="0" smtClean="0">
                <a:solidFill>
                  <a:schemeClr val="accent6">
                    <a:lumMod val="50000"/>
                  </a:schemeClr>
                </a:solidFill>
              </a:rPr>
              <a:t>Collected tax</a:t>
            </a:r>
          </a:p>
          <a:p>
            <a:pPr>
              <a:buFont typeface="Wingdings" pitchFamily="2" charset="2"/>
              <a:buChar char="Ø"/>
            </a:pPr>
            <a:r>
              <a:rPr lang="en-US" sz="2000" dirty="0" err="1" smtClean="0">
                <a:solidFill>
                  <a:schemeClr val="accent6">
                    <a:lumMod val="50000"/>
                  </a:schemeClr>
                </a:solidFill>
              </a:rPr>
              <a:t>Nizam</a:t>
            </a:r>
            <a:r>
              <a:rPr lang="en-US" sz="2000" dirty="0" smtClean="0">
                <a:solidFill>
                  <a:schemeClr val="accent6">
                    <a:lumMod val="50000"/>
                  </a:schemeClr>
                </a:solidFill>
              </a:rPr>
              <a:t> had little control over the region</a:t>
            </a:r>
          </a:p>
          <a:p>
            <a:pPr>
              <a:buFont typeface="Wingdings" pitchFamily="2" charset="2"/>
              <a:buChar char="Ø"/>
            </a:pPr>
            <a:r>
              <a:rPr lang="en-US" sz="2000" dirty="0" smtClean="0">
                <a:solidFill>
                  <a:schemeClr val="accent6">
                    <a:lumMod val="50000"/>
                  </a:schemeClr>
                </a:solidFill>
              </a:rPr>
              <a:t>The communists took over three thousand villages from feudal chiefs</a:t>
            </a:r>
          </a:p>
          <a:p>
            <a:pPr>
              <a:buFont typeface="Wingdings" pitchFamily="2" charset="2"/>
              <a:buChar char="Ø"/>
            </a:pPr>
            <a:r>
              <a:rPr lang="en-US" sz="2000" dirty="0" smtClean="0">
                <a:solidFill>
                  <a:schemeClr val="accent6">
                    <a:lumMod val="50000"/>
                  </a:schemeClr>
                </a:solidFill>
              </a:rPr>
              <a:t>Many peasants lost their life</a:t>
            </a:r>
          </a:p>
          <a:p>
            <a:pPr>
              <a:buFont typeface="Wingdings" pitchFamily="2" charset="2"/>
              <a:buChar char="Ø"/>
            </a:pPr>
            <a:r>
              <a:rPr lang="en-US" sz="2000" dirty="0" smtClean="0">
                <a:solidFill>
                  <a:schemeClr val="accent6">
                    <a:lumMod val="50000"/>
                  </a:schemeClr>
                </a:solidFill>
              </a:rPr>
              <a:t>It became a struggle against the </a:t>
            </a:r>
            <a:r>
              <a:rPr lang="en-US" sz="2000" dirty="0" err="1" smtClean="0">
                <a:solidFill>
                  <a:schemeClr val="accent6">
                    <a:lumMod val="50000"/>
                  </a:schemeClr>
                </a:solidFill>
              </a:rPr>
              <a:t>Nizam</a:t>
            </a:r>
            <a:endParaRPr lang="en-US" sz="2000" dirty="0" smtClean="0">
              <a:solidFill>
                <a:schemeClr val="accent6">
                  <a:lumMod val="50000"/>
                </a:schemeClr>
              </a:solidFill>
            </a:endParaRPr>
          </a:p>
          <a:p>
            <a:pPr>
              <a:buFont typeface="Wingdings" pitchFamily="2" charset="2"/>
              <a:buChar char="Ø"/>
            </a:pPr>
            <a:r>
              <a:rPr lang="en-US" sz="2000" dirty="0" smtClean="0">
                <a:solidFill>
                  <a:schemeClr val="accent6">
                    <a:lumMod val="50000"/>
                  </a:schemeClr>
                </a:solidFill>
              </a:rPr>
              <a:t>Demand was to writing off of all debts</a:t>
            </a:r>
          </a:p>
          <a:p>
            <a:pPr marL="0" indent="0">
              <a:buNone/>
            </a:pPr>
            <a:endParaRPr lang="en-US" sz="2000" dirty="0">
              <a:solidFill>
                <a:schemeClr val="accent6">
                  <a:lumMod val="50000"/>
                </a:schemeClr>
              </a:solidFill>
            </a:endParaRPr>
          </a:p>
        </p:txBody>
      </p:sp>
    </p:spTree>
    <p:extLst>
      <p:ext uri="{BB962C8B-B14F-4D97-AF65-F5344CB8AC3E}">
        <p14:creationId xmlns:p14="http://schemas.microsoft.com/office/powerpoint/2010/main" val="290503555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000" b="1" dirty="0" smtClean="0">
                <a:solidFill>
                  <a:schemeClr val="accent2">
                    <a:lumMod val="75000"/>
                  </a:schemeClr>
                </a:solidFill>
              </a:rPr>
              <a:t>M. TEBHAGA MOVEMENT</a:t>
            </a:r>
            <a:endParaRPr lang="en-US" sz="2000" b="1" dirty="0">
              <a:solidFill>
                <a:schemeClr val="accent2">
                  <a:lumMod val="75000"/>
                </a:schemeClr>
              </a:solidFill>
            </a:endParaRPr>
          </a:p>
        </p:txBody>
      </p:sp>
      <p:sp>
        <p:nvSpPr>
          <p:cNvPr id="3" name="Content Placeholder 2"/>
          <p:cNvSpPr>
            <a:spLocks noGrp="1"/>
          </p:cNvSpPr>
          <p:nvPr>
            <p:ph idx="1"/>
          </p:nvPr>
        </p:nvSpPr>
        <p:spPr>
          <a:xfrm>
            <a:off x="457200" y="914400"/>
            <a:ext cx="8229600" cy="5211763"/>
          </a:xfrm>
        </p:spPr>
        <p:txBody>
          <a:bodyPr>
            <a:normAutofit/>
          </a:bodyPr>
          <a:lstStyle/>
          <a:p>
            <a:pPr>
              <a:buFont typeface="Wingdings" pitchFamily="2" charset="2"/>
              <a:buChar char="v"/>
            </a:pPr>
            <a:endParaRPr lang="en-US" sz="2000" dirty="0" smtClean="0">
              <a:solidFill>
                <a:schemeClr val="accent2">
                  <a:lumMod val="75000"/>
                </a:schemeClr>
              </a:solidFill>
            </a:endParaRPr>
          </a:p>
          <a:p>
            <a:pPr>
              <a:buFont typeface="Wingdings" pitchFamily="2" charset="2"/>
              <a:buChar char="v"/>
            </a:pPr>
            <a:r>
              <a:rPr lang="en-US" sz="2000" dirty="0" smtClean="0">
                <a:solidFill>
                  <a:schemeClr val="accent2">
                    <a:lumMod val="75000"/>
                  </a:schemeClr>
                </a:solidFill>
              </a:rPr>
              <a:t>A peasant agitation in Bengal</a:t>
            </a:r>
          </a:p>
          <a:p>
            <a:pPr>
              <a:buFont typeface="Wingdings" pitchFamily="2" charset="2"/>
              <a:buChar char="v"/>
            </a:pPr>
            <a:r>
              <a:rPr lang="en-US" sz="2000" dirty="0" smtClean="0">
                <a:solidFill>
                  <a:schemeClr val="accent2">
                    <a:lumMod val="75000"/>
                  </a:schemeClr>
                </a:solidFill>
              </a:rPr>
              <a:t>To reduce the land lord’s share in harvest</a:t>
            </a:r>
          </a:p>
          <a:p>
            <a:pPr>
              <a:buFont typeface="Wingdings" pitchFamily="2" charset="2"/>
              <a:buChar char="v"/>
            </a:pPr>
            <a:r>
              <a:rPr lang="en-US" sz="2000" dirty="0" smtClean="0">
                <a:solidFill>
                  <a:schemeClr val="accent2">
                    <a:lumMod val="75000"/>
                  </a:schemeClr>
                </a:solidFill>
              </a:rPr>
              <a:t>Movement resulted in clashes between </a:t>
            </a:r>
            <a:r>
              <a:rPr lang="en-US" sz="2000" dirty="0" err="1" smtClean="0">
                <a:solidFill>
                  <a:schemeClr val="accent2">
                    <a:lumMod val="75000"/>
                  </a:schemeClr>
                </a:solidFill>
              </a:rPr>
              <a:t>Jotedars</a:t>
            </a:r>
            <a:r>
              <a:rPr lang="en-US" sz="2000" dirty="0" smtClean="0">
                <a:solidFill>
                  <a:schemeClr val="accent2">
                    <a:lumMod val="75000"/>
                  </a:schemeClr>
                </a:solidFill>
              </a:rPr>
              <a:t> and </a:t>
            </a:r>
            <a:r>
              <a:rPr lang="en-US" sz="2000" dirty="0" err="1" smtClean="0">
                <a:solidFill>
                  <a:schemeClr val="accent2">
                    <a:lumMod val="75000"/>
                  </a:schemeClr>
                </a:solidFill>
              </a:rPr>
              <a:t>Bargadars</a:t>
            </a:r>
            <a:endParaRPr lang="en-US" sz="2000" dirty="0" smtClean="0">
              <a:solidFill>
                <a:schemeClr val="accent2">
                  <a:lumMod val="75000"/>
                </a:schemeClr>
              </a:solidFill>
            </a:endParaRPr>
          </a:p>
          <a:p>
            <a:pPr>
              <a:buFont typeface="Wingdings" pitchFamily="2" charset="2"/>
              <a:buChar char="v"/>
            </a:pPr>
            <a:r>
              <a:rPr lang="en-US" sz="2000" dirty="0" smtClean="0">
                <a:solidFill>
                  <a:schemeClr val="accent2">
                    <a:lumMod val="75000"/>
                  </a:schemeClr>
                </a:solidFill>
              </a:rPr>
              <a:t>The Muslim League Ministry launched</a:t>
            </a:r>
          </a:p>
          <a:p>
            <a:pPr>
              <a:buFont typeface="Wingdings" pitchFamily="2" charset="2"/>
              <a:buChar char="v"/>
            </a:pPr>
            <a:r>
              <a:rPr lang="en-US" sz="2000" dirty="0" smtClean="0">
                <a:solidFill>
                  <a:schemeClr val="accent2">
                    <a:lumMod val="75000"/>
                  </a:schemeClr>
                </a:solidFill>
              </a:rPr>
              <a:t>The share of harvest to the landlords were reduced to one third of the produce</a:t>
            </a:r>
          </a:p>
          <a:p>
            <a:pPr marL="0" indent="0">
              <a:buNone/>
            </a:pPr>
            <a:endParaRPr lang="en-US" sz="2000" dirty="0" smtClean="0">
              <a:solidFill>
                <a:schemeClr val="accent2">
                  <a:lumMod val="75000"/>
                </a:schemeClr>
              </a:solidFill>
            </a:endParaRPr>
          </a:p>
          <a:p>
            <a:pPr>
              <a:buFont typeface="Wingdings" pitchFamily="2" charset="2"/>
              <a:buChar char="v"/>
            </a:pPr>
            <a:endParaRPr lang="en-US" sz="2000" dirty="0">
              <a:solidFill>
                <a:schemeClr val="accent2">
                  <a:lumMod val="75000"/>
                </a:schemeClr>
              </a:solidFill>
            </a:endParaRPr>
          </a:p>
        </p:txBody>
      </p:sp>
    </p:spTree>
    <p:extLst>
      <p:ext uri="{BB962C8B-B14F-4D97-AF65-F5344CB8AC3E}">
        <p14:creationId xmlns:p14="http://schemas.microsoft.com/office/powerpoint/2010/main" val="3434875261"/>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000" b="1" dirty="0" smtClean="0">
                <a:solidFill>
                  <a:srgbClr val="0070C0"/>
                </a:solidFill>
              </a:rPr>
              <a:t>N. WAVELL’S PLAN</a:t>
            </a:r>
            <a:endParaRPr lang="en-US" sz="2000" b="1" dirty="0">
              <a:solidFill>
                <a:srgbClr val="0070C0"/>
              </a:solidFill>
            </a:endParaRPr>
          </a:p>
        </p:txBody>
      </p:sp>
      <p:sp>
        <p:nvSpPr>
          <p:cNvPr id="3" name="Content Placeholder 2"/>
          <p:cNvSpPr>
            <a:spLocks noGrp="1"/>
          </p:cNvSpPr>
          <p:nvPr>
            <p:ph idx="1"/>
          </p:nvPr>
        </p:nvSpPr>
        <p:spPr>
          <a:xfrm>
            <a:off x="457200" y="990600"/>
            <a:ext cx="8229600" cy="5135563"/>
          </a:xfrm>
        </p:spPr>
        <p:txBody>
          <a:bodyPr>
            <a:normAutofit/>
          </a:bodyPr>
          <a:lstStyle/>
          <a:p>
            <a:pPr>
              <a:buFont typeface="Wingdings" pitchFamily="2" charset="2"/>
              <a:buChar char="Ø"/>
            </a:pPr>
            <a:r>
              <a:rPr lang="en-US" sz="2000" dirty="0" smtClean="0">
                <a:solidFill>
                  <a:srgbClr val="0070C0"/>
                </a:solidFill>
              </a:rPr>
              <a:t>Viceroy Lord Wavell freed all prisoners</a:t>
            </a:r>
          </a:p>
          <a:p>
            <a:pPr>
              <a:buFont typeface="Wingdings" pitchFamily="2" charset="2"/>
              <a:buChar char="Ø"/>
            </a:pPr>
            <a:r>
              <a:rPr lang="en-US" sz="2000" dirty="0" smtClean="0">
                <a:solidFill>
                  <a:srgbClr val="0070C0"/>
                </a:solidFill>
              </a:rPr>
              <a:t>His Recommendations:</a:t>
            </a:r>
          </a:p>
          <a:p>
            <a:pPr lvl="1">
              <a:buFont typeface="Wingdings" pitchFamily="2" charset="2"/>
              <a:buChar char="Ø"/>
            </a:pPr>
            <a:r>
              <a:rPr lang="en-US" sz="1800" dirty="0" smtClean="0">
                <a:solidFill>
                  <a:srgbClr val="0070C0"/>
                </a:solidFill>
              </a:rPr>
              <a:t>Formation of an </a:t>
            </a:r>
            <a:r>
              <a:rPr lang="en-US" sz="1800" dirty="0">
                <a:solidFill>
                  <a:srgbClr val="0070C0"/>
                </a:solidFill>
              </a:rPr>
              <a:t>E</a:t>
            </a:r>
            <a:r>
              <a:rPr lang="en-US" sz="1800" dirty="0" smtClean="0">
                <a:solidFill>
                  <a:srgbClr val="0070C0"/>
                </a:solidFill>
              </a:rPr>
              <a:t>xecutive Council  at the Centre</a:t>
            </a:r>
          </a:p>
          <a:p>
            <a:pPr lvl="1">
              <a:buFont typeface="Wingdings" pitchFamily="2" charset="2"/>
              <a:buChar char="Ø"/>
            </a:pPr>
            <a:r>
              <a:rPr lang="en-US" sz="1800" dirty="0" smtClean="0">
                <a:solidFill>
                  <a:srgbClr val="0070C0"/>
                </a:solidFill>
              </a:rPr>
              <a:t>Every member except Viceroy and Commander in Chief would be an Indian</a:t>
            </a:r>
          </a:p>
          <a:p>
            <a:pPr lvl="1">
              <a:buFont typeface="Wingdings" pitchFamily="2" charset="2"/>
              <a:buChar char="Ø"/>
            </a:pPr>
            <a:r>
              <a:rPr lang="en-US" sz="1800" dirty="0" smtClean="0">
                <a:solidFill>
                  <a:srgbClr val="0070C0"/>
                </a:solidFill>
              </a:rPr>
              <a:t>Hindus and Muslims would be given equal representation in Viceroy’s Executive Council</a:t>
            </a:r>
          </a:p>
          <a:p>
            <a:pPr lvl="1">
              <a:buFont typeface="Wingdings" pitchFamily="2" charset="2"/>
              <a:buChar char="Ø"/>
            </a:pPr>
            <a:r>
              <a:rPr lang="en-US" sz="1800" dirty="0" smtClean="0">
                <a:solidFill>
                  <a:srgbClr val="0070C0"/>
                </a:solidFill>
              </a:rPr>
              <a:t>Constitution of India would be prepare by Indians</a:t>
            </a:r>
          </a:p>
          <a:p>
            <a:pPr lvl="1">
              <a:buFont typeface="Wingdings" pitchFamily="2" charset="2"/>
              <a:buChar char="Ø"/>
            </a:pPr>
            <a:r>
              <a:rPr lang="en-US" sz="1800" dirty="0" smtClean="0">
                <a:solidFill>
                  <a:srgbClr val="0070C0"/>
                </a:solidFill>
              </a:rPr>
              <a:t>Viceroy would have veto power</a:t>
            </a:r>
            <a:endParaRPr lang="en-US" sz="1800"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86200"/>
            <a:ext cx="4343400" cy="26255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200400"/>
            <a:ext cx="1992207" cy="2476500"/>
          </a:xfrm>
          <a:prstGeom prst="rect">
            <a:avLst/>
          </a:prstGeom>
        </p:spPr>
      </p:pic>
    </p:spTree>
    <p:extLst>
      <p:ext uri="{BB962C8B-B14F-4D97-AF65-F5344CB8AC3E}">
        <p14:creationId xmlns:p14="http://schemas.microsoft.com/office/powerpoint/2010/main" val="657223796"/>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000" b="1" dirty="0" smtClean="0">
                <a:solidFill>
                  <a:schemeClr val="accent3">
                    <a:lumMod val="50000"/>
                  </a:schemeClr>
                </a:solidFill>
              </a:rPr>
              <a:t>O. SEPARATIST MOVEMENT</a:t>
            </a:r>
            <a:endParaRPr lang="en-US" sz="2000" b="1" dirty="0">
              <a:solidFill>
                <a:schemeClr val="accent3">
                  <a:lumMod val="50000"/>
                </a:schemeClr>
              </a:solidFill>
            </a:endParaRPr>
          </a:p>
        </p:txBody>
      </p:sp>
      <p:sp>
        <p:nvSpPr>
          <p:cNvPr id="3" name="Content Placeholder 2"/>
          <p:cNvSpPr>
            <a:spLocks noGrp="1"/>
          </p:cNvSpPr>
          <p:nvPr>
            <p:ph idx="1"/>
          </p:nvPr>
        </p:nvSpPr>
        <p:spPr>
          <a:xfrm>
            <a:off x="457200" y="1143000"/>
            <a:ext cx="8229600" cy="4983163"/>
          </a:xfrm>
        </p:spPr>
        <p:txBody>
          <a:bodyPr>
            <a:normAutofit/>
          </a:bodyPr>
          <a:lstStyle/>
          <a:p>
            <a:pPr>
              <a:buFont typeface="Wingdings" pitchFamily="2" charset="2"/>
              <a:buChar char="§"/>
            </a:pPr>
            <a:r>
              <a:rPr lang="en-US" sz="2000" dirty="0" smtClean="0">
                <a:solidFill>
                  <a:schemeClr val="accent3">
                    <a:lumMod val="50000"/>
                  </a:schemeClr>
                </a:solidFill>
              </a:rPr>
              <a:t>Two stages of separatism</a:t>
            </a:r>
          </a:p>
          <a:p>
            <a:pPr>
              <a:buFont typeface="Wingdings" pitchFamily="2" charset="2"/>
              <a:buChar char="§"/>
            </a:pPr>
            <a:r>
              <a:rPr lang="en-US" sz="2000" dirty="0" smtClean="0">
                <a:solidFill>
                  <a:schemeClr val="accent3">
                    <a:lumMod val="50000"/>
                  </a:schemeClr>
                </a:solidFill>
              </a:rPr>
              <a:t>Moderate Phase from the beginning ton 1935</a:t>
            </a:r>
          </a:p>
          <a:p>
            <a:pPr>
              <a:buFont typeface="Wingdings" pitchFamily="2" charset="2"/>
              <a:buChar char="§"/>
            </a:pPr>
            <a:r>
              <a:rPr lang="en-US" sz="2000" dirty="0" smtClean="0">
                <a:solidFill>
                  <a:schemeClr val="accent3">
                    <a:lumMod val="50000"/>
                  </a:schemeClr>
                </a:solidFill>
              </a:rPr>
              <a:t>Extremist Phase started from 1935 till partition</a:t>
            </a:r>
          </a:p>
          <a:p>
            <a:pPr>
              <a:buFont typeface="Wingdings" pitchFamily="2" charset="2"/>
              <a:buChar char="§"/>
            </a:pPr>
            <a:r>
              <a:rPr lang="en-US" sz="2000" dirty="0">
                <a:solidFill>
                  <a:schemeClr val="accent3">
                    <a:lumMod val="50000"/>
                  </a:schemeClr>
                </a:solidFill>
              </a:rPr>
              <a:t>E</a:t>
            </a:r>
            <a:r>
              <a:rPr lang="en-US" sz="2000" dirty="0" smtClean="0">
                <a:solidFill>
                  <a:schemeClr val="accent3">
                    <a:lumMod val="50000"/>
                  </a:schemeClr>
                </a:solidFill>
              </a:rPr>
              <a:t>mergence of the theory of Two Nation</a:t>
            </a:r>
          </a:p>
          <a:p>
            <a:pPr>
              <a:buFont typeface="Wingdings" pitchFamily="2" charset="2"/>
              <a:buChar char="§"/>
            </a:pPr>
            <a:r>
              <a:rPr lang="en-US" sz="2000" dirty="0" smtClean="0">
                <a:solidFill>
                  <a:schemeClr val="accent3">
                    <a:lumMod val="50000"/>
                  </a:schemeClr>
                </a:solidFill>
              </a:rPr>
              <a:t>Sir </a:t>
            </a:r>
            <a:r>
              <a:rPr lang="en-US" sz="2000" dirty="0" err="1" smtClean="0">
                <a:solidFill>
                  <a:schemeClr val="accent3">
                    <a:lumMod val="50000"/>
                  </a:schemeClr>
                </a:solidFill>
              </a:rPr>
              <a:t>Sayyed</a:t>
            </a:r>
            <a:r>
              <a:rPr lang="en-US" sz="2000" dirty="0" smtClean="0">
                <a:solidFill>
                  <a:schemeClr val="accent3">
                    <a:lumMod val="50000"/>
                  </a:schemeClr>
                </a:solidFill>
              </a:rPr>
              <a:t> Ahmad Khan declared that the Hindu Muslim interests are different</a:t>
            </a:r>
          </a:p>
          <a:p>
            <a:pPr>
              <a:buFont typeface="Wingdings" pitchFamily="2" charset="2"/>
              <a:buChar char="§"/>
            </a:pPr>
            <a:r>
              <a:rPr lang="en-US" sz="2000" dirty="0" smtClean="0">
                <a:solidFill>
                  <a:schemeClr val="accent3">
                    <a:lumMod val="50000"/>
                  </a:schemeClr>
                </a:solidFill>
              </a:rPr>
              <a:t>Mohammad </a:t>
            </a:r>
            <a:r>
              <a:rPr lang="en-US" sz="2000" dirty="0" err="1" smtClean="0">
                <a:solidFill>
                  <a:schemeClr val="accent3">
                    <a:lumMod val="50000"/>
                  </a:schemeClr>
                </a:solidFill>
              </a:rPr>
              <a:t>Iqbal</a:t>
            </a:r>
            <a:r>
              <a:rPr lang="en-US" sz="2000" dirty="0" smtClean="0">
                <a:solidFill>
                  <a:schemeClr val="accent3">
                    <a:lumMod val="50000"/>
                  </a:schemeClr>
                </a:solidFill>
              </a:rPr>
              <a:t> first put forward the idea of a separate state of Pakistan</a:t>
            </a:r>
          </a:p>
          <a:p>
            <a:pPr>
              <a:buFont typeface="Wingdings" pitchFamily="2" charset="2"/>
              <a:buChar char="§"/>
            </a:pPr>
            <a:r>
              <a:rPr lang="en-US" sz="2000" dirty="0" err="1" smtClean="0">
                <a:solidFill>
                  <a:schemeClr val="accent3">
                    <a:lumMod val="50000"/>
                  </a:schemeClr>
                </a:solidFill>
              </a:rPr>
              <a:t>Rahmat</a:t>
            </a:r>
            <a:r>
              <a:rPr lang="en-US" sz="2000" dirty="0" smtClean="0">
                <a:solidFill>
                  <a:schemeClr val="accent3">
                    <a:lumMod val="50000"/>
                  </a:schemeClr>
                </a:solidFill>
              </a:rPr>
              <a:t> Ali , a Muslim student recommended the name Pakistan</a:t>
            </a:r>
          </a:p>
          <a:p>
            <a:pPr>
              <a:buFont typeface="Wingdings" pitchFamily="2" charset="2"/>
              <a:buChar char="§"/>
            </a:pPr>
            <a:r>
              <a:rPr lang="en-US" sz="2000" dirty="0" smtClean="0">
                <a:solidFill>
                  <a:schemeClr val="accent3">
                    <a:lumMod val="50000"/>
                  </a:schemeClr>
                </a:solidFill>
              </a:rPr>
              <a:t>Pakistan in </a:t>
            </a:r>
            <a:r>
              <a:rPr lang="en-US" sz="2000" dirty="0">
                <a:solidFill>
                  <a:schemeClr val="accent3">
                    <a:lumMod val="50000"/>
                  </a:schemeClr>
                </a:solidFill>
              </a:rPr>
              <a:t>U</a:t>
            </a:r>
            <a:r>
              <a:rPr lang="en-US" sz="2000" dirty="0" smtClean="0">
                <a:solidFill>
                  <a:schemeClr val="accent3">
                    <a:lumMod val="50000"/>
                  </a:schemeClr>
                </a:solidFill>
              </a:rPr>
              <a:t>rdu means ‘Holy Land’</a:t>
            </a:r>
          </a:p>
          <a:p>
            <a:pPr>
              <a:buFont typeface="Wingdings" pitchFamily="2" charset="2"/>
              <a:buChar char="§"/>
            </a:pPr>
            <a:r>
              <a:rPr lang="en-US" sz="2000" dirty="0" smtClean="0">
                <a:solidFill>
                  <a:schemeClr val="accent3">
                    <a:lumMod val="50000"/>
                  </a:schemeClr>
                </a:solidFill>
              </a:rPr>
              <a:t>Muhammad Ali Jinnah propagated two Nation Theory</a:t>
            </a:r>
          </a:p>
          <a:p>
            <a:pPr>
              <a:buFont typeface="Wingdings" pitchFamily="2" charset="2"/>
              <a:buChar char="§"/>
            </a:pPr>
            <a:r>
              <a:rPr lang="en-US" sz="2000" dirty="0" smtClean="0">
                <a:solidFill>
                  <a:schemeClr val="accent3">
                    <a:lumMod val="50000"/>
                  </a:schemeClr>
                </a:solidFill>
              </a:rPr>
              <a:t>Hindu </a:t>
            </a:r>
            <a:r>
              <a:rPr lang="en-US" sz="2000" dirty="0" err="1" smtClean="0">
                <a:solidFill>
                  <a:schemeClr val="accent3">
                    <a:lumMod val="50000"/>
                  </a:schemeClr>
                </a:solidFill>
              </a:rPr>
              <a:t>Maha</a:t>
            </a:r>
            <a:r>
              <a:rPr lang="en-US" sz="2000" dirty="0" smtClean="0">
                <a:solidFill>
                  <a:schemeClr val="accent3">
                    <a:lumMod val="50000"/>
                  </a:schemeClr>
                </a:solidFill>
              </a:rPr>
              <a:t> </a:t>
            </a:r>
            <a:r>
              <a:rPr lang="en-US" sz="2000" dirty="0" err="1" smtClean="0">
                <a:solidFill>
                  <a:schemeClr val="accent3">
                    <a:lumMod val="50000"/>
                  </a:schemeClr>
                </a:solidFill>
              </a:rPr>
              <a:t>Sabha</a:t>
            </a:r>
            <a:r>
              <a:rPr lang="en-US" sz="2000" dirty="0" smtClean="0">
                <a:solidFill>
                  <a:schemeClr val="accent3">
                    <a:lumMod val="50000"/>
                  </a:schemeClr>
                </a:solidFill>
              </a:rPr>
              <a:t> </a:t>
            </a:r>
            <a:r>
              <a:rPr lang="en-US" sz="2000" dirty="0" err="1" smtClean="0">
                <a:solidFill>
                  <a:schemeClr val="accent3">
                    <a:lumMod val="50000"/>
                  </a:schemeClr>
                </a:solidFill>
              </a:rPr>
              <a:t>unde</a:t>
            </a:r>
            <a:r>
              <a:rPr lang="en-US" sz="2000" dirty="0" smtClean="0">
                <a:solidFill>
                  <a:schemeClr val="accent3">
                    <a:lumMod val="50000"/>
                  </a:schemeClr>
                </a:solidFill>
              </a:rPr>
              <a:t> </a:t>
            </a:r>
            <a:r>
              <a:rPr lang="en-US" sz="2000" dirty="0" err="1" smtClean="0">
                <a:solidFill>
                  <a:schemeClr val="accent3">
                    <a:lumMod val="50000"/>
                  </a:schemeClr>
                </a:solidFill>
              </a:rPr>
              <a:t>V.D.Savarkar</a:t>
            </a:r>
            <a:r>
              <a:rPr lang="en-US" sz="2000" dirty="0" smtClean="0">
                <a:solidFill>
                  <a:schemeClr val="accent3">
                    <a:lumMod val="50000"/>
                  </a:schemeClr>
                </a:solidFill>
              </a:rPr>
              <a:t> propagated aggressive communalism</a:t>
            </a:r>
          </a:p>
          <a:p>
            <a:pPr marL="0" indent="0">
              <a:buNone/>
            </a:pPr>
            <a:endParaRPr lang="en-US" sz="2000" dirty="0" smtClean="0">
              <a:solidFill>
                <a:schemeClr val="accent3">
                  <a:lumMod val="50000"/>
                </a:schemeClr>
              </a:solidFill>
            </a:endParaRPr>
          </a:p>
          <a:p>
            <a:pPr>
              <a:buFont typeface="Wingdings" pitchFamily="2" charset="2"/>
              <a:buChar char="§"/>
            </a:pPr>
            <a:endParaRPr lang="en-US" sz="2000" dirty="0">
              <a:solidFill>
                <a:schemeClr val="accent3">
                  <a:lumMod val="50000"/>
                </a:schemeClr>
              </a:solidFill>
            </a:endParaRPr>
          </a:p>
        </p:txBody>
      </p:sp>
    </p:spTree>
    <p:extLst>
      <p:ext uri="{BB962C8B-B14F-4D97-AF65-F5344CB8AC3E}">
        <p14:creationId xmlns:p14="http://schemas.microsoft.com/office/powerpoint/2010/main" val="76828890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515992" y="1143000"/>
            <a:ext cx="8229600" cy="5364163"/>
          </a:xfrm>
        </p:spPr>
        <p:txBody>
          <a:bodyPr>
            <a:normAutofit/>
          </a:bodyPr>
          <a:lstStyle/>
          <a:p>
            <a:pPr marL="0" indent="0">
              <a:buNone/>
            </a:pPr>
            <a:endParaRPr lang="en-US" sz="2000" b="1" dirty="0" smtClean="0">
              <a:solidFill>
                <a:schemeClr val="accent3">
                  <a:lumMod val="50000"/>
                </a:schemeClr>
              </a:solidFill>
            </a:endParaRPr>
          </a:p>
          <a:p>
            <a:pPr marL="0" indent="0">
              <a:buNone/>
            </a:pPr>
            <a:endParaRPr lang="en-US" sz="2000" b="1" dirty="0" smtClean="0">
              <a:solidFill>
                <a:schemeClr val="accent3">
                  <a:lumMod val="50000"/>
                </a:schemeClr>
              </a:solidFill>
            </a:endParaRPr>
          </a:p>
          <a:p>
            <a:pPr marL="0" indent="0">
              <a:buNone/>
            </a:pPr>
            <a:r>
              <a:rPr lang="en-US" sz="2000" b="1" dirty="0" smtClean="0">
                <a:solidFill>
                  <a:schemeClr val="accent3">
                    <a:lumMod val="50000"/>
                  </a:schemeClr>
                </a:solidFill>
              </a:rPr>
              <a:t> Two Nation Theory </a:t>
            </a:r>
            <a:r>
              <a:rPr lang="en-US" sz="2000" b="1" dirty="0" smtClean="0">
                <a:solidFill>
                  <a:schemeClr val="accent3">
                    <a:lumMod val="50000"/>
                  </a:schemeClr>
                </a:solidFill>
                <a:sym typeface="Wingdings" pitchFamily="2" charset="2"/>
              </a:rPr>
              <a:t>(</a:t>
            </a:r>
            <a:r>
              <a:rPr lang="en-US" sz="2000" b="1" dirty="0">
                <a:solidFill>
                  <a:schemeClr val="accent3">
                    <a:lumMod val="50000"/>
                  </a:schemeClr>
                </a:solidFill>
                <a:sym typeface="Wingdings" pitchFamily="2" charset="2"/>
              </a:rPr>
              <a:t>M</a:t>
            </a:r>
            <a:r>
              <a:rPr lang="en-US" sz="2000" b="1" dirty="0" smtClean="0">
                <a:solidFill>
                  <a:schemeClr val="accent3">
                    <a:lumMod val="50000"/>
                  </a:schemeClr>
                </a:solidFill>
                <a:sym typeface="Wingdings" pitchFamily="2" charset="2"/>
              </a:rPr>
              <a:t>uhammad Ali Jinnah)</a:t>
            </a:r>
            <a:endParaRPr lang="en-US" sz="2000" b="1" dirty="0" smtClean="0">
              <a:solidFill>
                <a:schemeClr val="accent3">
                  <a:lumMod val="50000"/>
                </a:schemeClr>
              </a:solidFill>
            </a:endParaRPr>
          </a:p>
          <a:p>
            <a:pPr lvl="1">
              <a:buFont typeface="Wingdings" pitchFamily="2" charset="2"/>
              <a:buChar char="Ø"/>
            </a:pPr>
            <a:r>
              <a:rPr lang="en-US" sz="1800" dirty="0" smtClean="0">
                <a:solidFill>
                  <a:schemeClr val="accent3">
                    <a:lumMod val="50000"/>
                  </a:schemeClr>
                </a:solidFill>
              </a:rPr>
              <a:t>The Hindus and Muslims are two separate nations</a:t>
            </a:r>
          </a:p>
          <a:p>
            <a:pPr lvl="1">
              <a:buFont typeface="Wingdings" pitchFamily="2" charset="2"/>
              <a:buChar char="Ø"/>
            </a:pPr>
            <a:r>
              <a:rPr lang="en-US" sz="1800" dirty="0" smtClean="0">
                <a:solidFill>
                  <a:schemeClr val="accent3">
                    <a:lumMod val="50000"/>
                  </a:schemeClr>
                </a:solidFill>
              </a:rPr>
              <a:t>They are economically, socially ,politically and culturally different</a:t>
            </a:r>
          </a:p>
          <a:p>
            <a:pPr lvl="1">
              <a:buFont typeface="Wingdings" pitchFamily="2" charset="2"/>
              <a:buChar char="Ø"/>
            </a:pPr>
            <a:r>
              <a:rPr lang="en-US" sz="1800" dirty="0" smtClean="0">
                <a:solidFill>
                  <a:schemeClr val="accent3">
                    <a:lumMod val="50000"/>
                  </a:schemeClr>
                </a:solidFill>
              </a:rPr>
              <a:t>Their religious ideologies ,social customs are different</a:t>
            </a:r>
          </a:p>
          <a:p>
            <a:pPr lvl="1">
              <a:buFont typeface="Wingdings" pitchFamily="2" charset="2"/>
              <a:buChar char="Ø"/>
            </a:pPr>
            <a:r>
              <a:rPr lang="en-US" sz="1800" dirty="0" smtClean="0">
                <a:solidFill>
                  <a:schemeClr val="accent3">
                    <a:lumMod val="50000"/>
                  </a:schemeClr>
                </a:solidFill>
              </a:rPr>
              <a:t>Due to all these reasons they can neither live together nor form a common viewpoint</a:t>
            </a:r>
          </a:p>
          <a:p>
            <a:pPr>
              <a:buFont typeface="Wingdings" pitchFamily="2" charset="2"/>
              <a:buChar char="Ø"/>
            </a:pPr>
            <a:r>
              <a:rPr lang="en-US" sz="2000" dirty="0" smtClean="0">
                <a:solidFill>
                  <a:schemeClr val="accent3">
                    <a:lumMod val="50000"/>
                  </a:schemeClr>
                </a:solidFill>
              </a:rPr>
              <a:t>Lahore Conference accepted the two nation theory</a:t>
            </a:r>
          </a:p>
          <a:p>
            <a:pPr>
              <a:buFont typeface="Wingdings" pitchFamily="2" charset="2"/>
              <a:buChar char="Ø"/>
            </a:pPr>
            <a:r>
              <a:rPr lang="en-US" sz="2000" dirty="0" smtClean="0">
                <a:solidFill>
                  <a:schemeClr val="accent3">
                    <a:lumMod val="50000"/>
                  </a:schemeClr>
                </a:solidFill>
              </a:rPr>
              <a:t>A resolution demanded the formation of a separate Muslim state</a:t>
            </a:r>
          </a:p>
          <a:p>
            <a:pPr>
              <a:buFont typeface="Wingdings" pitchFamily="2" charset="2"/>
              <a:buChar char="Ø"/>
            </a:pPr>
            <a:r>
              <a:rPr lang="en-US" sz="2000" dirty="0" smtClean="0">
                <a:solidFill>
                  <a:schemeClr val="accent3">
                    <a:lumMod val="50000"/>
                  </a:schemeClr>
                </a:solidFill>
              </a:rPr>
              <a:t>This was termed as the ‘ Pakistan Resolution’</a:t>
            </a:r>
          </a:p>
          <a:p>
            <a:pPr lvl="1">
              <a:buFont typeface="Wingdings" pitchFamily="2" charset="2"/>
              <a:buChar char="Ø"/>
            </a:pPr>
            <a:endParaRPr lang="en-US" sz="1800" dirty="0" smtClean="0">
              <a:solidFill>
                <a:schemeClr val="accent3">
                  <a:lumMod val="50000"/>
                </a:schemeClr>
              </a:solidFill>
            </a:endParaRPr>
          </a:p>
          <a:p>
            <a:pPr marL="0" indent="0">
              <a:buNone/>
            </a:pPr>
            <a:r>
              <a:rPr lang="en-US" sz="2000" b="1" dirty="0">
                <a:solidFill>
                  <a:schemeClr val="accent3">
                    <a:lumMod val="50000"/>
                  </a:schemeClr>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304800"/>
            <a:ext cx="1763767" cy="2314604"/>
          </a:xfrm>
          <a:prstGeom prst="rect">
            <a:avLst/>
          </a:prstGeom>
        </p:spPr>
      </p:pic>
    </p:spTree>
    <p:extLst>
      <p:ext uri="{BB962C8B-B14F-4D97-AF65-F5344CB8AC3E}">
        <p14:creationId xmlns:p14="http://schemas.microsoft.com/office/powerpoint/2010/main" val="2754335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l"/>
            <a:r>
              <a:rPr lang="en-US" sz="2000" b="1" dirty="0" smtClean="0">
                <a:solidFill>
                  <a:srgbClr val="C00000"/>
                </a:solidFill>
              </a:rPr>
              <a:t>P. CABINET MISSION PLAN</a:t>
            </a:r>
            <a:endParaRPr lang="en-US" sz="2000" b="1" dirty="0">
              <a:solidFill>
                <a:srgbClr val="C00000"/>
              </a:solidFill>
            </a:endParaRPr>
          </a:p>
        </p:txBody>
      </p:sp>
      <p:sp>
        <p:nvSpPr>
          <p:cNvPr id="3" name="Content Placeholder 2"/>
          <p:cNvSpPr>
            <a:spLocks noGrp="1"/>
          </p:cNvSpPr>
          <p:nvPr>
            <p:ph idx="1"/>
          </p:nvPr>
        </p:nvSpPr>
        <p:spPr>
          <a:xfrm>
            <a:off x="457200" y="685800"/>
            <a:ext cx="8229600" cy="5440363"/>
          </a:xfrm>
        </p:spPr>
        <p:txBody>
          <a:bodyPr>
            <a:normAutofit/>
          </a:bodyPr>
          <a:lstStyle/>
          <a:p>
            <a:pPr>
              <a:buFont typeface="Wingdings" pitchFamily="2" charset="2"/>
              <a:buChar char="Ø"/>
            </a:pPr>
            <a:r>
              <a:rPr lang="en-US" sz="2000" dirty="0" smtClean="0">
                <a:solidFill>
                  <a:srgbClr val="C00000"/>
                </a:solidFill>
              </a:rPr>
              <a:t>New government took office in Britain</a:t>
            </a:r>
          </a:p>
          <a:p>
            <a:pPr>
              <a:buFont typeface="Wingdings" pitchFamily="2" charset="2"/>
              <a:buChar char="Ø"/>
            </a:pPr>
            <a:r>
              <a:rPr lang="en-US" sz="2000" dirty="0" smtClean="0">
                <a:solidFill>
                  <a:srgbClr val="C00000"/>
                </a:solidFill>
              </a:rPr>
              <a:t>Clement Atlee became the Prime Minister</a:t>
            </a:r>
          </a:p>
          <a:p>
            <a:pPr>
              <a:buFont typeface="Wingdings" pitchFamily="2" charset="2"/>
              <a:buChar char="Ø"/>
            </a:pPr>
            <a:r>
              <a:rPr lang="en-US" sz="2000" dirty="0" smtClean="0">
                <a:solidFill>
                  <a:srgbClr val="C00000"/>
                </a:solidFill>
              </a:rPr>
              <a:t>Decided to withdraw from India</a:t>
            </a:r>
          </a:p>
          <a:p>
            <a:pPr>
              <a:buFont typeface="Wingdings" pitchFamily="2" charset="2"/>
              <a:buChar char="Ø"/>
            </a:pPr>
            <a:r>
              <a:rPr lang="en-US" sz="2000" dirty="0" smtClean="0">
                <a:solidFill>
                  <a:srgbClr val="C00000"/>
                </a:solidFill>
              </a:rPr>
              <a:t>In 1946, Britain sent a three member Commission </a:t>
            </a:r>
          </a:p>
          <a:p>
            <a:pPr>
              <a:buFont typeface="Wingdings" pitchFamily="2" charset="2"/>
              <a:buChar char="Ø"/>
            </a:pPr>
            <a:r>
              <a:rPr lang="en-US" sz="2000" dirty="0" smtClean="0">
                <a:solidFill>
                  <a:srgbClr val="C00000"/>
                </a:solidFill>
              </a:rPr>
              <a:t>Stafford Cripps , A.V. Alexander, </a:t>
            </a:r>
            <a:r>
              <a:rPr lang="en-US" sz="2000" dirty="0" err="1">
                <a:solidFill>
                  <a:srgbClr val="C00000"/>
                </a:solidFill>
              </a:rPr>
              <a:t>P</a:t>
            </a:r>
            <a:r>
              <a:rPr lang="en-US" sz="2000" dirty="0" err="1" smtClean="0">
                <a:solidFill>
                  <a:srgbClr val="C00000"/>
                </a:solidFill>
              </a:rPr>
              <a:t>ethwick</a:t>
            </a:r>
            <a:r>
              <a:rPr lang="en-US" sz="2000" dirty="0" smtClean="0">
                <a:solidFill>
                  <a:srgbClr val="C00000"/>
                </a:solidFill>
              </a:rPr>
              <a:t> Lawrence</a:t>
            </a:r>
          </a:p>
          <a:p>
            <a:pPr>
              <a:buFont typeface="Wingdings" pitchFamily="2" charset="2"/>
              <a:buChar char="Ø"/>
            </a:pPr>
            <a:r>
              <a:rPr lang="en-US" sz="2000" dirty="0" smtClean="0">
                <a:solidFill>
                  <a:srgbClr val="C00000"/>
                </a:solidFill>
              </a:rPr>
              <a:t>Recommendations:</a:t>
            </a:r>
          </a:p>
          <a:p>
            <a:pPr lvl="1">
              <a:buFont typeface="Wingdings" pitchFamily="2" charset="2"/>
              <a:buChar char="Ø"/>
            </a:pPr>
            <a:r>
              <a:rPr lang="en-US" sz="1800" dirty="0" smtClean="0">
                <a:solidFill>
                  <a:srgbClr val="C00000"/>
                </a:solidFill>
              </a:rPr>
              <a:t>A federal government consisting of British provinces and native states</a:t>
            </a:r>
          </a:p>
          <a:p>
            <a:pPr lvl="1">
              <a:buFont typeface="Wingdings" pitchFamily="2" charset="2"/>
              <a:buChar char="Ø"/>
            </a:pPr>
            <a:r>
              <a:rPr lang="en-US" sz="1800" dirty="0" smtClean="0">
                <a:solidFill>
                  <a:srgbClr val="C00000"/>
                </a:solidFill>
              </a:rPr>
              <a:t>Provinces have extensive power</a:t>
            </a:r>
          </a:p>
          <a:p>
            <a:pPr lvl="1">
              <a:buFont typeface="Wingdings" pitchFamily="2" charset="2"/>
              <a:buChar char="Ø"/>
            </a:pPr>
            <a:r>
              <a:rPr lang="en-US" sz="1800" dirty="0" smtClean="0">
                <a:solidFill>
                  <a:srgbClr val="C00000"/>
                </a:solidFill>
              </a:rPr>
              <a:t>A constitution committee would be summoned</a:t>
            </a:r>
          </a:p>
          <a:p>
            <a:pPr lvl="1">
              <a:buFont typeface="Wingdings" pitchFamily="2" charset="2"/>
              <a:buChar char="Ø"/>
            </a:pPr>
            <a:r>
              <a:rPr lang="en-US" sz="1800" dirty="0" smtClean="0">
                <a:solidFill>
                  <a:srgbClr val="C00000"/>
                </a:solidFill>
              </a:rPr>
              <a:t>An Interim government should be formed in the </a:t>
            </a:r>
            <a:r>
              <a:rPr lang="en-US" sz="1800" dirty="0" err="1" smtClean="0">
                <a:solidFill>
                  <a:srgbClr val="C00000"/>
                </a:solidFill>
              </a:rPr>
              <a:t>centre</a:t>
            </a:r>
            <a:endParaRPr lang="en-US" sz="1800" dirty="0" smtClean="0">
              <a:solidFill>
                <a:srgbClr val="C00000"/>
              </a:solidFill>
            </a:endParaRPr>
          </a:p>
          <a:p>
            <a:pPr>
              <a:buFont typeface="Wingdings" pitchFamily="2" charset="2"/>
              <a:buChar char="Ø"/>
            </a:pPr>
            <a:r>
              <a:rPr lang="en-US" sz="2000" dirty="0" smtClean="0">
                <a:solidFill>
                  <a:srgbClr val="C00000"/>
                </a:solidFill>
              </a:rPr>
              <a:t>Muslim League withdrew their support to Cabinet </a:t>
            </a:r>
            <a:r>
              <a:rPr lang="en-US" sz="2000" dirty="0">
                <a:solidFill>
                  <a:srgbClr val="C00000"/>
                </a:solidFill>
              </a:rPr>
              <a:t>M</a:t>
            </a:r>
            <a:r>
              <a:rPr lang="en-US" sz="2000" dirty="0" smtClean="0">
                <a:solidFill>
                  <a:srgbClr val="C00000"/>
                </a:solidFill>
              </a:rPr>
              <a:t>ission Plan</a:t>
            </a:r>
          </a:p>
          <a:p>
            <a:pPr>
              <a:buFont typeface="Wingdings" pitchFamily="2" charset="2"/>
              <a:buChar char="Ø"/>
            </a:pPr>
            <a:r>
              <a:rPr lang="en-US" sz="2000" dirty="0" smtClean="0">
                <a:solidFill>
                  <a:srgbClr val="C00000"/>
                </a:solidFill>
              </a:rPr>
              <a:t>They declared August 16 ,1946 as ‘</a:t>
            </a:r>
            <a:r>
              <a:rPr lang="en-US" sz="2000" dirty="0">
                <a:solidFill>
                  <a:srgbClr val="C00000"/>
                </a:solidFill>
              </a:rPr>
              <a:t>D</a:t>
            </a:r>
            <a:r>
              <a:rPr lang="en-US" sz="2000" dirty="0" smtClean="0">
                <a:solidFill>
                  <a:srgbClr val="C00000"/>
                </a:solidFill>
              </a:rPr>
              <a:t>irect Action Day’</a:t>
            </a:r>
          </a:p>
          <a:p>
            <a:pPr>
              <a:buFont typeface="Wingdings" pitchFamily="2" charset="2"/>
              <a:buChar char="Ø"/>
            </a:pPr>
            <a:r>
              <a:rPr lang="en-US" sz="2000" dirty="0" smtClean="0">
                <a:solidFill>
                  <a:srgbClr val="C00000"/>
                </a:solidFill>
              </a:rPr>
              <a:t>Communal riots broke out in Bengal</a:t>
            </a:r>
          </a:p>
          <a:p>
            <a:pPr>
              <a:buFont typeface="Wingdings" pitchFamily="2" charset="2"/>
              <a:buChar char="Ø"/>
            </a:pPr>
            <a:r>
              <a:rPr lang="en-US" sz="2000" dirty="0">
                <a:solidFill>
                  <a:srgbClr val="C00000"/>
                </a:solidFill>
              </a:rPr>
              <a:t>The Great Calcutta killing</a:t>
            </a:r>
          </a:p>
          <a:p>
            <a:pPr marL="0" indent="0">
              <a:buNone/>
            </a:pPr>
            <a:endParaRPr lang="en-US" sz="2000" dirty="0" smtClean="0">
              <a:solidFill>
                <a:srgbClr val="C00000"/>
              </a:solidFill>
            </a:endParaRPr>
          </a:p>
        </p:txBody>
      </p:sp>
    </p:spTree>
    <p:extLst>
      <p:ext uri="{BB962C8B-B14F-4D97-AF65-F5344CB8AC3E}">
        <p14:creationId xmlns:p14="http://schemas.microsoft.com/office/powerpoint/2010/main" val="28030693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80">
                                          <p:stCondLst>
                                            <p:cond delay="0"/>
                                          </p:stCondLst>
                                        </p:cTn>
                                        <p:tgtEl>
                                          <p:spTgt spid="3">
                                            <p:txEl>
                                              <p:pRg st="6" end="6"/>
                                            </p:txEl>
                                          </p:spTgt>
                                        </p:tgtEl>
                                      </p:cBhvr>
                                    </p:animEffect>
                                    <p:anim calcmode="lin" valueType="num">
                                      <p:cBhvr>
                                        <p:cTn id="2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6" end="6"/>
                                            </p:txEl>
                                          </p:spTgt>
                                        </p:tgtEl>
                                      </p:cBhvr>
                                      <p:to x="100000" y="60000"/>
                                    </p:animScale>
                                    <p:animScale>
                                      <p:cBhvr>
                                        <p:cTn id="30" dur="166" decel="50000">
                                          <p:stCondLst>
                                            <p:cond delay="676"/>
                                          </p:stCondLst>
                                        </p:cTn>
                                        <p:tgtEl>
                                          <p:spTgt spid="3">
                                            <p:txEl>
                                              <p:pRg st="6" end="6"/>
                                            </p:txEl>
                                          </p:spTgt>
                                        </p:tgtEl>
                                      </p:cBhvr>
                                      <p:to x="100000" y="100000"/>
                                    </p:animScale>
                                    <p:animScale>
                                      <p:cBhvr>
                                        <p:cTn id="31" dur="26">
                                          <p:stCondLst>
                                            <p:cond delay="1312"/>
                                          </p:stCondLst>
                                        </p:cTn>
                                        <p:tgtEl>
                                          <p:spTgt spid="3">
                                            <p:txEl>
                                              <p:pRg st="6" end="6"/>
                                            </p:txEl>
                                          </p:spTgt>
                                        </p:tgtEl>
                                      </p:cBhvr>
                                      <p:to x="100000" y="80000"/>
                                    </p:animScale>
                                    <p:animScale>
                                      <p:cBhvr>
                                        <p:cTn id="32" dur="166" decel="50000">
                                          <p:stCondLst>
                                            <p:cond delay="1338"/>
                                          </p:stCondLst>
                                        </p:cTn>
                                        <p:tgtEl>
                                          <p:spTgt spid="3">
                                            <p:txEl>
                                              <p:pRg st="6" end="6"/>
                                            </p:txEl>
                                          </p:spTgt>
                                        </p:tgtEl>
                                      </p:cBhvr>
                                      <p:to x="100000" y="100000"/>
                                    </p:animScale>
                                    <p:animScale>
                                      <p:cBhvr>
                                        <p:cTn id="33" dur="26">
                                          <p:stCondLst>
                                            <p:cond delay="1642"/>
                                          </p:stCondLst>
                                        </p:cTn>
                                        <p:tgtEl>
                                          <p:spTgt spid="3">
                                            <p:txEl>
                                              <p:pRg st="6" end="6"/>
                                            </p:txEl>
                                          </p:spTgt>
                                        </p:tgtEl>
                                      </p:cBhvr>
                                      <p:to x="100000" y="90000"/>
                                    </p:animScale>
                                    <p:animScale>
                                      <p:cBhvr>
                                        <p:cTn id="34" dur="166" decel="50000">
                                          <p:stCondLst>
                                            <p:cond delay="1668"/>
                                          </p:stCondLst>
                                        </p:cTn>
                                        <p:tgtEl>
                                          <p:spTgt spid="3">
                                            <p:txEl>
                                              <p:pRg st="6" end="6"/>
                                            </p:txEl>
                                          </p:spTgt>
                                        </p:tgtEl>
                                      </p:cBhvr>
                                      <p:to x="100000" y="100000"/>
                                    </p:animScale>
                                    <p:animScale>
                                      <p:cBhvr>
                                        <p:cTn id="35" dur="26">
                                          <p:stCondLst>
                                            <p:cond delay="1808"/>
                                          </p:stCondLst>
                                        </p:cTn>
                                        <p:tgtEl>
                                          <p:spTgt spid="3">
                                            <p:txEl>
                                              <p:pRg st="6" end="6"/>
                                            </p:txEl>
                                          </p:spTgt>
                                        </p:tgtEl>
                                      </p:cBhvr>
                                      <p:to x="100000" y="95000"/>
                                    </p:animScale>
                                    <p:animScale>
                                      <p:cBhvr>
                                        <p:cTn id="36" dur="166" decel="50000">
                                          <p:stCondLst>
                                            <p:cond delay="1834"/>
                                          </p:stCondLst>
                                        </p:cTn>
                                        <p:tgtEl>
                                          <p:spTgt spid="3">
                                            <p:txEl>
                                              <p:pRg st="6" end="6"/>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down)">
                                      <p:cBhvr>
                                        <p:cTn id="39" dur="580">
                                          <p:stCondLst>
                                            <p:cond delay="0"/>
                                          </p:stCondLst>
                                        </p:cTn>
                                        <p:tgtEl>
                                          <p:spTgt spid="3">
                                            <p:txEl>
                                              <p:pRg st="7" end="7"/>
                                            </p:txEl>
                                          </p:spTgt>
                                        </p:tgtEl>
                                      </p:cBhvr>
                                    </p:animEffect>
                                    <p:anim calcmode="lin" valueType="num">
                                      <p:cBhvr>
                                        <p:cTn id="4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7" end="7"/>
                                            </p:txEl>
                                          </p:spTgt>
                                        </p:tgtEl>
                                      </p:cBhvr>
                                      <p:to x="100000" y="60000"/>
                                    </p:animScale>
                                    <p:animScale>
                                      <p:cBhvr>
                                        <p:cTn id="46" dur="166" decel="50000">
                                          <p:stCondLst>
                                            <p:cond delay="676"/>
                                          </p:stCondLst>
                                        </p:cTn>
                                        <p:tgtEl>
                                          <p:spTgt spid="3">
                                            <p:txEl>
                                              <p:pRg st="7" end="7"/>
                                            </p:txEl>
                                          </p:spTgt>
                                        </p:tgtEl>
                                      </p:cBhvr>
                                      <p:to x="100000" y="100000"/>
                                    </p:animScale>
                                    <p:animScale>
                                      <p:cBhvr>
                                        <p:cTn id="47" dur="26">
                                          <p:stCondLst>
                                            <p:cond delay="1312"/>
                                          </p:stCondLst>
                                        </p:cTn>
                                        <p:tgtEl>
                                          <p:spTgt spid="3">
                                            <p:txEl>
                                              <p:pRg st="7" end="7"/>
                                            </p:txEl>
                                          </p:spTgt>
                                        </p:tgtEl>
                                      </p:cBhvr>
                                      <p:to x="100000" y="80000"/>
                                    </p:animScale>
                                    <p:animScale>
                                      <p:cBhvr>
                                        <p:cTn id="48" dur="166" decel="50000">
                                          <p:stCondLst>
                                            <p:cond delay="1338"/>
                                          </p:stCondLst>
                                        </p:cTn>
                                        <p:tgtEl>
                                          <p:spTgt spid="3">
                                            <p:txEl>
                                              <p:pRg st="7" end="7"/>
                                            </p:txEl>
                                          </p:spTgt>
                                        </p:tgtEl>
                                      </p:cBhvr>
                                      <p:to x="100000" y="100000"/>
                                    </p:animScale>
                                    <p:animScale>
                                      <p:cBhvr>
                                        <p:cTn id="49" dur="26">
                                          <p:stCondLst>
                                            <p:cond delay="1642"/>
                                          </p:stCondLst>
                                        </p:cTn>
                                        <p:tgtEl>
                                          <p:spTgt spid="3">
                                            <p:txEl>
                                              <p:pRg st="7" end="7"/>
                                            </p:txEl>
                                          </p:spTgt>
                                        </p:tgtEl>
                                      </p:cBhvr>
                                      <p:to x="100000" y="90000"/>
                                    </p:animScale>
                                    <p:animScale>
                                      <p:cBhvr>
                                        <p:cTn id="50" dur="166" decel="50000">
                                          <p:stCondLst>
                                            <p:cond delay="1668"/>
                                          </p:stCondLst>
                                        </p:cTn>
                                        <p:tgtEl>
                                          <p:spTgt spid="3">
                                            <p:txEl>
                                              <p:pRg st="7" end="7"/>
                                            </p:txEl>
                                          </p:spTgt>
                                        </p:tgtEl>
                                      </p:cBhvr>
                                      <p:to x="100000" y="100000"/>
                                    </p:animScale>
                                    <p:animScale>
                                      <p:cBhvr>
                                        <p:cTn id="51" dur="26">
                                          <p:stCondLst>
                                            <p:cond delay="1808"/>
                                          </p:stCondLst>
                                        </p:cTn>
                                        <p:tgtEl>
                                          <p:spTgt spid="3">
                                            <p:txEl>
                                              <p:pRg st="7" end="7"/>
                                            </p:txEl>
                                          </p:spTgt>
                                        </p:tgtEl>
                                      </p:cBhvr>
                                      <p:to x="100000" y="95000"/>
                                    </p:animScale>
                                    <p:animScale>
                                      <p:cBhvr>
                                        <p:cTn id="52" dur="166" decel="50000">
                                          <p:stCondLst>
                                            <p:cond delay="1834"/>
                                          </p:stCondLst>
                                        </p:cTn>
                                        <p:tgtEl>
                                          <p:spTgt spid="3">
                                            <p:txEl>
                                              <p:pRg st="7" end="7"/>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wipe(down)">
                                      <p:cBhvr>
                                        <p:cTn id="55" dur="580">
                                          <p:stCondLst>
                                            <p:cond delay="0"/>
                                          </p:stCondLst>
                                        </p:cTn>
                                        <p:tgtEl>
                                          <p:spTgt spid="3">
                                            <p:txEl>
                                              <p:pRg st="8" end="8"/>
                                            </p:txEl>
                                          </p:spTgt>
                                        </p:tgtEl>
                                      </p:cBhvr>
                                    </p:animEffect>
                                    <p:anim calcmode="lin" valueType="num">
                                      <p:cBhvr>
                                        <p:cTn id="5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8" end="8"/>
                                            </p:txEl>
                                          </p:spTgt>
                                        </p:tgtEl>
                                      </p:cBhvr>
                                      <p:to x="100000" y="60000"/>
                                    </p:animScale>
                                    <p:animScale>
                                      <p:cBhvr>
                                        <p:cTn id="62" dur="166" decel="50000">
                                          <p:stCondLst>
                                            <p:cond delay="676"/>
                                          </p:stCondLst>
                                        </p:cTn>
                                        <p:tgtEl>
                                          <p:spTgt spid="3">
                                            <p:txEl>
                                              <p:pRg st="8" end="8"/>
                                            </p:txEl>
                                          </p:spTgt>
                                        </p:tgtEl>
                                      </p:cBhvr>
                                      <p:to x="100000" y="100000"/>
                                    </p:animScale>
                                    <p:animScale>
                                      <p:cBhvr>
                                        <p:cTn id="63" dur="26">
                                          <p:stCondLst>
                                            <p:cond delay="1312"/>
                                          </p:stCondLst>
                                        </p:cTn>
                                        <p:tgtEl>
                                          <p:spTgt spid="3">
                                            <p:txEl>
                                              <p:pRg st="8" end="8"/>
                                            </p:txEl>
                                          </p:spTgt>
                                        </p:tgtEl>
                                      </p:cBhvr>
                                      <p:to x="100000" y="80000"/>
                                    </p:animScale>
                                    <p:animScale>
                                      <p:cBhvr>
                                        <p:cTn id="64" dur="166" decel="50000">
                                          <p:stCondLst>
                                            <p:cond delay="1338"/>
                                          </p:stCondLst>
                                        </p:cTn>
                                        <p:tgtEl>
                                          <p:spTgt spid="3">
                                            <p:txEl>
                                              <p:pRg st="8" end="8"/>
                                            </p:txEl>
                                          </p:spTgt>
                                        </p:tgtEl>
                                      </p:cBhvr>
                                      <p:to x="100000" y="100000"/>
                                    </p:animScale>
                                    <p:animScale>
                                      <p:cBhvr>
                                        <p:cTn id="65" dur="26">
                                          <p:stCondLst>
                                            <p:cond delay="1642"/>
                                          </p:stCondLst>
                                        </p:cTn>
                                        <p:tgtEl>
                                          <p:spTgt spid="3">
                                            <p:txEl>
                                              <p:pRg st="8" end="8"/>
                                            </p:txEl>
                                          </p:spTgt>
                                        </p:tgtEl>
                                      </p:cBhvr>
                                      <p:to x="100000" y="90000"/>
                                    </p:animScale>
                                    <p:animScale>
                                      <p:cBhvr>
                                        <p:cTn id="66" dur="166" decel="50000">
                                          <p:stCondLst>
                                            <p:cond delay="1668"/>
                                          </p:stCondLst>
                                        </p:cTn>
                                        <p:tgtEl>
                                          <p:spTgt spid="3">
                                            <p:txEl>
                                              <p:pRg st="8" end="8"/>
                                            </p:txEl>
                                          </p:spTgt>
                                        </p:tgtEl>
                                      </p:cBhvr>
                                      <p:to x="100000" y="100000"/>
                                    </p:animScale>
                                    <p:animScale>
                                      <p:cBhvr>
                                        <p:cTn id="67" dur="26">
                                          <p:stCondLst>
                                            <p:cond delay="1808"/>
                                          </p:stCondLst>
                                        </p:cTn>
                                        <p:tgtEl>
                                          <p:spTgt spid="3">
                                            <p:txEl>
                                              <p:pRg st="8" end="8"/>
                                            </p:txEl>
                                          </p:spTgt>
                                        </p:tgtEl>
                                      </p:cBhvr>
                                      <p:to x="100000" y="95000"/>
                                    </p:animScale>
                                    <p:animScale>
                                      <p:cBhvr>
                                        <p:cTn id="68" dur="166" decel="50000">
                                          <p:stCondLst>
                                            <p:cond delay="1834"/>
                                          </p:stCondLst>
                                        </p:cTn>
                                        <p:tgtEl>
                                          <p:spTgt spid="3">
                                            <p:txEl>
                                              <p:pRg st="8" end="8"/>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Effect transition="in" filter="wipe(down)">
                                      <p:cBhvr>
                                        <p:cTn id="71" dur="580">
                                          <p:stCondLst>
                                            <p:cond delay="0"/>
                                          </p:stCondLst>
                                        </p:cTn>
                                        <p:tgtEl>
                                          <p:spTgt spid="3">
                                            <p:txEl>
                                              <p:pRg st="9" end="9"/>
                                            </p:txEl>
                                          </p:spTgt>
                                        </p:tgtEl>
                                      </p:cBhvr>
                                    </p:animEffect>
                                    <p:anim calcmode="lin" valueType="num">
                                      <p:cBhvr>
                                        <p:cTn id="7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9" end="9"/>
                                            </p:txEl>
                                          </p:spTgt>
                                        </p:tgtEl>
                                      </p:cBhvr>
                                      <p:to x="100000" y="60000"/>
                                    </p:animScale>
                                    <p:animScale>
                                      <p:cBhvr>
                                        <p:cTn id="78" dur="166" decel="50000">
                                          <p:stCondLst>
                                            <p:cond delay="676"/>
                                          </p:stCondLst>
                                        </p:cTn>
                                        <p:tgtEl>
                                          <p:spTgt spid="3">
                                            <p:txEl>
                                              <p:pRg st="9" end="9"/>
                                            </p:txEl>
                                          </p:spTgt>
                                        </p:tgtEl>
                                      </p:cBhvr>
                                      <p:to x="100000" y="100000"/>
                                    </p:animScale>
                                    <p:animScale>
                                      <p:cBhvr>
                                        <p:cTn id="79" dur="26">
                                          <p:stCondLst>
                                            <p:cond delay="1312"/>
                                          </p:stCondLst>
                                        </p:cTn>
                                        <p:tgtEl>
                                          <p:spTgt spid="3">
                                            <p:txEl>
                                              <p:pRg st="9" end="9"/>
                                            </p:txEl>
                                          </p:spTgt>
                                        </p:tgtEl>
                                      </p:cBhvr>
                                      <p:to x="100000" y="80000"/>
                                    </p:animScale>
                                    <p:animScale>
                                      <p:cBhvr>
                                        <p:cTn id="80" dur="166" decel="50000">
                                          <p:stCondLst>
                                            <p:cond delay="1338"/>
                                          </p:stCondLst>
                                        </p:cTn>
                                        <p:tgtEl>
                                          <p:spTgt spid="3">
                                            <p:txEl>
                                              <p:pRg st="9" end="9"/>
                                            </p:txEl>
                                          </p:spTgt>
                                        </p:tgtEl>
                                      </p:cBhvr>
                                      <p:to x="100000" y="100000"/>
                                    </p:animScale>
                                    <p:animScale>
                                      <p:cBhvr>
                                        <p:cTn id="81" dur="26">
                                          <p:stCondLst>
                                            <p:cond delay="1642"/>
                                          </p:stCondLst>
                                        </p:cTn>
                                        <p:tgtEl>
                                          <p:spTgt spid="3">
                                            <p:txEl>
                                              <p:pRg st="9" end="9"/>
                                            </p:txEl>
                                          </p:spTgt>
                                        </p:tgtEl>
                                      </p:cBhvr>
                                      <p:to x="100000" y="90000"/>
                                    </p:animScale>
                                    <p:animScale>
                                      <p:cBhvr>
                                        <p:cTn id="82" dur="166" decel="50000">
                                          <p:stCondLst>
                                            <p:cond delay="1668"/>
                                          </p:stCondLst>
                                        </p:cTn>
                                        <p:tgtEl>
                                          <p:spTgt spid="3">
                                            <p:txEl>
                                              <p:pRg st="9" end="9"/>
                                            </p:txEl>
                                          </p:spTgt>
                                        </p:tgtEl>
                                      </p:cBhvr>
                                      <p:to x="100000" y="100000"/>
                                    </p:animScale>
                                    <p:animScale>
                                      <p:cBhvr>
                                        <p:cTn id="83" dur="26">
                                          <p:stCondLst>
                                            <p:cond delay="1808"/>
                                          </p:stCondLst>
                                        </p:cTn>
                                        <p:tgtEl>
                                          <p:spTgt spid="3">
                                            <p:txEl>
                                              <p:pRg st="9" end="9"/>
                                            </p:txEl>
                                          </p:spTgt>
                                        </p:tgtEl>
                                      </p:cBhvr>
                                      <p:to x="100000" y="95000"/>
                                    </p:animScale>
                                    <p:animScale>
                                      <p:cBhvr>
                                        <p:cTn id="84"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000" b="1" dirty="0" smtClean="0">
                <a:solidFill>
                  <a:srgbClr val="0000FF"/>
                </a:solidFill>
              </a:rPr>
              <a:t>Q. INTERIM GOVERNMENT</a:t>
            </a:r>
            <a:endParaRPr lang="en-US" sz="2000" b="1" dirty="0">
              <a:solidFill>
                <a:srgbClr val="0000FF"/>
              </a:solidFill>
            </a:endParaRPr>
          </a:p>
        </p:txBody>
      </p:sp>
      <p:sp>
        <p:nvSpPr>
          <p:cNvPr id="3" name="Content Placeholder 2"/>
          <p:cNvSpPr>
            <a:spLocks noGrp="1"/>
          </p:cNvSpPr>
          <p:nvPr>
            <p:ph idx="1"/>
          </p:nvPr>
        </p:nvSpPr>
        <p:spPr>
          <a:xfrm>
            <a:off x="381000" y="1219200"/>
            <a:ext cx="8229600" cy="4525963"/>
          </a:xfrm>
        </p:spPr>
        <p:txBody>
          <a:bodyPr>
            <a:normAutofit/>
          </a:bodyPr>
          <a:lstStyle/>
          <a:p>
            <a:pPr>
              <a:buFont typeface="Wingdings" pitchFamily="2" charset="2"/>
              <a:buChar char="Ø"/>
            </a:pPr>
            <a:r>
              <a:rPr lang="en-US" sz="2000" dirty="0" smtClean="0">
                <a:solidFill>
                  <a:srgbClr val="0000FF"/>
                </a:solidFill>
              </a:rPr>
              <a:t>Lord </a:t>
            </a:r>
            <a:r>
              <a:rPr lang="en-US" sz="2000" dirty="0" err="1">
                <a:solidFill>
                  <a:srgbClr val="0000FF"/>
                </a:solidFill>
              </a:rPr>
              <a:t>W</a:t>
            </a:r>
            <a:r>
              <a:rPr lang="en-US" sz="2000" dirty="0" err="1" smtClean="0">
                <a:solidFill>
                  <a:srgbClr val="0000FF"/>
                </a:solidFill>
              </a:rPr>
              <a:t>avel</a:t>
            </a:r>
            <a:r>
              <a:rPr lang="en-US" sz="2000" dirty="0" smtClean="0">
                <a:solidFill>
                  <a:srgbClr val="0000FF"/>
                </a:solidFill>
              </a:rPr>
              <a:t> invited Congress to form an Interim Government</a:t>
            </a:r>
          </a:p>
          <a:p>
            <a:pPr>
              <a:buFont typeface="Wingdings" pitchFamily="2" charset="2"/>
              <a:buChar char="Ø"/>
            </a:pPr>
            <a:r>
              <a:rPr lang="en-US" sz="2000" dirty="0" smtClean="0">
                <a:solidFill>
                  <a:srgbClr val="0000FF"/>
                </a:solidFill>
              </a:rPr>
              <a:t>Under Jawaharlal Nehru</a:t>
            </a:r>
          </a:p>
          <a:p>
            <a:pPr>
              <a:buFont typeface="Wingdings" pitchFamily="2" charset="2"/>
              <a:buChar char="Ø"/>
            </a:pPr>
            <a:r>
              <a:rPr lang="en-US" sz="2000" dirty="0" smtClean="0">
                <a:solidFill>
                  <a:srgbClr val="0000FF"/>
                </a:solidFill>
              </a:rPr>
              <a:t>League joined the Interim Government</a:t>
            </a:r>
          </a:p>
          <a:p>
            <a:pPr>
              <a:buFont typeface="Wingdings" pitchFamily="2" charset="2"/>
              <a:buChar char="Ø"/>
            </a:pPr>
            <a:r>
              <a:rPr lang="en-US" sz="2000" dirty="0" smtClean="0">
                <a:solidFill>
                  <a:srgbClr val="0000FF"/>
                </a:solidFill>
              </a:rPr>
              <a:t>Clement Atlee declared that they would leave India by June 1948</a:t>
            </a:r>
          </a:p>
          <a:p>
            <a:pPr>
              <a:buFont typeface="Wingdings" pitchFamily="2" charset="2"/>
              <a:buChar char="Ø"/>
            </a:pPr>
            <a:r>
              <a:rPr lang="en-US" sz="2000" dirty="0" smtClean="0">
                <a:solidFill>
                  <a:srgbClr val="0000FF"/>
                </a:solidFill>
              </a:rPr>
              <a:t>Ready to transfer power to Indians</a:t>
            </a:r>
          </a:p>
          <a:p>
            <a:pPr>
              <a:buFont typeface="Wingdings" pitchFamily="2" charset="2"/>
              <a:buChar char="Ø"/>
            </a:pPr>
            <a:r>
              <a:rPr lang="en-US" sz="2000" dirty="0" smtClean="0">
                <a:solidFill>
                  <a:srgbClr val="0000FF"/>
                </a:solidFill>
              </a:rPr>
              <a:t>League’s demand for a separate nation became stronger</a:t>
            </a:r>
          </a:p>
          <a:p>
            <a:pPr>
              <a:buFont typeface="Wingdings" pitchFamily="2" charset="2"/>
              <a:buChar char="Ø"/>
            </a:pPr>
            <a:endParaRPr lang="en-US" sz="2000" dirty="0">
              <a:solidFill>
                <a:srgbClr val="0000FF"/>
              </a:solidFill>
            </a:endParaRPr>
          </a:p>
        </p:txBody>
      </p:sp>
    </p:spTree>
    <p:extLst>
      <p:ext uri="{BB962C8B-B14F-4D97-AF65-F5344CB8AC3E}">
        <p14:creationId xmlns:p14="http://schemas.microsoft.com/office/powerpoint/2010/main" val="2286914306"/>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2000" b="1" dirty="0" smtClean="0">
                <a:solidFill>
                  <a:srgbClr val="CC00CC"/>
                </a:solidFill>
              </a:rPr>
              <a:t>R. MOUNTBATTEN PLAN AND PARTITION</a:t>
            </a:r>
            <a:endParaRPr lang="en-US" sz="2000" b="1" dirty="0">
              <a:solidFill>
                <a:srgbClr val="CC00CC"/>
              </a:solidFill>
            </a:endParaRPr>
          </a:p>
        </p:txBody>
      </p:sp>
      <p:sp>
        <p:nvSpPr>
          <p:cNvPr id="3" name="Content Placeholder 2"/>
          <p:cNvSpPr>
            <a:spLocks noGrp="1"/>
          </p:cNvSpPr>
          <p:nvPr>
            <p:ph idx="1"/>
          </p:nvPr>
        </p:nvSpPr>
        <p:spPr>
          <a:xfrm>
            <a:off x="457200" y="1066800"/>
            <a:ext cx="8229600" cy="5059363"/>
          </a:xfrm>
        </p:spPr>
        <p:txBody>
          <a:bodyPr>
            <a:normAutofit/>
          </a:bodyPr>
          <a:lstStyle/>
          <a:p>
            <a:pPr>
              <a:buFont typeface="Wingdings" pitchFamily="2" charset="2"/>
              <a:buChar char="Ø"/>
            </a:pPr>
            <a:r>
              <a:rPr lang="en-US" sz="2000" dirty="0" smtClean="0">
                <a:solidFill>
                  <a:srgbClr val="CC00CC"/>
                </a:solidFill>
              </a:rPr>
              <a:t>Viceroy Lord Mount Batten</a:t>
            </a:r>
          </a:p>
          <a:p>
            <a:pPr>
              <a:buFont typeface="Wingdings" pitchFamily="2" charset="2"/>
              <a:buChar char="Ø"/>
            </a:pPr>
            <a:r>
              <a:rPr lang="en-US" sz="2000" dirty="0" smtClean="0">
                <a:solidFill>
                  <a:srgbClr val="CC00CC"/>
                </a:solidFill>
              </a:rPr>
              <a:t>Partition became inevitable</a:t>
            </a:r>
          </a:p>
          <a:p>
            <a:pPr>
              <a:buFont typeface="Wingdings" pitchFamily="2" charset="2"/>
              <a:buChar char="Ø"/>
            </a:pPr>
            <a:r>
              <a:rPr lang="en-US" sz="2000" dirty="0" smtClean="0">
                <a:solidFill>
                  <a:srgbClr val="CC00CC"/>
                </a:solidFill>
              </a:rPr>
              <a:t>Proposed a compromise plan</a:t>
            </a:r>
          </a:p>
          <a:p>
            <a:pPr>
              <a:buFont typeface="Wingdings" pitchFamily="2" charset="2"/>
              <a:buChar char="Ø"/>
            </a:pPr>
            <a:r>
              <a:rPr lang="en-US" sz="2000" dirty="0" smtClean="0">
                <a:solidFill>
                  <a:srgbClr val="CC00CC"/>
                </a:solidFill>
              </a:rPr>
              <a:t>Mount Batten plan:</a:t>
            </a:r>
          </a:p>
          <a:p>
            <a:pPr lvl="1">
              <a:buFont typeface="Wingdings" pitchFamily="2" charset="2"/>
              <a:buChar char="Ø"/>
            </a:pPr>
            <a:r>
              <a:rPr lang="en-US" sz="1800" dirty="0" smtClean="0">
                <a:solidFill>
                  <a:srgbClr val="CC00CC"/>
                </a:solidFill>
              </a:rPr>
              <a:t>Divided into two domains – India and Pakistan</a:t>
            </a:r>
          </a:p>
          <a:p>
            <a:pPr lvl="1">
              <a:buFont typeface="Wingdings" pitchFamily="2" charset="2"/>
              <a:buChar char="Ø"/>
            </a:pPr>
            <a:r>
              <a:rPr lang="en-US" sz="1800" dirty="0" smtClean="0">
                <a:solidFill>
                  <a:srgbClr val="CC00CC"/>
                </a:solidFill>
              </a:rPr>
              <a:t>Muslim majority areas would be included in </a:t>
            </a:r>
            <a:r>
              <a:rPr lang="en-US" sz="1800" dirty="0" err="1" smtClean="0">
                <a:solidFill>
                  <a:srgbClr val="CC00CC"/>
                </a:solidFill>
              </a:rPr>
              <a:t>pakistan</a:t>
            </a:r>
            <a:endParaRPr lang="en-US" sz="1800" dirty="0" smtClean="0">
              <a:solidFill>
                <a:srgbClr val="CC00CC"/>
              </a:solidFill>
            </a:endParaRPr>
          </a:p>
          <a:p>
            <a:pPr lvl="1">
              <a:buFont typeface="Wingdings" pitchFamily="2" charset="2"/>
              <a:buChar char="Ø"/>
            </a:pPr>
            <a:r>
              <a:rPr lang="en-US" sz="1800" dirty="0" smtClean="0">
                <a:solidFill>
                  <a:srgbClr val="CC00CC"/>
                </a:solidFill>
              </a:rPr>
              <a:t>A border Commission was appointed to decide the borders of Bengal and Punjab</a:t>
            </a:r>
          </a:p>
          <a:p>
            <a:pPr lvl="1">
              <a:buFont typeface="Wingdings" pitchFamily="2" charset="2"/>
              <a:buChar char="Ø"/>
            </a:pPr>
            <a:r>
              <a:rPr lang="en-US" sz="1800" dirty="0" smtClean="0">
                <a:solidFill>
                  <a:srgbClr val="CC00CC"/>
                </a:solidFill>
              </a:rPr>
              <a:t>Native states have the right to join either India or </a:t>
            </a:r>
            <a:r>
              <a:rPr lang="en-US" sz="1800" dirty="0">
                <a:solidFill>
                  <a:srgbClr val="CC00CC"/>
                </a:solidFill>
              </a:rPr>
              <a:t>P</a:t>
            </a:r>
            <a:r>
              <a:rPr lang="en-US" sz="1800" dirty="0" smtClean="0">
                <a:solidFill>
                  <a:srgbClr val="CC00CC"/>
                </a:solidFill>
              </a:rPr>
              <a:t>akistan or being independent</a:t>
            </a:r>
          </a:p>
          <a:p>
            <a:pPr>
              <a:buFont typeface="Wingdings" pitchFamily="2" charset="2"/>
              <a:buChar char="Ø"/>
            </a:pPr>
            <a:r>
              <a:rPr lang="en-US" sz="1800" dirty="0" smtClean="0">
                <a:solidFill>
                  <a:srgbClr val="CC00CC"/>
                </a:solidFill>
              </a:rPr>
              <a:t>1947 July – Indian Independence Act was passed</a:t>
            </a:r>
          </a:p>
          <a:p>
            <a:pPr>
              <a:buFont typeface="Wingdings" pitchFamily="2" charset="2"/>
              <a:buChar char="Ø"/>
            </a:pPr>
            <a:r>
              <a:rPr lang="en-US" sz="1800" dirty="0" smtClean="0">
                <a:solidFill>
                  <a:srgbClr val="CC00CC"/>
                </a:solidFill>
              </a:rPr>
              <a:t>Created two independent states</a:t>
            </a:r>
          </a:p>
          <a:p>
            <a:pPr>
              <a:buFont typeface="Wingdings" pitchFamily="2" charset="2"/>
              <a:buChar char="Ø"/>
            </a:pPr>
            <a:r>
              <a:rPr lang="en-US" sz="1800" dirty="0" smtClean="0">
                <a:solidFill>
                  <a:srgbClr val="CC00CC"/>
                </a:solidFill>
              </a:rPr>
              <a:t>15</a:t>
            </a:r>
            <a:r>
              <a:rPr lang="en-US" sz="1800" baseline="30000" dirty="0" smtClean="0">
                <a:solidFill>
                  <a:srgbClr val="CC00CC"/>
                </a:solidFill>
              </a:rPr>
              <a:t>th</a:t>
            </a:r>
            <a:r>
              <a:rPr lang="en-US" sz="1800" dirty="0" smtClean="0">
                <a:solidFill>
                  <a:srgbClr val="CC00CC"/>
                </a:solidFill>
              </a:rPr>
              <a:t> August 1947 India became Independent</a:t>
            </a:r>
          </a:p>
          <a:p>
            <a:pPr>
              <a:buFont typeface="Wingdings" pitchFamily="2" charset="2"/>
              <a:buChar char="Ø"/>
            </a:pPr>
            <a:r>
              <a:rPr lang="en-US" sz="1800" dirty="0" smtClean="0">
                <a:solidFill>
                  <a:srgbClr val="CC00CC"/>
                </a:solidFill>
              </a:rPr>
              <a:t>14</a:t>
            </a:r>
            <a:r>
              <a:rPr lang="en-US" sz="1800" baseline="30000" dirty="0" smtClean="0">
                <a:solidFill>
                  <a:srgbClr val="CC00CC"/>
                </a:solidFill>
              </a:rPr>
              <a:t>th</a:t>
            </a:r>
            <a:r>
              <a:rPr lang="en-US" sz="1800" dirty="0" smtClean="0">
                <a:solidFill>
                  <a:srgbClr val="CC00CC"/>
                </a:solidFill>
              </a:rPr>
              <a:t> </a:t>
            </a:r>
            <a:r>
              <a:rPr lang="en-US" sz="1800" dirty="0">
                <a:solidFill>
                  <a:srgbClr val="CC00CC"/>
                </a:solidFill>
              </a:rPr>
              <a:t>August 1947 </a:t>
            </a:r>
            <a:r>
              <a:rPr lang="en-US" sz="1800" dirty="0" smtClean="0">
                <a:solidFill>
                  <a:srgbClr val="CC00CC"/>
                </a:solidFill>
              </a:rPr>
              <a:t>Pakistan was created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57200"/>
            <a:ext cx="1981200" cy="22044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460" y="4290060"/>
            <a:ext cx="1348740" cy="2171700"/>
          </a:xfrm>
          <a:prstGeom prst="rect">
            <a:avLst/>
          </a:prstGeom>
        </p:spPr>
      </p:pic>
    </p:spTree>
    <p:extLst>
      <p:ext uri="{BB962C8B-B14F-4D97-AF65-F5344CB8AC3E}">
        <p14:creationId xmlns:p14="http://schemas.microsoft.com/office/powerpoint/2010/main" val="1304821776"/>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2400" b="1" dirty="0" smtClean="0">
                <a:solidFill>
                  <a:srgbClr val="00B0F0"/>
                </a:solidFill>
              </a:rPr>
              <a:t>Memories of Independence:</a:t>
            </a:r>
            <a:endParaRPr lang="en-IN" sz="2400" b="1" dirty="0">
              <a:solidFill>
                <a:srgbClr val="00B0F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911266"/>
            <a:ext cx="3813123" cy="253746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19200"/>
            <a:ext cx="2586990" cy="19377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360" y="4419600"/>
            <a:ext cx="3840480" cy="209710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838200"/>
            <a:ext cx="3048000" cy="3048000"/>
          </a:xfrm>
          <a:prstGeom prst="rect">
            <a:avLst/>
          </a:prstGeom>
        </p:spPr>
      </p:pic>
    </p:spTree>
    <p:extLst>
      <p:ext uri="{BB962C8B-B14F-4D97-AF65-F5344CB8AC3E}">
        <p14:creationId xmlns:p14="http://schemas.microsoft.com/office/powerpoint/2010/main" val="23054059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buFont typeface="Wingdings" pitchFamily="2" charset="2"/>
              <a:buChar char="Ø"/>
            </a:pPr>
            <a:r>
              <a:rPr lang="en-US" sz="2000" dirty="0" smtClean="0">
                <a:solidFill>
                  <a:srgbClr val="CC00CC"/>
                </a:solidFill>
              </a:rPr>
              <a:t>Communal riots took place all over the country</a:t>
            </a:r>
          </a:p>
          <a:p>
            <a:pPr>
              <a:buFont typeface="Wingdings" pitchFamily="2" charset="2"/>
              <a:buChar char="Ø"/>
            </a:pPr>
            <a:r>
              <a:rPr lang="en-US" sz="2000" dirty="0" smtClean="0">
                <a:solidFill>
                  <a:srgbClr val="CC00CC"/>
                </a:solidFill>
              </a:rPr>
              <a:t>Jammu and Kashmir had to face the question of choice</a:t>
            </a:r>
            <a:endParaRPr lang="en-US" sz="2000" dirty="0">
              <a:solidFill>
                <a:srgbClr val="CC00CC"/>
              </a:solidFill>
            </a:endParaRPr>
          </a:p>
          <a:p>
            <a:pPr>
              <a:buFont typeface="Wingdings" pitchFamily="2" charset="2"/>
              <a:buChar char="Ø"/>
            </a:pPr>
            <a:r>
              <a:rPr lang="en-US" sz="2000" dirty="0" smtClean="0">
                <a:solidFill>
                  <a:srgbClr val="CC00CC"/>
                </a:solidFill>
              </a:rPr>
              <a:t>Refugee Crisis</a:t>
            </a:r>
          </a:p>
          <a:p>
            <a:pPr>
              <a:buFont typeface="Wingdings" pitchFamily="2" charset="2"/>
              <a:buChar char="Ø"/>
            </a:pPr>
            <a:r>
              <a:rPr lang="en-US" sz="2000" dirty="0" smtClean="0">
                <a:solidFill>
                  <a:srgbClr val="CC00CC"/>
                </a:solidFill>
              </a:rPr>
              <a:t>Provinces of Punjab and Bengal were separate</a:t>
            </a:r>
          </a:p>
          <a:p>
            <a:pPr marL="0" indent="0">
              <a:buNone/>
            </a:pPr>
            <a:endParaRPr lang="en-US" sz="2000" dirty="0" smtClean="0">
              <a:solidFill>
                <a:srgbClr val="CC00CC"/>
              </a:solidFill>
            </a:endParaRPr>
          </a:p>
          <a:p>
            <a:pPr>
              <a:buFont typeface="Wingdings" pitchFamily="2" charset="2"/>
              <a:buChar char="Ø"/>
            </a:pPr>
            <a:endParaRPr lang="en-US" sz="2000" dirty="0">
              <a:solidFill>
                <a:srgbClr val="CC00CC"/>
              </a:solidFill>
            </a:endParaRPr>
          </a:p>
        </p:txBody>
      </p:sp>
      <p:cxnSp>
        <p:nvCxnSpPr>
          <p:cNvPr id="5" name="Straight Connector 4"/>
          <p:cNvCxnSpPr/>
          <p:nvPr/>
        </p:nvCxnSpPr>
        <p:spPr>
          <a:xfrm>
            <a:off x="2895600" y="5791200"/>
            <a:ext cx="2971800" cy="0"/>
          </a:xfrm>
          <a:prstGeom prst="line">
            <a:avLst/>
          </a:prstGeom>
          <a:ln>
            <a:solidFill>
              <a:schemeClr val="accent6">
                <a:lumMod val="50000"/>
              </a:schemeClr>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5393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pPr algn="l"/>
            <a:r>
              <a:rPr lang="en-US" sz="2000" b="1" dirty="0" smtClean="0">
                <a:solidFill>
                  <a:srgbClr val="0000FF"/>
                </a:solidFill>
              </a:rPr>
              <a:t>C. ROWLATT ACT(1919)</a:t>
            </a:r>
            <a:endParaRPr lang="en-US" sz="2000" b="1" dirty="0">
              <a:solidFill>
                <a:srgbClr val="0000FF"/>
              </a:solidFill>
            </a:endParaRPr>
          </a:p>
        </p:txBody>
      </p:sp>
      <p:sp>
        <p:nvSpPr>
          <p:cNvPr id="3" name="Content Placeholder 2"/>
          <p:cNvSpPr>
            <a:spLocks noGrp="1"/>
          </p:cNvSpPr>
          <p:nvPr>
            <p:ph idx="1"/>
          </p:nvPr>
        </p:nvSpPr>
        <p:spPr>
          <a:xfrm>
            <a:off x="457200" y="990600"/>
            <a:ext cx="8229600" cy="5135563"/>
          </a:xfrm>
        </p:spPr>
        <p:txBody>
          <a:bodyPr>
            <a:normAutofit/>
          </a:bodyPr>
          <a:lstStyle/>
          <a:p>
            <a:pPr>
              <a:buFont typeface="Wingdings" pitchFamily="2" charset="2"/>
              <a:buChar char="Ø"/>
            </a:pPr>
            <a:r>
              <a:rPr lang="en-US" sz="2000" dirty="0" smtClean="0">
                <a:solidFill>
                  <a:srgbClr val="0000FF"/>
                </a:solidFill>
              </a:rPr>
              <a:t>Sidney </a:t>
            </a:r>
            <a:r>
              <a:rPr lang="en-US" sz="2000" dirty="0" err="1" smtClean="0">
                <a:solidFill>
                  <a:srgbClr val="0000FF"/>
                </a:solidFill>
              </a:rPr>
              <a:t>Rowlatt</a:t>
            </a:r>
            <a:endParaRPr lang="en-US" sz="2000" dirty="0" smtClean="0">
              <a:solidFill>
                <a:srgbClr val="0000FF"/>
              </a:solidFill>
            </a:endParaRPr>
          </a:p>
          <a:p>
            <a:pPr>
              <a:buFont typeface="Wingdings" pitchFamily="2" charset="2"/>
              <a:buChar char="Ø"/>
            </a:pPr>
            <a:r>
              <a:rPr lang="en-US" sz="2000" dirty="0" smtClean="0">
                <a:solidFill>
                  <a:srgbClr val="0000FF"/>
                </a:solidFill>
              </a:rPr>
              <a:t>Government appointed a committee</a:t>
            </a:r>
          </a:p>
          <a:p>
            <a:pPr>
              <a:buFont typeface="Wingdings" pitchFamily="2" charset="2"/>
              <a:buChar char="Ø"/>
            </a:pPr>
            <a:r>
              <a:rPr lang="en-US" sz="2000" dirty="0" smtClean="0">
                <a:solidFill>
                  <a:srgbClr val="0000FF"/>
                </a:solidFill>
              </a:rPr>
              <a:t>Prepared two bills- Anarchical and Revolutionary Crimes Act1919</a:t>
            </a:r>
          </a:p>
          <a:p>
            <a:pPr>
              <a:buFont typeface="Wingdings" pitchFamily="2" charset="2"/>
              <a:buChar char="Ø"/>
            </a:pPr>
            <a:r>
              <a:rPr lang="en-US" sz="2000" dirty="0" smtClean="0">
                <a:solidFill>
                  <a:srgbClr val="0000FF"/>
                </a:solidFill>
              </a:rPr>
              <a:t>Bills came to be known as ‘Black Bills’</a:t>
            </a:r>
          </a:p>
          <a:p>
            <a:pPr>
              <a:buFont typeface="Wingdings" pitchFamily="2" charset="2"/>
              <a:buChar char="Ø"/>
            </a:pPr>
            <a:r>
              <a:rPr lang="en-US" sz="2000" dirty="0" smtClean="0">
                <a:solidFill>
                  <a:srgbClr val="0000FF"/>
                </a:solidFill>
              </a:rPr>
              <a:t>According to the Bill:</a:t>
            </a:r>
          </a:p>
          <a:p>
            <a:pPr lvl="1">
              <a:buFont typeface="Wingdings" pitchFamily="2" charset="2"/>
              <a:buChar char="Ø"/>
            </a:pPr>
            <a:r>
              <a:rPr lang="en-US" sz="1800" dirty="0" smtClean="0">
                <a:solidFill>
                  <a:srgbClr val="0000FF"/>
                </a:solidFill>
              </a:rPr>
              <a:t>A special Court should do a speedy trial of crimes</a:t>
            </a:r>
          </a:p>
          <a:p>
            <a:pPr lvl="1">
              <a:buFont typeface="Wingdings" pitchFamily="2" charset="2"/>
              <a:buChar char="Ø"/>
            </a:pPr>
            <a:r>
              <a:rPr lang="en-US" sz="1800" dirty="0" smtClean="0">
                <a:solidFill>
                  <a:srgbClr val="0000FF"/>
                </a:solidFill>
              </a:rPr>
              <a:t>The provincial government was allowed the right to search any place and arrest people without a warrant</a:t>
            </a:r>
          </a:p>
          <a:p>
            <a:pPr>
              <a:buFont typeface="Wingdings" pitchFamily="2" charset="2"/>
              <a:buChar char="Ø"/>
            </a:pPr>
            <a:r>
              <a:rPr lang="en-US" sz="2000" dirty="0" smtClean="0">
                <a:solidFill>
                  <a:srgbClr val="0000FF"/>
                </a:solidFill>
              </a:rPr>
              <a:t>April 6</a:t>
            </a:r>
            <a:r>
              <a:rPr lang="en-US" sz="2000" baseline="30000" dirty="0" smtClean="0">
                <a:solidFill>
                  <a:srgbClr val="0000FF"/>
                </a:solidFill>
              </a:rPr>
              <a:t>th</a:t>
            </a:r>
            <a:r>
              <a:rPr lang="en-US" sz="2000" dirty="0" smtClean="0">
                <a:solidFill>
                  <a:srgbClr val="0000FF"/>
                </a:solidFill>
              </a:rPr>
              <a:t> 1919- A </a:t>
            </a:r>
            <a:r>
              <a:rPr lang="en-US" sz="2000" dirty="0" err="1" smtClean="0">
                <a:solidFill>
                  <a:srgbClr val="0000FF"/>
                </a:solidFill>
              </a:rPr>
              <a:t>hartal</a:t>
            </a:r>
            <a:r>
              <a:rPr lang="en-US" sz="2000" dirty="0" smtClean="0">
                <a:solidFill>
                  <a:srgbClr val="0000FF"/>
                </a:solidFill>
              </a:rPr>
              <a:t> was </a:t>
            </a:r>
            <a:r>
              <a:rPr lang="en-US" sz="2000" dirty="0" err="1" smtClean="0">
                <a:solidFill>
                  <a:srgbClr val="0000FF"/>
                </a:solidFill>
              </a:rPr>
              <a:t>organised</a:t>
            </a:r>
            <a:r>
              <a:rPr lang="en-US" sz="2000" dirty="0" smtClean="0">
                <a:solidFill>
                  <a:srgbClr val="0000FF"/>
                </a:solidFill>
              </a:rPr>
              <a:t> against the Black Act</a:t>
            </a:r>
          </a:p>
          <a:p>
            <a:pPr>
              <a:buFont typeface="Wingdings" pitchFamily="2" charset="2"/>
              <a:buChar char="Ø"/>
            </a:pPr>
            <a:r>
              <a:rPr lang="en-US" sz="2000" dirty="0" smtClean="0">
                <a:solidFill>
                  <a:srgbClr val="0000FF"/>
                </a:solidFill>
              </a:rPr>
              <a:t>Gandhi started the Satyagraha Saba</a:t>
            </a:r>
          </a:p>
          <a:p>
            <a:pPr>
              <a:buFont typeface="Wingdings" pitchFamily="2" charset="2"/>
              <a:buChar char="Ø"/>
            </a:pPr>
            <a:r>
              <a:rPr lang="en-US" sz="2000" dirty="0" smtClean="0">
                <a:solidFill>
                  <a:srgbClr val="0000FF"/>
                </a:solidFill>
              </a:rPr>
              <a:t>Instructed people to use Khadi </a:t>
            </a:r>
            <a:endParaRPr lang="en-US" sz="2000" dirty="0">
              <a:solidFill>
                <a:srgbClr val="0000FF"/>
              </a:solidFill>
            </a:endParaRPr>
          </a:p>
        </p:txBody>
      </p:sp>
    </p:spTree>
    <p:extLst>
      <p:ext uri="{BB962C8B-B14F-4D97-AF65-F5344CB8AC3E}">
        <p14:creationId xmlns:p14="http://schemas.microsoft.com/office/powerpoint/2010/main" val="29088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Rectangle 3"/>
          <p:cNvSpPr/>
          <p:nvPr/>
        </p:nvSpPr>
        <p:spPr>
          <a:xfrm>
            <a:off x="2514600" y="2438400"/>
            <a:ext cx="3895618" cy="1323439"/>
          </a:xfrm>
          <a:prstGeom prst="rect">
            <a:avLst/>
          </a:prstGeom>
          <a:noFill/>
        </p:spPr>
        <p:txBody>
          <a:bodyPr wrap="none" lIns="91440" tIns="45720" rIns="91440" bIns="45720">
            <a:spAutoFit/>
          </a:bodyPr>
          <a:lstStyle/>
          <a:p>
            <a:pPr algn="ct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END</a:t>
            </a:r>
            <a:endParaRPr lang="en-US"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410686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Rectangle 3"/>
          <p:cNvSpPr/>
          <p:nvPr/>
        </p:nvSpPr>
        <p:spPr>
          <a:xfrm>
            <a:off x="1671591" y="2667000"/>
            <a:ext cx="5800819" cy="144655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endParaRPr lang="en-US" sz="8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0793117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4419600"/>
            <a:ext cx="3486150" cy="195224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219200"/>
            <a:ext cx="2971800" cy="2476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7200"/>
            <a:ext cx="2090298" cy="3045542"/>
          </a:xfrm>
          <a:prstGeom prst="rect">
            <a:avLst/>
          </a:prstGeom>
        </p:spPr>
      </p:pic>
      <p:sp>
        <p:nvSpPr>
          <p:cNvPr id="7" name="TextBox 6"/>
          <p:cNvSpPr txBox="1"/>
          <p:nvPr/>
        </p:nvSpPr>
        <p:spPr>
          <a:xfrm>
            <a:off x="609599" y="3619500"/>
            <a:ext cx="1617559" cy="369332"/>
          </a:xfrm>
          <a:prstGeom prst="rect">
            <a:avLst/>
          </a:prstGeom>
          <a:noFill/>
        </p:spPr>
        <p:txBody>
          <a:bodyPr wrap="none" rtlCol="0">
            <a:spAutoFit/>
          </a:bodyPr>
          <a:lstStyle/>
          <a:p>
            <a:r>
              <a:rPr lang="en-IN" b="1" dirty="0" smtClean="0">
                <a:solidFill>
                  <a:schemeClr val="accent2">
                    <a:lumMod val="75000"/>
                  </a:schemeClr>
                </a:solidFill>
              </a:rPr>
              <a:t>Sidney </a:t>
            </a:r>
            <a:r>
              <a:rPr lang="en-IN" b="1" dirty="0" err="1" smtClean="0">
                <a:solidFill>
                  <a:schemeClr val="accent2">
                    <a:lumMod val="75000"/>
                  </a:schemeClr>
                </a:solidFill>
              </a:rPr>
              <a:t>Rowlatt</a:t>
            </a:r>
            <a:endParaRPr lang="en-IN" b="1" dirty="0">
              <a:solidFill>
                <a:schemeClr val="accent2">
                  <a:lumMod val="75000"/>
                </a:schemeClr>
              </a:solidFill>
            </a:endParaRPr>
          </a:p>
        </p:txBody>
      </p:sp>
      <p:sp>
        <p:nvSpPr>
          <p:cNvPr id="8" name="TextBox 7"/>
          <p:cNvSpPr txBox="1"/>
          <p:nvPr/>
        </p:nvSpPr>
        <p:spPr>
          <a:xfrm>
            <a:off x="6248400" y="3804166"/>
            <a:ext cx="1447832" cy="369332"/>
          </a:xfrm>
          <a:prstGeom prst="rect">
            <a:avLst/>
          </a:prstGeom>
          <a:noFill/>
        </p:spPr>
        <p:txBody>
          <a:bodyPr wrap="none" rtlCol="0">
            <a:spAutoFit/>
          </a:bodyPr>
          <a:lstStyle/>
          <a:p>
            <a:r>
              <a:rPr lang="en-IN" b="1" dirty="0" smtClean="0">
                <a:solidFill>
                  <a:schemeClr val="accent2">
                    <a:lumMod val="75000"/>
                  </a:schemeClr>
                </a:solidFill>
              </a:rPr>
              <a:t>The Black Bill</a:t>
            </a:r>
            <a:endParaRPr lang="en-IN" b="1" dirty="0">
              <a:solidFill>
                <a:schemeClr val="accent2">
                  <a:lumMod val="75000"/>
                </a:schemeClr>
              </a:solidFill>
            </a:endParaRPr>
          </a:p>
        </p:txBody>
      </p:sp>
      <p:sp>
        <p:nvSpPr>
          <p:cNvPr id="3" name="Rectangle 2"/>
          <p:cNvSpPr/>
          <p:nvPr/>
        </p:nvSpPr>
        <p:spPr>
          <a:xfrm>
            <a:off x="2286000" y="2967335"/>
            <a:ext cx="4572000" cy="923330"/>
          </a:xfrm>
          <a:prstGeom prst="rect">
            <a:avLst/>
          </a:prstGeom>
        </p:spPr>
        <p:txBody>
          <a:bodyPr>
            <a:spAutoFit/>
          </a:bodyPr>
          <a:lstStyle/>
          <a:p>
            <a:pPr lvl="0" algn="ctr">
              <a:defRPr/>
            </a:pPr>
            <a:r>
              <a:rPr lang="en-US" altLang="zh-CN"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lt"/>
                <a:sym typeface="+mn-ea"/>
              </a:rPr>
              <a:t>Act of 1919:                    1.Govt.could </a:t>
            </a:r>
            <a:r>
              <a:rPr lang="en-US" altLang="zh-CN"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lt"/>
                <a:sym typeface="+mn-ea"/>
              </a:rPr>
              <a:t>rison</a:t>
            </a:r>
            <a:r>
              <a:rPr lang="en-US" altLang="zh-CN"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lt"/>
                <a:sym typeface="+mn-ea"/>
              </a:rPr>
              <a:t> people for 2 years without trial</a:t>
            </a:r>
          </a:p>
          <a:p>
            <a:pPr lvl="0" algn="ctr">
              <a:defRPr/>
            </a:pPr>
            <a:r>
              <a:rPr lang="en-US" altLang="zh-CN"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lt"/>
                <a:sym typeface="+mn-ea"/>
              </a:rPr>
              <a:t>2.No evidence was indeed</a:t>
            </a:r>
          </a:p>
        </p:txBody>
      </p:sp>
    </p:spTree>
    <p:extLst>
      <p:ext uri="{BB962C8B-B14F-4D97-AF65-F5344CB8AC3E}">
        <p14:creationId xmlns:p14="http://schemas.microsoft.com/office/powerpoint/2010/main" val="28342618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algn="l"/>
            <a:r>
              <a:rPr lang="en-US" sz="2000" b="1" dirty="0" smtClean="0">
                <a:solidFill>
                  <a:srgbClr val="CC0066"/>
                </a:solidFill>
              </a:rPr>
              <a:t>D. JALLIANWALLA  BAGH MASSACRE</a:t>
            </a:r>
            <a:endParaRPr lang="en-US" sz="2000" b="1" dirty="0">
              <a:solidFill>
                <a:srgbClr val="CC0066"/>
              </a:solidFill>
            </a:endParaRPr>
          </a:p>
        </p:txBody>
      </p:sp>
      <p:sp>
        <p:nvSpPr>
          <p:cNvPr id="3" name="Content Placeholder 2"/>
          <p:cNvSpPr>
            <a:spLocks noGrp="1"/>
          </p:cNvSpPr>
          <p:nvPr>
            <p:ph idx="1"/>
          </p:nvPr>
        </p:nvSpPr>
        <p:spPr>
          <a:xfrm>
            <a:off x="457200" y="762000"/>
            <a:ext cx="8229600" cy="5364163"/>
          </a:xfrm>
        </p:spPr>
        <p:txBody>
          <a:bodyPr>
            <a:normAutofit/>
          </a:bodyPr>
          <a:lstStyle/>
          <a:p>
            <a:pPr>
              <a:buFont typeface="Wingdings" pitchFamily="2" charset="2"/>
              <a:buChar char="v"/>
            </a:pPr>
            <a:endParaRPr lang="en-US" sz="2000" dirty="0" smtClean="0">
              <a:solidFill>
                <a:srgbClr val="CC0066"/>
              </a:solidFill>
            </a:endParaRPr>
          </a:p>
          <a:p>
            <a:pPr>
              <a:buFont typeface="Wingdings" pitchFamily="2" charset="2"/>
              <a:buChar char="v"/>
            </a:pPr>
            <a:r>
              <a:rPr lang="en-US" sz="2000" dirty="0" smtClean="0">
                <a:solidFill>
                  <a:srgbClr val="CC0066"/>
                </a:solidFill>
              </a:rPr>
              <a:t>13</a:t>
            </a:r>
            <a:r>
              <a:rPr lang="en-US" sz="2000" baseline="30000" dirty="0" smtClean="0">
                <a:solidFill>
                  <a:srgbClr val="CC0066"/>
                </a:solidFill>
              </a:rPr>
              <a:t>th</a:t>
            </a:r>
            <a:r>
              <a:rPr lang="en-US" sz="2000" dirty="0" smtClean="0">
                <a:solidFill>
                  <a:srgbClr val="CC0066"/>
                </a:solidFill>
              </a:rPr>
              <a:t> April 1919</a:t>
            </a:r>
          </a:p>
          <a:p>
            <a:pPr>
              <a:buFont typeface="Wingdings" pitchFamily="2" charset="2"/>
              <a:buChar char="v"/>
            </a:pPr>
            <a:r>
              <a:rPr lang="en-US" sz="2000" dirty="0" smtClean="0">
                <a:solidFill>
                  <a:srgbClr val="CC0066"/>
                </a:solidFill>
              </a:rPr>
              <a:t>At Amritsar</a:t>
            </a:r>
          </a:p>
          <a:p>
            <a:pPr>
              <a:buFont typeface="Wingdings" pitchFamily="2" charset="2"/>
              <a:buChar char="v"/>
            </a:pPr>
            <a:r>
              <a:rPr lang="en-US" sz="2000" dirty="0" smtClean="0">
                <a:solidFill>
                  <a:srgbClr val="CC0066"/>
                </a:solidFill>
              </a:rPr>
              <a:t>General Dyer</a:t>
            </a:r>
          </a:p>
          <a:p>
            <a:pPr>
              <a:buFont typeface="Wingdings" pitchFamily="2" charset="2"/>
              <a:buChar char="v"/>
            </a:pPr>
            <a:r>
              <a:rPr lang="en-US" sz="2000" dirty="0" smtClean="0">
                <a:solidFill>
                  <a:srgbClr val="CC0066"/>
                </a:solidFill>
              </a:rPr>
              <a:t>Prohibited all meetings and demonstrations</a:t>
            </a:r>
          </a:p>
          <a:p>
            <a:pPr>
              <a:buFont typeface="Wingdings" pitchFamily="2" charset="2"/>
              <a:buChar char="v"/>
            </a:pPr>
            <a:r>
              <a:rPr lang="en-US" sz="2000" dirty="0" smtClean="0">
                <a:solidFill>
                  <a:srgbClr val="CC0066"/>
                </a:solidFill>
              </a:rPr>
              <a:t>On a </a:t>
            </a:r>
            <a:r>
              <a:rPr lang="en-US" sz="2000" dirty="0" err="1" smtClean="0">
                <a:solidFill>
                  <a:srgbClr val="CC0066"/>
                </a:solidFill>
              </a:rPr>
              <a:t>Baisakhi</a:t>
            </a:r>
            <a:r>
              <a:rPr lang="en-US" sz="2000" dirty="0" smtClean="0">
                <a:solidFill>
                  <a:srgbClr val="CC0066"/>
                </a:solidFill>
              </a:rPr>
              <a:t> day villagers assembled in a </a:t>
            </a:r>
            <a:r>
              <a:rPr lang="en-US" sz="2000" dirty="0" err="1" smtClean="0">
                <a:solidFill>
                  <a:srgbClr val="CC0066"/>
                </a:solidFill>
              </a:rPr>
              <a:t>Bagh</a:t>
            </a:r>
            <a:endParaRPr lang="en-US" sz="2000" dirty="0" smtClean="0">
              <a:solidFill>
                <a:srgbClr val="CC0066"/>
              </a:solidFill>
            </a:endParaRPr>
          </a:p>
          <a:p>
            <a:pPr>
              <a:buFont typeface="Wingdings" pitchFamily="2" charset="2"/>
              <a:buChar char="v"/>
            </a:pPr>
            <a:r>
              <a:rPr lang="en-US" sz="2000" dirty="0" smtClean="0">
                <a:solidFill>
                  <a:srgbClr val="CC0066"/>
                </a:solidFill>
              </a:rPr>
              <a:t>To protest against the arrest of two leaders</a:t>
            </a:r>
          </a:p>
          <a:p>
            <a:pPr>
              <a:buFont typeface="Wingdings" pitchFamily="2" charset="2"/>
              <a:buChar char="v"/>
            </a:pPr>
            <a:r>
              <a:rPr lang="en-US" sz="2000" dirty="0" smtClean="0">
                <a:solidFill>
                  <a:srgbClr val="CC0066"/>
                </a:solidFill>
              </a:rPr>
              <a:t>General Dyer entered the garden along with his troops</a:t>
            </a:r>
          </a:p>
          <a:p>
            <a:pPr>
              <a:buFont typeface="Wingdings" pitchFamily="2" charset="2"/>
              <a:buChar char="v"/>
            </a:pPr>
            <a:r>
              <a:rPr lang="en-US" sz="2000" dirty="0" smtClean="0">
                <a:solidFill>
                  <a:srgbClr val="CC0066"/>
                </a:solidFill>
              </a:rPr>
              <a:t>Blocked the main entrance</a:t>
            </a:r>
          </a:p>
          <a:p>
            <a:pPr>
              <a:buFont typeface="Wingdings" pitchFamily="2" charset="2"/>
              <a:buChar char="v"/>
            </a:pPr>
            <a:r>
              <a:rPr lang="en-US" sz="2000" dirty="0" smtClean="0">
                <a:solidFill>
                  <a:srgbClr val="CC0066"/>
                </a:solidFill>
              </a:rPr>
              <a:t>Ordered to fire on the crowds about 10 minutes</a:t>
            </a:r>
          </a:p>
          <a:p>
            <a:pPr>
              <a:buFont typeface="Wingdings" pitchFamily="2" charset="2"/>
              <a:buChar char="v"/>
            </a:pPr>
            <a:r>
              <a:rPr lang="en-US" sz="2000" dirty="0" smtClean="0">
                <a:solidFill>
                  <a:srgbClr val="CC0066"/>
                </a:solidFill>
              </a:rPr>
              <a:t>Hundreds were killed and thousands were wounded</a:t>
            </a:r>
          </a:p>
          <a:p>
            <a:pPr>
              <a:buFont typeface="Wingdings" pitchFamily="2" charset="2"/>
              <a:buChar char="v"/>
            </a:pPr>
            <a:endParaRPr lang="en-US" sz="2000" dirty="0">
              <a:solidFill>
                <a:srgbClr val="CC0066"/>
              </a:solidFill>
            </a:endParaRPr>
          </a:p>
        </p:txBody>
      </p:sp>
    </p:spTree>
    <p:extLst>
      <p:ext uri="{BB962C8B-B14F-4D97-AF65-F5344CB8AC3E}">
        <p14:creationId xmlns:p14="http://schemas.microsoft.com/office/powerpoint/2010/main" val="56231309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3718518" cy="191272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362200"/>
            <a:ext cx="3124200" cy="23431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0198" y="152400"/>
            <a:ext cx="2870200" cy="191272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0198" y="2971799"/>
            <a:ext cx="3213100" cy="24098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149" y="5038725"/>
            <a:ext cx="2018701" cy="150614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6125" y="2667000"/>
            <a:ext cx="2180458" cy="3877865"/>
          </a:xfrm>
          <a:prstGeom prst="rect">
            <a:avLst/>
          </a:prstGeom>
        </p:spPr>
      </p:pic>
    </p:spTree>
    <p:extLst>
      <p:ext uri="{BB962C8B-B14F-4D97-AF65-F5344CB8AC3E}">
        <p14:creationId xmlns:p14="http://schemas.microsoft.com/office/powerpoint/2010/main" val="38845990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solidFill>
                  <a:srgbClr val="7030A0"/>
                </a:solidFill>
              </a:rPr>
              <a:t>F. KHILAFAT </a:t>
            </a:r>
            <a:r>
              <a:rPr lang="en-US" sz="2000" b="1" dirty="0" smtClean="0">
                <a:solidFill>
                  <a:srgbClr val="7030A0"/>
                </a:solidFill>
              </a:rPr>
              <a:t>MOVEMENT(1918-1919)</a:t>
            </a:r>
            <a:endParaRPr lang="en-US" sz="2000" dirty="0"/>
          </a:p>
        </p:txBody>
      </p:sp>
      <p:sp>
        <p:nvSpPr>
          <p:cNvPr id="3" name="Content Placeholder 2"/>
          <p:cNvSpPr>
            <a:spLocks noGrp="1"/>
          </p:cNvSpPr>
          <p:nvPr>
            <p:ph idx="1"/>
          </p:nvPr>
        </p:nvSpPr>
        <p:spPr/>
        <p:txBody>
          <a:bodyPr/>
          <a:lstStyle/>
          <a:p>
            <a:pPr>
              <a:buFont typeface="Wingdings" pitchFamily="2" charset="2"/>
              <a:buChar char="Ø"/>
            </a:pPr>
            <a:r>
              <a:rPr lang="en-US" sz="2000" dirty="0">
                <a:solidFill>
                  <a:srgbClr val="7030A0"/>
                </a:solidFill>
              </a:rPr>
              <a:t>First World War</a:t>
            </a:r>
          </a:p>
          <a:p>
            <a:pPr>
              <a:buFont typeface="Wingdings" pitchFamily="2" charset="2"/>
              <a:buChar char="Ø"/>
            </a:pPr>
            <a:r>
              <a:rPr lang="en-US" sz="2000" dirty="0">
                <a:solidFill>
                  <a:srgbClr val="7030A0"/>
                </a:solidFill>
              </a:rPr>
              <a:t>Defeat of Turkey</a:t>
            </a:r>
          </a:p>
          <a:p>
            <a:pPr>
              <a:buFont typeface="Wingdings" pitchFamily="2" charset="2"/>
              <a:buChar char="Ø"/>
            </a:pPr>
            <a:r>
              <a:rPr lang="en-US" sz="2000" dirty="0">
                <a:solidFill>
                  <a:srgbClr val="7030A0"/>
                </a:solidFill>
              </a:rPr>
              <a:t>Abolition of Caliphate by the British</a:t>
            </a:r>
          </a:p>
          <a:p>
            <a:pPr>
              <a:buFont typeface="Wingdings" pitchFamily="2" charset="2"/>
              <a:buChar char="Ø"/>
            </a:pPr>
            <a:r>
              <a:rPr lang="en-US" sz="2000" dirty="0">
                <a:solidFill>
                  <a:srgbClr val="7030A0"/>
                </a:solidFill>
              </a:rPr>
              <a:t>Khilafat Movement in Islamic countries</a:t>
            </a:r>
          </a:p>
          <a:p>
            <a:pPr>
              <a:buFont typeface="Wingdings" pitchFamily="2" charset="2"/>
              <a:buChar char="Ø"/>
            </a:pPr>
            <a:r>
              <a:rPr lang="en-US" sz="2000" dirty="0">
                <a:solidFill>
                  <a:srgbClr val="7030A0"/>
                </a:solidFill>
              </a:rPr>
              <a:t>Ali </a:t>
            </a:r>
            <a:r>
              <a:rPr lang="en-US" sz="2000" dirty="0" smtClean="0">
                <a:solidFill>
                  <a:srgbClr val="7030A0"/>
                </a:solidFill>
              </a:rPr>
              <a:t>Brothers(</a:t>
            </a:r>
            <a:r>
              <a:rPr lang="en-US" sz="2000" dirty="0" err="1" smtClean="0">
                <a:solidFill>
                  <a:srgbClr val="7030A0"/>
                </a:solidFill>
              </a:rPr>
              <a:t>Maulana</a:t>
            </a:r>
            <a:r>
              <a:rPr lang="en-US" sz="2000" dirty="0" smtClean="0">
                <a:solidFill>
                  <a:srgbClr val="7030A0"/>
                </a:solidFill>
              </a:rPr>
              <a:t> </a:t>
            </a:r>
            <a:r>
              <a:rPr lang="en-US" sz="2000" dirty="0" err="1" smtClean="0">
                <a:solidFill>
                  <a:srgbClr val="7030A0"/>
                </a:solidFill>
              </a:rPr>
              <a:t>Muhammed</a:t>
            </a:r>
            <a:r>
              <a:rPr lang="en-US" sz="2000" dirty="0" smtClean="0">
                <a:solidFill>
                  <a:srgbClr val="7030A0"/>
                </a:solidFill>
              </a:rPr>
              <a:t> Ali and </a:t>
            </a:r>
            <a:r>
              <a:rPr lang="en-US" sz="2000" dirty="0" err="1" smtClean="0">
                <a:solidFill>
                  <a:srgbClr val="7030A0"/>
                </a:solidFill>
              </a:rPr>
              <a:t>Maulana</a:t>
            </a:r>
            <a:r>
              <a:rPr lang="en-US" sz="2000" dirty="0" smtClean="0">
                <a:solidFill>
                  <a:srgbClr val="7030A0"/>
                </a:solidFill>
              </a:rPr>
              <a:t> </a:t>
            </a:r>
            <a:r>
              <a:rPr lang="en-US" sz="2000" dirty="0" err="1" smtClean="0">
                <a:solidFill>
                  <a:srgbClr val="7030A0"/>
                </a:solidFill>
              </a:rPr>
              <a:t>Shaukat</a:t>
            </a:r>
            <a:r>
              <a:rPr lang="en-US" sz="2000" dirty="0" smtClean="0">
                <a:solidFill>
                  <a:srgbClr val="7030A0"/>
                </a:solidFill>
              </a:rPr>
              <a:t> Ali)</a:t>
            </a:r>
            <a:endParaRPr lang="en-US" sz="2000" dirty="0">
              <a:solidFill>
                <a:srgbClr val="7030A0"/>
              </a:solidFill>
            </a:endParaRPr>
          </a:p>
          <a:p>
            <a:pPr>
              <a:buFont typeface="Wingdings" pitchFamily="2" charset="2"/>
              <a:buChar char="Ø"/>
            </a:pPr>
            <a:r>
              <a:rPr lang="en-US" sz="2000" dirty="0">
                <a:solidFill>
                  <a:srgbClr val="7030A0"/>
                </a:solidFill>
              </a:rPr>
              <a:t>Gandhi supported the movement to reunite the Hindus and </a:t>
            </a:r>
            <a:r>
              <a:rPr lang="en-US" sz="2000" dirty="0" smtClean="0">
                <a:solidFill>
                  <a:srgbClr val="7030A0"/>
                </a:solidFill>
              </a:rPr>
              <a:t>Muslims</a:t>
            </a:r>
          </a:p>
          <a:p>
            <a:pPr marL="0" indent="0">
              <a:buNone/>
            </a:pPr>
            <a:endParaRPr lang="en-US" sz="2000" dirty="0">
              <a:solidFill>
                <a:srgbClr val="7030A0"/>
              </a:solidFill>
            </a:endParaRPr>
          </a:p>
          <a:p>
            <a:pPr>
              <a:buFont typeface="Wingdings" pitchFamily="2" charset="2"/>
              <a:buChar char="Ø"/>
            </a:pPr>
            <a:endParaRPr lang="en-US" dirty="0">
              <a:solidFill>
                <a:srgbClr val="7030A0"/>
              </a:solidFill>
            </a:endParaRPr>
          </a:p>
          <a:p>
            <a:pPr>
              <a:buFont typeface="Wingdings" pitchFamily="2" charset="2"/>
              <a:buChar char="Ø"/>
            </a:pPr>
            <a:endParaRPr lang="en-US" dirty="0">
              <a:solidFill>
                <a:srgbClr val="7030A0"/>
              </a:solidFill>
            </a:endParaRPr>
          </a:p>
          <a:p>
            <a:pPr>
              <a:buFont typeface="Wingdings" pitchFamily="2" charset="2"/>
              <a:buChar char="Ø"/>
            </a:pPr>
            <a:endParaRPr lang="en-US" dirty="0">
              <a:solidFill>
                <a:srgbClr val="7030A0"/>
              </a:solidFill>
            </a:endParaRPr>
          </a:p>
          <a:p>
            <a:pPr>
              <a:buFont typeface="Wingdings" pitchFamily="2" charset="2"/>
              <a:buChar char="Ø"/>
            </a:pPr>
            <a:endParaRPr lang="en-US" dirty="0">
              <a:solidFill>
                <a:srgbClr val="7030A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544" y="591277"/>
            <a:ext cx="3119255" cy="20757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928815"/>
            <a:ext cx="5181600" cy="2409681"/>
          </a:xfrm>
          <a:prstGeom prst="rect">
            <a:avLst/>
          </a:prstGeom>
        </p:spPr>
      </p:pic>
    </p:spTree>
    <p:extLst>
      <p:ext uri="{BB962C8B-B14F-4D97-AF65-F5344CB8AC3E}">
        <p14:creationId xmlns:p14="http://schemas.microsoft.com/office/powerpoint/2010/main" val="8835574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2000" b="1" dirty="0" smtClean="0">
                <a:solidFill>
                  <a:srgbClr val="CC0066"/>
                </a:solidFill>
              </a:rPr>
              <a:t>E. NON-CO-OPERATION MOVEMENT</a:t>
            </a:r>
            <a:endParaRPr lang="en-US" sz="2000" b="1" dirty="0">
              <a:solidFill>
                <a:srgbClr val="CC0066"/>
              </a:solidFill>
            </a:endParaRPr>
          </a:p>
        </p:txBody>
      </p:sp>
      <p:sp>
        <p:nvSpPr>
          <p:cNvPr id="3" name="Content Placeholder 2"/>
          <p:cNvSpPr>
            <a:spLocks noGrp="1"/>
          </p:cNvSpPr>
          <p:nvPr>
            <p:ph idx="1"/>
          </p:nvPr>
        </p:nvSpPr>
        <p:spPr>
          <a:xfrm>
            <a:off x="457200" y="1066800"/>
            <a:ext cx="8229600" cy="5059363"/>
          </a:xfrm>
        </p:spPr>
        <p:txBody>
          <a:bodyPr>
            <a:normAutofit/>
          </a:bodyPr>
          <a:lstStyle/>
          <a:p>
            <a:pPr>
              <a:buFont typeface="Wingdings" pitchFamily="2" charset="2"/>
              <a:buChar char="v"/>
            </a:pPr>
            <a:r>
              <a:rPr lang="en-US" sz="2000" dirty="0" smtClean="0">
                <a:solidFill>
                  <a:srgbClr val="CC0066"/>
                </a:solidFill>
              </a:rPr>
              <a:t>Nagpur Session of INC-1920</a:t>
            </a:r>
          </a:p>
          <a:p>
            <a:pPr>
              <a:buFont typeface="Wingdings" pitchFamily="2" charset="2"/>
              <a:buChar char="v"/>
            </a:pPr>
            <a:r>
              <a:rPr lang="en-US" sz="2000" dirty="0" smtClean="0">
                <a:solidFill>
                  <a:srgbClr val="CC0066"/>
                </a:solidFill>
              </a:rPr>
              <a:t>The first major struggle of Gandhi against the British</a:t>
            </a:r>
          </a:p>
          <a:p>
            <a:pPr>
              <a:buFont typeface="Wingdings" pitchFamily="2" charset="2"/>
              <a:buChar char="v"/>
            </a:pPr>
            <a:r>
              <a:rPr lang="en-US" sz="2000" dirty="0" smtClean="0">
                <a:solidFill>
                  <a:srgbClr val="CC0066"/>
                </a:solidFill>
              </a:rPr>
              <a:t>concept of Satyagraha</a:t>
            </a:r>
          </a:p>
          <a:p>
            <a:pPr>
              <a:buFont typeface="Wingdings" pitchFamily="2" charset="2"/>
              <a:buChar char="v"/>
            </a:pPr>
            <a:r>
              <a:rPr lang="en-US" sz="2000" dirty="0" smtClean="0">
                <a:solidFill>
                  <a:srgbClr val="CC0066"/>
                </a:solidFill>
              </a:rPr>
              <a:t>Aimed to resist British rule in India</a:t>
            </a:r>
          </a:p>
          <a:p>
            <a:pPr>
              <a:buFont typeface="Wingdings" pitchFamily="2" charset="2"/>
              <a:buChar char="v"/>
            </a:pPr>
            <a:r>
              <a:rPr lang="en-US" sz="2000" dirty="0" smtClean="0">
                <a:solidFill>
                  <a:srgbClr val="CC0066"/>
                </a:solidFill>
              </a:rPr>
              <a:t>Refused to buy British goods</a:t>
            </a:r>
          </a:p>
          <a:p>
            <a:pPr>
              <a:buFont typeface="Wingdings" pitchFamily="2" charset="2"/>
              <a:buChar char="v"/>
            </a:pPr>
            <a:r>
              <a:rPr lang="en-US" sz="2000" dirty="0" smtClean="0">
                <a:solidFill>
                  <a:srgbClr val="CC0066"/>
                </a:solidFill>
              </a:rPr>
              <a:t>Factors led to the movement:</a:t>
            </a:r>
          </a:p>
          <a:p>
            <a:pPr lvl="1">
              <a:buFont typeface="Wingdings" pitchFamily="2" charset="2"/>
              <a:buChar char="v"/>
            </a:pPr>
            <a:r>
              <a:rPr lang="en-US" sz="1800" dirty="0" smtClean="0">
                <a:solidFill>
                  <a:srgbClr val="CC0066"/>
                </a:solidFill>
              </a:rPr>
              <a:t>Oppressive policies of the British</a:t>
            </a:r>
          </a:p>
          <a:p>
            <a:pPr lvl="1">
              <a:buFont typeface="Wingdings" pitchFamily="2" charset="2"/>
              <a:buChar char="v"/>
            </a:pPr>
            <a:r>
              <a:rPr lang="en-US" sz="1800" dirty="0" err="1" smtClean="0">
                <a:solidFill>
                  <a:srgbClr val="CC0066"/>
                </a:solidFill>
              </a:rPr>
              <a:t>Rowlatt</a:t>
            </a:r>
            <a:r>
              <a:rPr lang="en-US" sz="1800" dirty="0" smtClean="0">
                <a:solidFill>
                  <a:srgbClr val="CC0066"/>
                </a:solidFill>
              </a:rPr>
              <a:t> Act</a:t>
            </a:r>
          </a:p>
          <a:p>
            <a:pPr lvl="1">
              <a:buFont typeface="Wingdings" pitchFamily="2" charset="2"/>
              <a:buChar char="v"/>
            </a:pPr>
            <a:r>
              <a:rPr lang="en-US" sz="1800" dirty="0" err="1" smtClean="0">
                <a:solidFill>
                  <a:srgbClr val="CC0066"/>
                </a:solidFill>
              </a:rPr>
              <a:t>Jallianwalla</a:t>
            </a:r>
            <a:r>
              <a:rPr lang="en-US" sz="1800" dirty="0" smtClean="0">
                <a:solidFill>
                  <a:srgbClr val="CC0066"/>
                </a:solidFill>
              </a:rPr>
              <a:t> </a:t>
            </a:r>
            <a:r>
              <a:rPr lang="en-US" sz="1800" dirty="0" err="1" smtClean="0">
                <a:solidFill>
                  <a:srgbClr val="CC0066"/>
                </a:solidFill>
              </a:rPr>
              <a:t>Bagh</a:t>
            </a:r>
            <a:r>
              <a:rPr lang="en-US" sz="1800" dirty="0" smtClean="0">
                <a:solidFill>
                  <a:srgbClr val="CC0066"/>
                </a:solidFill>
              </a:rPr>
              <a:t> Massacre</a:t>
            </a:r>
          </a:p>
          <a:p>
            <a:pPr lvl="1">
              <a:buFont typeface="Wingdings" pitchFamily="2" charset="2"/>
              <a:buChar char="v"/>
            </a:pPr>
            <a:r>
              <a:rPr lang="en-US" sz="1800" dirty="0" smtClean="0">
                <a:solidFill>
                  <a:srgbClr val="CC0066"/>
                </a:solidFill>
              </a:rPr>
              <a:t>Khilafat Movement</a:t>
            </a:r>
          </a:p>
          <a:p>
            <a:pPr lvl="1">
              <a:buFont typeface="Wingdings" pitchFamily="2" charset="2"/>
              <a:buChar char="v"/>
            </a:pPr>
            <a:r>
              <a:rPr lang="en-US" sz="1800" dirty="0" smtClean="0">
                <a:solidFill>
                  <a:srgbClr val="CC0066"/>
                </a:solidFill>
              </a:rPr>
              <a:t>Economic Hardships</a:t>
            </a:r>
          </a:p>
          <a:p>
            <a:pPr>
              <a:buFont typeface="Wingdings" pitchFamily="2" charset="2"/>
              <a:buChar char="v"/>
            </a:pPr>
            <a:r>
              <a:rPr lang="en-US" sz="2000" dirty="0" smtClean="0">
                <a:solidFill>
                  <a:srgbClr val="CC0066"/>
                </a:solidFill>
              </a:rPr>
              <a:t>Boycott movement</a:t>
            </a:r>
          </a:p>
          <a:p>
            <a:pPr>
              <a:buFont typeface="Wingdings" pitchFamily="2" charset="2"/>
              <a:buChar char="v"/>
            </a:pPr>
            <a:r>
              <a:rPr lang="en-US" sz="2000" dirty="0" smtClean="0">
                <a:solidFill>
                  <a:srgbClr val="CC0066"/>
                </a:solidFill>
              </a:rPr>
              <a:t>Surrender of </a:t>
            </a:r>
            <a:r>
              <a:rPr lang="en-US" sz="2000" dirty="0" err="1">
                <a:solidFill>
                  <a:srgbClr val="CC0066"/>
                </a:solidFill>
              </a:rPr>
              <a:t>H</a:t>
            </a:r>
            <a:r>
              <a:rPr lang="en-US" sz="2000" dirty="0" err="1" smtClean="0">
                <a:solidFill>
                  <a:srgbClr val="CC0066"/>
                </a:solidFill>
              </a:rPr>
              <a:t>onourable</a:t>
            </a:r>
            <a:r>
              <a:rPr lang="en-US" sz="2000" dirty="0" smtClean="0">
                <a:solidFill>
                  <a:srgbClr val="CC0066"/>
                </a:solidFill>
              </a:rPr>
              <a:t> titles</a:t>
            </a:r>
          </a:p>
          <a:p>
            <a:pPr>
              <a:buFont typeface="Wingdings" pitchFamily="2" charset="2"/>
              <a:buChar char="v"/>
            </a:pPr>
            <a:r>
              <a:rPr lang="en-US" sz="2000" dirty="0" smtClean="0">
                <a:solidFill>
                  <a:srgbClr val="CC0066"/>
                </a:solidFill>
              </a:rPr>
              <a:t>Non-payment of tax</a:t>
            </a:r>
          </a:p>
          <a:p>
            <a:pPr marL="457200" lvl="1" indent="0">
              <a:buNone/>
            </a:pPr>
            <a:endParaRPr lang="en-US" sz="1800" dirty="0" smtClean="0">
              <a:solidFill>
                <a:srgbClr val="CC0066"/>
              </a:solidFill>
            </a:endParaRPr>
          </a:p>
          <a:p>
            <a:pPr>
              <a:buFont typeface="Wingdings" pitchFamily="2" charset="2"/>
              <a:buChar char="v"/>
            </a:pPr>
            <a:endParaRPr lang="en-US" sz="1800" dirty="0">
              <a:solidFill>
                <a:srgbClr val="CC0066"/>
              </a:solidFill>
            </a:endParaRPr>
          </a:p>
        </p:txBody>
      </p:sp>
    </p:spTree>
    <p:extLst>
      <p:ext uri="{BB962C8B-B14F-4D97-AF65-F5344CB8AC3E}">
        <p14:creationId xmlns:p14="http://schemas.microsoft.com/office/powerpoint/2010/main" val="3681596700"/>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1832</Words>
  <Application>Microsoft Office PowerPoint</Application>
  <PresentationFormat>On-screen Show (4:3)</PresentationFormat>
  <Paragraphs>352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MODULE 4 INDIAN NATIONAL MOVEMENT –GANDHIAN ERA</vt:lpstr>
      <vt:lpstr>A. NON VIOLENCE AND SATYAGRAHA</vt:lpstr>
      <vt:lpstr>B. EARLY STRUGGLES(Gandian Satyagrahas)</vt:lpstr>
      <vt:lpstr>C. ROWLATT ACT(1919)</vt:lpstr>
      <vt:lpstr>PowerPoint Presentation</vt:lpstr>
      <vt:lpstr>D. JALLIANWALLA  BAGH MASSACRE</vt:lpstr>
      <vt:lpstr>PowerPoint Presentation</vt:lpstr>
      <vt:lpstr>F. KHILAFAT MOVEMENT(1918-1919)</vt:lpstr>
      <vt:lpstr>E. NON-CO-OPERATION MOVEMENT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 CONSTRUCTIVE PROGRAMMES OF GANDHI </vt:lpstr>
      <vt:lpstr>H. CRITIQUE OF GANDHIAN PROGRAMMES BY AMBEDKAR</vt:lpstr>
      <vt:lpstr>PowerPoint Presentation</vt:lpstr>
      <vt:lpstr>PowerPoint Presentation</vt:lpstr>
      <vt:lpstr>PowerPoint Presentation</vt:lpstr>
      <vt:lpstr>PowerPoint Presentation</vt:lpstr>
      <vt:lpstr>PowerPoint Presentation</vt:lpstr>
      <vt:lpstr>I. SUBASH CHANDRA BOSE AND INA</vt:lpstr>
      <vt:lpstr>PowerPoint Presentation</vt:lpstr>
      <vt:lpstr>J. QUIT INDIA MOVEMENT(1942)</vt:lpstr>
      <vt:lpstr>K. RIN MUTINY</vt:lpstr>
      <vt:lpstr>L. THELENGANA MOVEMENT(1946)</vt:lpstr>
      <vt:lpstr>M. TEBHAGA MOVEMENT</vt:lpstr>
      <vt:lpstr>N. WAVELL’S PLAN</vt:lpstr>
      <vt:lpstr>O. SEPARATIST MOVEMENT</vt:lpstr>
      <vt:lpstr>PowerPoint Presentation</vt:lpstr>
      <vt:lpstr>P. CABINET MISSION PLAN</vt:lpstr>
      <vt:lpstr>Q. INTERIM GOVERNMENT</vt:lpstr>
      <vt:lpstr>R. MOUNTBATTEN PLAN AND PARTITION</vt:lpstr>
      <vt:lpstr>Memories of Independence:</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INDIAN NATIONAL MOVEMENT –GANDHIAN ERA</dc:title>
  <dc:creator>hp</dc:creator>
  <cp:lastModifiedBy>USER</cp:lastModifiedBy>
  <cp:revision>35</cp:revision>
  <dcterms:created xsi:type="dcterms:W3CDTF">2020-08-19T12:25:52Z</dcterms:created>
  <dcterms:modified xsi:type="dcterms:W3CDTF">2021-10-02T04:29:52Z</dcterms:modified>
</cp:coreProperties>
</file>