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1" r:id="rId17"/>
    <p:sldId id="272" r:id="rId18"/>
    <p:sldId id="275" r:id="rId19"/>
    <p:sldId id="273" r:id="rId20"/>
    <p:sldId id="274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1186" y="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599162-7E39-4C3A-AD55-4AFB934E8786}" type="datetimeFigureOut">
              <a:rPr lang="en-IN" smtClean="0"/>
              <a:t>21-06-2021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9A0F35-FC0B-446A-BEFC-DA8EAF61F980}" type="slidenum">
              <a:rPr lang="en-IN" smtClean="0"/>
              <a:t>‹#›</a:t>
            </a:fld>
            <a:endParaRPr lang="en-IN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9162-7E39-4C3A-AD55-4AFB934E8786}" type="datetimeFigureOut">
              <a:rPr lang="en-IN" smtClean="0"/>
              <a:t>21-06-2021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0F35-FC0B-446A-BEFC-DA8EAF61F980}" type="slidenum">
              <a:rPr lang="en-IN" smtClean="0"/>
              <a:t>‹#›</a:t>
            </a:fld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9162-7E39-4C3A-AD55-4AFB934E8786}" type="datetimeFigureOut">
              <a:rPr lang="en-IN" smtClean="0"/>
              <a:t>21-06-2021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0F35-FC0B-446A-BEFC-DA8EAF61F980}" type="slidenum">
              <a:rPr lang="en-IN" smtClean="0"/>
              <a:t>‹#›</a:t>
            </a:fld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9162-7E39-4C3A-AD55-4AFB934E8786}" type="datetimeFigureOut">
              <a:rPr lang="en-IN" smtClean="0"/>
              <a:t>21-06-2021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0F35-FC0B-446A-BEFC-DA8EAF61F980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9162-7E39-4C3A-AD55-4AFB934E8786}" type="datetimeFigureOut">
              <a:rPr lang="en-IN" smtClean="0"/>
              <a:t>21-06-2021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0F35-FC0B-446A-BEFC-DA8EAF61F980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9162-7E39-4C3A-AD55-4AFB934E8786}" type="datetimeFigureOut">
              <a:rPr lang="en-IN" smtClean="0"/>
              <a:t>21-06-2021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0F35-FC0B-446A-BEFC-DA8EAF61F980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9162-7E39-4C3A-AD55-4AFB934E8786}" type="datetimeFigureOut">
              <a:rPr lang="en-IN" smtClean="0"/>
              <a:t>21-06-2021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0F35-FC0B-446A-BEFC-DA8EAF61F980}" type="slidenum">
              <a:rPr lang="en-IN" smtClean="0"/>
              <a:t>‹#›</a:t>
            </a:fld>
            <a:endParaRPr lang="en-IN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9162-7E39-4C3A-AD55-4AFB934E8786}" type="datetimeFigureOut">
              <a:rPr lang="en-IN" smtClean="0"/>
              <a:t>21-06-2021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0F35-FC0B-446A-BEFC-DA8EAF61F980}" type="slidenum">
              <a:rPr lang="en-IN" smtClean="0"/>
              <a:t>‹#›</a:t>
            </a:fld>
            <a:endParaRPr lang="en-IN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9162-7E39-4C3A-AD55-4AFB934E8786}" type="datetimeFigureOut">
              <a:rPr lang="en-IN" smtClean="0"/>
              <a:t>21-06-2021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0F35-FC0B-446A-BEFC-DA8EAF61F9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9162-7E39-4C3A-AD55-4AFB934E8786}" type="datetimeFigureOut">
              <a:rPr lang="en-IN" smtClean="0"/>
              <a:t>21-06-2021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0F35-FC0B-446A-BEFC-DA8EAF61F9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9162-7E39-4C3A-AD55-4AFB934E8786}" type="datetimeFigureOut">
              <a:rPr lang="en-IN" smtClean="0"/>
              <a:t>21-06-2021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0F35-FC0B-446A-BEFC-DA8EAF61F98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F599162-7E39-4C3A-AD55-4AFB934E8786}" type="datetimeFigureOut">
              <a:rPr lang="en-IN" smtClean="0"/>
              <a:t>21-06-2021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99A0F35-FC0B-446A-BEFC-DA8EAF61F980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guides.library.bloomu.edu/content.php?pid=126295&amp;sid=1083990" TargetMode="External"/><Relationship Id="rId3" Type="http://schemas.openxmlformats.org/officeDocument/2006/relationships/hyperlink" Target="http://guides.library.bloomu.edu/content.php?pid=126295&amp;sid=1083985" TargetMode="External"/><Relationship Id="rId7" Type="http://schemas.openxmlformats.org/officeDocument/2006/relationships/hyperlink" Target="http://guides.library.bloomu.edu/content.php?pid=126295&amp;sid=1083989" TargetMode="External"/><Relationship Id="rId2" Type="http://schemas.openxmlformats.org/officeDocument/2006/relationships/hyperlink" Target="http://guides.library.bloomu.edu/content.php?pid=126295&amp;sid=108398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uides.library.bloomu.edu/content.php?pid=126295&amp;sid=1083988" TargetMode="External"/><Relationship Id="rId5" Type="http://schemas.openxmlformats.org/officeDocument/2006/relationships/hyperlink" Target="http://guides.library.bloomu.edu/content.php?pid=126295&amp;sid=1083987" TargetMode="External"/><Relationship Id="rId4" Type="http://schemas.openxmlformats.org/officeDocument/2006/relationships/hyperlink" Target="http://guides.library.bloomu.edu/content.php?pid=126295&amp;sid=1083986" TargetMode="External"/><Relationship Id="rId9" Type="http://schemas.openxmlformats.org/officeDocument/2006/relationships/hyperlink" Target="http://guides.library.bloomu.edu/content.php?pid=126295&amp;sid=1083991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xplanation" TargetMode="External"/><Relationship Id="rId2" Type="http://schemas.openxmlformats.org/officeDocument/2006/relationships/hyperlink" Target="https://www.historyskills.com/researching/1-key-ques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Phenomeno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smtClean="0"/>
              <a:t>V SEM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smtClean="0"/>
              <a:t>METHODOLOGY OF HISTORICAL WRITING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7800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2276872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On the other hand, </a:t>
            </a:r>
            <a:r>
              <a:rPr lang="en-US" dirty="0" smtClean="0"/>
              <a:t>in </a:t>
            </a:r>
            <a:r>
              <a:rPr lang="en-US" dirty="0"/>
              <a:t>order to identify a significant research problem</a:t>
            </a:r>
            <a:r>
              <a:rPr lang="en-US" dirty="0" smtClean="0"/>
              <a:t>;</a:t>
            </a:r>
          </a:p>
          <a:p>
            <a:r>
              <a:rPr lang="en-US" dirty="0" smtClean="0"/>
              <a:t> </a:t>
            </a:r>
            <a:r>
              <a:rPr lang="en-US" dirty="0"/>
              <a:t>Gottschalk recommends that four </a:t>
            </a:r>
          </a:p>
          <a:p>
            <a:r>
              <a:rPr lang="en-US" dirty="0"/>
              <a:t>questions should be asked: </a:t>
            </a:r>
          </a:p>
          <a:p>
            <a:r>
              <a:rPr lang="en-US" dirty="0"/>
              <a:t>(i) Where do the events take place? </a:t>
            </a:r>
          </a:p>
          <a:p>
            <a:r>
              <a:rPr lang="en-US" dirty="0"/>
              <a:t>(ii) Who are the persons involved? </a:t>
            </a:r>
          </a:p>
          <a:p>
            <a:r>
              <a:rPr lang="en-US" dirty="0"/>
              <a:t>(iii) When do the events occur? </a:t>
            </a:r>
          </a:p>
          <a:p>
            <a:r>
              <a:rPr lang="en-US" dirty="0"/>
              <a:t>(iv)What kinds of human activity are involved?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324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3568" y="2132856"/>
            <a:ext cx="7745505" cy="3877815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Identification of Research Problem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Review of related literature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Formulation of Hypothesis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 of Key terms and Concepts</a:t>
            </a:r>
          </a:p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population , sample and sampling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Development of Research Design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Development of Instrumentation Plan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Collection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Analysis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Writing The Report</a:t>
            </a: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756263" cy="482580"/>
          </a:xfrm>
        </p:spPr>
        <p:txBody>
          <a:bodyPr/>
          <a:lstStyle/>
          <a:p>
            <a:pPr algn="l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STEPS IN RESEARCH</a:t>
            </a:r>
            <a:endParaRPr lang="en-IN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82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548681"/>
            <a:ext cx="7745505" cy="55774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1, Identification of a Research Problem</a:t>
            </a:r>
          </a:p>
          <a:p>
            <a:endParaRPr lang="en-IN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problem can be regarded as the difference between the actual situation and the desired situation.</a:t>
            </a:r>
          </a:p>
          <a:p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problem identification provides the platform for investigating a broad range of intervention and generating options</a:t>
            </a:r>
          </a:p>
          <a:p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Identification of a problem is rather difficult for an inexperienced researcher</a:t>
            </a:r>
          </a:p>
          <a:p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If the problem is not properly selected the scholar may not be in a position to do full justice to his research</a:t>
            </a:r>
          </a:p>
          <a:p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research problem should be difficult ,unclear </a:t>
            </a:r>
            <a:r>
              <a:rPr lang="en-IN" sz="2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situation,which</a:t>
            </a:r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 researcher experiences and wants an explanation or solution to it</a:t>
            </a:r>
          </a:p>
          <a:p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 should be equipped with moral , </a:t>
            </a:r>
            <a:r>
              <a:rPr lang="en-IN" sz="2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mental,intellectual</a:t>
            </a:r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practical training for identification of the problem</a:t>
            </a:r>
          </a:p>
          <a:p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Researcher should make sure that the study should provide something worthwhile</a:t>
            </a:r>
            <a:endParaRPr lang="en-IN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40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548681"/>
            <a:ext cx="7745505" cy="55774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SELECTION CRITERIA</a:t>
            </a:r>
          </a:p>
          <a:p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Genuine Interest of the scholar</a:t>
            </a:r>
          </a:p>
          <a:p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Availability of resources</a:t>
            </a:r>
          </a:p>
          <a:p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The language of the materials </a:t>
            </a:r>
          </a:p>
          <a:p>
            <a:pPr marL="0" indent="0">
              <a:buNone/>
            </a:pPr>
            <a:endParaRPr lang="en-IN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Genuine Interest of the </a:t>
            </a:r>
            <a:r>
              <a:rPr lang="en-IN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scholar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appropriation and acceptance of the problem are necessary to sustain the interest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more problems investigated the more problems emerge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periodization of history and the branches has to be decided by the scholar before his venture 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Geographical extent is also to be decided</a:t>
            </a:r>
            <a:endParaRPr lang="en-IN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05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404665"/>
            <a:ext cx="7745505" cy="5721498"/>
          </a:xfrm>
        </p:spPr>
        <p:txBody>
          <a:bodyPr>
            <a:normAutofit/>
          </a:bodyPr>
          <a:lstStyle/>
          <a:p>
            <a:endParaRPr lang="en-IN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Availability </a:t>
            </a:r>
            <a:r>
              <a:rPr lang="en-IN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resources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scholar should not be over ambitious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 should be aware of the availability of economic resources , time available and the period in which he has to finalise his work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 should be aware of the infrastructure facilities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 would have a thorough understanding about the availability of the source materials for his work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Place, availability, scattered sources, </a:t>
            </a:r>
            <a:r>
              <a:rPr lang="en-IN" sz="2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equippments</a:t>
            </a:r>
            <a:endParaRPr lang="en-IN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language of the </a:t>
            </a:r>
            <a:r>
              <a:rPr lang="en-IN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If the material available is not in the language in which the scholar has mastery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 such cases there is no meaning in the availability of materials </a:t>
            </a:r>
            <a:endParaRPr lang="en-IN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Usefulness of the topic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research topic must be useful for the future references</a:t>
            </a:r>
          </a:p>
          <a:p>
            <a:pPr marL="0" indent="0">
              <a:buNone/>
            </a:pPr>
            <a:endParaRPr lang="en-IN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705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908721"/>
            <a:ext cx="7745505" cy="5217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2, Review of related literature</a:t>
            </a:r>
          </a:p>
          <a:p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Research studies related to the topic</a:t>
            </a:r>
          </a:p>
          <a:p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Journal Articles</a:t>
            </a:r>
          </a:p>
          <a:p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Importance:-</a:t>
            </a:r>
          </a:p>
          <a:p>
            <a:pPr lvl="1"/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make a deep understanding about the research problem</a:t>
            </a:r>
          </a:p>
          <a:p>
            <a:pPr lvl="1"/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Extension of research knowledge</a:t>
            </a:r>
          </a:p>
          <a:p>
            <a:pPr lvl="1"/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prevent unintentional duplication of well established facts</a:t>
            </a:r>
          </a:p>
          <a:p>
            <a:pPr lvl="1"/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trace intellectual progression in the field of research</a:t>
            </a:r>
          </a:p>
          <a:p>
            <a:pPr lvl="1"/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reveal the research gaps that exists in the literature</a:t>
            </a:r>
          </a:p>
          <a:p>
            <a:pPr lvl="1"/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locate your own research within the context of existing literature</a:t>
            </a:r>
          </a:p>
          <a:p>
            <a:pPr lvl="1"/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identify new ways to interpret prior research with new</a:t>
            </a:r>
          </a:p>
          <a:p>
            <a:pPr lvl="1"/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resolve conflicts among seemingly contradictory previous studies</a:t>
            </a:r>
          </a:p>
          <a:p>
            <a:pPr lvl="1"/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locate better methodology to accelerate the research</a:t>
            </a:r>
          </a:p>
          <a:p>
            <a:pPr lvl="1"/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point the way in fulfilling a need for additional research</a:t>
            </a:r>
            <a:endParaRPr lang="en-IN" sz="18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49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836713"/>
            <a:ext cx="7745505" cy="5289450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Definition:-A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 review is a comprehensive summary of previous research on a topic. The literature review surveys scholarly articles, books, and other sources relevant to a particular area of research.</a:t>
            </a:r>
            <a:r>
              <a:rPr lang="en-US" sz="2000" b="1" dirty="0"/>
              <a:t> </a:t>
            </a:r>
            <a:endParaRPr lang="en-US" sz="2000" b="1" dirty="0" smtClean="0"/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review should enumerate, describe, summarize, objectively evaluate and clarify this previous research. 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 should give a theoretical base for the research and help you (the author) determine the nature of your research.  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 review acknowledges the work of previous researchers, and in so doing, assures the reader that your work has been well conceived. 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 is assumed that by mentioning a previous work in the field of study, that the author has read, evaluated, and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assimilated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that work into the work at hand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 reviews are designed to provide an overview of sources you have explored while researching a particular topic and to demonstrate to your readers how your research fits within a larger field of study.</a:t>
            </a:r>
            <a:endParaRPr lang="en-IN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720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692697"/>
            <a:ext cx="7745505" cy="5433466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are several steps in developing a literature review.  These include:</a:t>
            </a:r>
          </a:p>
          <a:p>
            <a:endParaRPr lang="en-US" sz="2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en-US" sz="2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selecting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the topic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setting the topic in context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looking at information sources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using information sources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getting the information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organizing information (information management)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positioning the literature review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9"/>
              </a:rPr>
              <a:t>writing the literature review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259224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548681"/>
            <a:ext cx="7745505" cy="55774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 Formulation of hypothesis</a:t>
            </a:r>
          </a:p>
          <a:p>
            <a:pPr>
              <a:buFont typeface="Wingdings" pitchFamily="2" charset="2"/>
              <a:buChar char="Ø"/>
            </a:pPr>
            <a:endParaRPr lang="en-IN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Hypothesis is a tentative solution</a:t>
            </a:r>
          </a:p>
          <a:p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shrewd assumption</a:t>
            </a:r>
          </a:p>
          <a:p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proposed explanation</a:t>
            </a:r>
          </a:p>
          <a:p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Starting point of research</a:t>
            </a:r>
          </a:p>
          <a:p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educated prediction that can be tested</a:t>
            </a:r>
          </a:p>
          <a:p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proposed explanation for a phenomenon</a:t>
            </a:r>
          </a:p>
          <a:p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possible outcome of a research</a:t>
            </a:r>
          </a:p>
          <a:p>
            <a:endParaRPr lang="en-IN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13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548681"/>
            <a:ext cx="7745505" cy="5577482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55576" y="589910"/>
            <a:ext cx="2802049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What is a 'hypothesis'?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5720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91108" y="1639828"/>
            <a:ext cx="7416824" cy="40934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en-A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A hypothesis is a single sentence answer to the </a:t>
            </a:r>
            <a:r>
              <a:rPr kumimoji="0" lang="en-A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hlinkClick r:id="rId2" tooltip="1. Key Question"/>
              </a:rPr>
              <a:t>Key Inquiry Question </a:t>
            </a:r>
            <a:r>
              <a:rPr kumimoji="0" lang="en-A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 that clearly states what your entire essay is going to argue.</a:t>
            </a:r>
            <a:r>
              <a:rPr lang="en-US" sz="2000" dirty="0"/>
              <a:t> </a:t>
            </a:r>
            <a:endParaRPr lang="en-US" sz="2000" dirty="0" smtClean="0"/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>
                <a:solidFill>
                  <a:srgbClr val="FF0000"/>
                </a:solidFill>
              </a:rPr>
              <a:t> hypothesis (plural hypotheses) is a proposed </a:t>
            </a:r>
            <a:r>
              <a:rPr lang="en-US" sz="2000" dirty="0">
                <a:solidFill>
                  <a:srgbClr val="FF0000"/>
                </a:solidFill>
                <a:hlinkClick r:id="rId3" tooltip="Testable"/>
              </a:rPr>
              <a:t>explanation</a:t>
            </a:r>
            <a:r>
              <a:rPr lang="en-US" sz="2000" dirty="0">
                <a:solidFill>
                  <a:srgbClr val="FF0000"/>
                </a:solidFill>
              </a:rPr>
              <a:t> for a </a:t>
            </a:r>
            <a:r>
              <a:rPr lang="en-US" sz="2000" dirty="0">
                <a:solidFill>
                  <a:srgbClr val="FF0000"/>
                </a:solidFill>
                <a:hlinkClick r:id="rId4"/>
              </a:rPr>
              <a:t>phenomenon</a:t>
            </a:r>
            <a:r>
              <a:rPr lang="en-US" sz="2000" dirty="0"/>
              <a:t>.</a:t>
            </a:r>
            <a:endParaRPr kumimoji="0" lang="en-A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A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A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It contains both the argument and the main reasons in support of your argument.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A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Each hypothesis should clearly state the ‘answer’ to the question, followed by a ‘why’.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When writing a dissertation or a thesis about history, students and researchers are asked to state a problem and a hypothesis for that problem</a:t>
            </a:r>
            <a:endParaRPr kumimoji="0" lang="en-A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56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76250"/>
            <a:ext cx="4464496" cy="5649913"/>
          </a:xfrm>
        </p:spPr>
      </p:pic>
    </p:spTree>
    <p:extLst>
      <p:ext uri="{BB962C8B-B14F-4D97-AF65-F5344CB8AC3E}">
        <p14:creationId xmlns:p14="http://schemas.microsoft.com/office/powerpoint/2010/main" val="129771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404664"/>
            <a:ext cx="7745505" cy="5433466"/>
          </a:xfrm>
        </p:spPr>
        <p:txBody>
          <a:bodyPr>
            <a:normAutofit/>
          </a:bodyPr>
          <a:lstStyle/>
          <a:p>
            <a:endParaRPr lang="en-IN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Hypothesis is a guide to investigation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working hypothesis is a provisionally accepted proposal for further research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researcher should try to prove or disprove it</a:t>
            </a:r>
          </a:p>
          <a:p>
            <a:endParaRPr lang="en-IN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working hypothesis is empirical ,that can be tested using observation or experiment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cannot be predicted before doing the research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Working hypothesis acts like a useful guide to address problems that are still in a formative phase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is not necessary that the hypothesis should be correct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hypothesis predicts what the researcher is expected to see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goal of the research is to determine whether this guess is  right or wrong</a:t>
            </a:r>
          </a:p>
          <a:p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693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052737"/>
            <a:ext cx="7745505" cy="5073426"/>
          </a:xfrm>
        </p:spPr>
        <p:txBody>
          <a:bodyPr>
            <a:normAutofit/>
          </a:bodyPr>
          <a:lstStyle/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Researchers might draw a hypothesis from a specific theory or build on previous researches</a:t>
            </a:r>
          </a:p>
          <a:p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must imply a greater variety of observation statements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hypothesis should be self consistent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Its conclusion should not be contradictory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must be definite and </a:t>
            </a:r>
            <a:r>
              <a:rPr lang="en-IN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clear,unless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it would be difficult to verify the truth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function of  a hypothesis is to research facts</a:t>
            </a: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781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476673"/>
            <a:ext cx="7745505" cy="56494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4, Definition of key terms and concepts</a:t>
            </a:r>
          </a:p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Define the words in the title</a:t>
            </a:r>
          </a:p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Give general definitions</a:t>
            </a:r>
          </a:p>
          <a:p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Why need definitions?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give precise and communicable meaning in a specific context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avoid variations and confusions in interpretations 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establish the credibility of methodology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ensure the reproducibility of the result</a:t>
            </a:r>
          </a:p>
          <a:p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096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476673"/>
            <a:ext cx="7745505" cy="56494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5, Definition of population , sample, and sampling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a)Population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Interest 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population of interest is the study’s target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population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 it intends to study or treat. </a:t>
            </a: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clinical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studies, it is often not appropriate or feasible to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recruit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entire population of interest. </a:t>
            </a: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Instead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investigators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will recruit a sample from the population of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interest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include in their study. </a:t>
            </a: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such cases, the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objective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research study is to generalize the study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findings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from the sample to the population of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interest</a:t>
            </a:r>
          </a:p>
          <a:p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418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908721"/>
            <a:ext cx="7745505" cy="521744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b)Sampling 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Sampling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process of selecting a statistically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representative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sample of individuals from the population of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interest . 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Sampling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an important tool for research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studies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because the population of interest usually consists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too many individuals for any research project to include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participants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good sample is a statistical </a:t>
            </a:r>
            <a:r>
              <a:rPr lang="en-US" sz="2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representation </a:t>
            </a:r>
            <a:r>
              <a:rPr lang="en-US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population of interest and is large enough to </a:t>
            </a:r>
            <a:r>
              <a:rPr lang="en-US" sz="2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answer </a:t>
            </a:r>
            <a:r>
              <a:rPr lang="en-US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research question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214367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764704"/>
            <a:ext cx="7745505" cy="52894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6, Development of Research Design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is the overall strategy utilised to carry out the research that defines a logical plan to answer established research questions through collection , analysis, interpretation and discussion of data</a:t>
            </a:r>
          </a:p>
          <a:p>
            <a:r>
              <a:rPr lang="en-I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How to develop a research design?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Qualitative Research Design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Quantitative Research Design (survey , experimental)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Mixed Method Design (Strongest design)</a:t>
            </a: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7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476673"/>
            <a:ext cx="7745505" cy="5649490"/>
          </a:xfrm>
        </p:spPr>
        <p:txBody>
          <a:bodyPr>
            <a:normAutofit/>
          </a:bodyPr>
          <a:lstStyle/>
          <a:p>
            <a:endParaRPr lang="en-IN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7, Data Collection</a:t>
            </a:r>
          </a:p>
          <a:p>
            <a:endParaRPr lang="en-IN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means qualitative or quantitative value of a variable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Lower unit of in formation from which other measurements and analysis can be done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 P’s of data collection</a:t>
            </a:r>
          </a:p>
          <a:p>
            <a:pPr lvl="1"/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a, Plan</a:t>
            </a:r>
          </a:p>
          <a:p>
            <a:pPr lvl="1"/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b, Procedure</a:t>
            </a:r>
          </a:p>
          <a:p>
            <a:pPr lvl="1"/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c, Protocol</a:t>
            </a:r>
            <a:endParaRPr lang="en-IN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0166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196753"/>
            <a:ext cx="7745505" cy="4929410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8, Data Analysis and Interpretation</a:t>
            </a:r>
          </a:p>
          <a:p>
            <a:endParaRPr lang="en-IN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Analysis is the process of ordering , structuring and giving meaning to the collected rough data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breaking down of the complex research materials into its fundamental and simplify states</a:t>
            </a:r>
          </a:p>
          <a:p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interpretation is assigning a meaning to the information analysed and determine its significance and implication</a:t>
            </a: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293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052737"/>
            <a:ext cx="7745505" cy="5073426"/>
          </a:xfrm>
        </p:spPr>
        <p:txBody>
          <a:bodyPr>
            <a:normAutofit/>
          </a:bodyPr>
          <a:lstStyle/>
          <a:p>
            <a:endParaRPr lang="en-IN" sz="2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9, </a:t>
            </a:r>
            <a:r>
              <a:rPr lang="en-IN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IN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riting the report</a:t>
            </a:r>
          </a:p>
          <a:p>
            <a:endParaRPr lang="en-IN" sz="2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Things to remember:-</a:t>
            </a:r>
          </a:p>
          <a:p>
            <a:r>
              <a:rPr lang="en-IN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A) novelty – Newness (Attractive)</a:t>
            </a:r>
          </a:p>
          <a:p>
            <a:r>
              <a:rPr lang="en-IN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Make the reader to move deep into the content</a:t>
            </a:r>
          </a:p>
          <a:p>
            <a:r>
              <a:rPr lang="en-IN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B) Simple Language- Everyone should understand</a:t>
            </a:r>
          </a:p>
          <a:p>
            <a:r>
              <a:rPr lang="en-IN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C) Conceptual Changing – connectivity among sentences</a:t>
            </a:r>
          </a:p>
          <a:p>
            <a:r>
              <a:rPr lang="en-IN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D) Research Format – Follow the format</a:t>
            </a:r>
          </a:p>
          <a:p>
            <a:r>
              <a:rPr lang="en-IN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E) Spelling Errors – Should not have a mistake</a:t>
            </a:r>
          </a:p>
          <a:p>
            <a:r>
              <a:rPr lang="en-IN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F) Typographical mistakes – Typing mistakes (spacing)</a:t>
            </a:r>
          </a:p>
          <a:p>
            <a:r>
              <a:rPr lang="en-IN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G) Referencing Format – Format </a:t>
            </a:r>
            <a:r>
              <a:rPr lang="en-IN" sz="200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Bibliography</a:t>
            </a:r>
            <a:endParaRPr lang="en-IN" sz="2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1516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332657"/>
            <a:ext cx="7745505" cy="5793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Drafting Synopsis</a:t>
            </a:r>
          </a:p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Synopsis is primarily a short note of an essay</a:t>
            </a:r>
          </a:p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must have the relevant points of the proposed essay</a:t>
            </a:r>
          </a:p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problems that stimulated the researcher to select the topic should be noted in the introduction of synopsis</a:t>
            </a:r>
          </a:p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researches done already in the area and related areas also to be mentioned</a:t>
            </a:r>
          </a:p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Reference should be made to the related study</a:t>
            </a:r>
          </a:p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Give a title to the essay</a:t>
            </a:r>
          </a:p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title should convey the central theme of the project</a:t>
            </a:r>
          </a:p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introductory part of synopsis should contain the aims and objectives of the research project</a:t>
            </a:r>
          </a:p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problem has to be expressed in the form of a hypothesis</a:t>
            </a:r>
          </a:p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working bibliography has to be prepared</a:t>
            </a:r>
          </a:p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Critical summary of published work should be made to overcome limitations</a:t>
            </a: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425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76250"/>
            <a:ext cx="3888432" cy="5649913"/>
          </a:xfrm>
        </p:spPr>
      </p:pic>
    </p:spTree>
    <p:extLst>
      <p:ext uri="{BB962C8B-B14F-4D97-AF65-F5344CB8AC3E}">
        <p14:creationId xmlns:p14="http://schemas.microsoft.com/office/powerpoint/2010/main" val="234577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548681"/>
            <a:ext cx="7745505" cy="5577482"/>
          </a:xfrm>
        </p:spPr>
        <p:txBody>
          <a:bodyPr>
            <a:normAutofit/>
          </a:bodyPr>
          <a:lstStyle/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Mark the methodology adopted in the proposed project</a:t>
            </a:r>
          </a:p>
          <a:p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methods of data collection, case studies etc. are also to be provided in the relevant part of the synopsis</a:t>
            </a:r>
          </a:p>
          <a:p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Preliminary Bibliography</a:t>
            </a:r>
          </a:p>
          <a:p>
            <a:r>
              <a:rPr lang="en-I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Bibliography is the alphabetical list of all sources used for the preparation of an academic essay</a:t>
            </a:r>
          </a:p>
          <a:p>
            <a:r>
              <a:rPr lang="en-I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It is the list of published works</a:t>
            </a:r>
          </a:p>
          <a:p>
            <a:r>
              <a:rPr lang="en-I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Two kinds of bibliography –(a) Preliminary Bibliography (b)Final Bibliography</a:t>
            </a:r>
          </a:p>
          <a:p>
            <a:r>
              <a:rPr lang="en-I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Preliminary bibliography give a clear idea about the available sources for the preparation of the essay</a:t>
            </a:r>
          </a:p>
          <a:p>
            <a:r>
              <a:rPr lang="en-I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Only after the preparation of preliminary bibliography that the scholar shall be in a position to decide whether there is scope for ensuing further on the topic or not</a:t>
            </a:r>
          </a:p>
          <a:p>
            <a:endParaRPr lang="en-IN" sz="2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3802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764703"/>
            <a:ext cx="7745505" cy="5361459"/>
          </a:xfrm>
        </p:spPr>
        <p:txBody>
          <a:bodyPr>
            <a:normAutofit/>
          </a:bodyPr>
          <a:lstStyle/>
          <a:p>
            <a:endParaRPr lang="en-IN" sz="2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Not all the books be useful to prepare the preliminary bibliography</a:t>
            </a:r>
          </a:p>
          <a:p>
            <a:r>
              <a:rPr lang="en-I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scholars has to be selective</a:t>
            </a:r>
          </a:p>
          <a:p>
            <a:r>
              <a:rPr lang="en-I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One has to make sure that the material is really related to the topic chosen through checking of the table of content and index</a:t>
            </a:r>
          </a:p>
          <a:p>
            <a:r>
              <a:rPr lang="en-I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It is a working bibliography and should be reviewed and updated periodically</a:t>
            </a:r>
          </a:p>
          <a:p>
            <a:r>
              <a:rPr lang="en-I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Preliminary bibliography have essential information like Author’s name &amp; initials ,the name of book or articles, place of publication, publisher and date of publication etc.</a:t>
            </a:r>
          </a:p>
          <a:p>
            <a:r>
              <a:rPr lang="en-I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Preliminary bibliography is a temporary format for details of the sources to be used </a:t>
            </a:r>
            <a:endParaRPr lang="en-IN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21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2060848"/>
            <a:ext cx="7745505" cy="38778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WRITING OF HISTORY 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History </a:t>
            </a:r>
            <a:r>
              <a:rPr lang="en-US" sz="1800" dirty="0"/>
              <a:t>is interpretation of the past in the words of a historian. </a:t>
            </a:r>
            <a:endParaRPr lang="en-US" sz="1800" dirty="0" smtClean="0"/>
          </a:p>
          <a:p>
            <a:r>
              <a:rPr lang="en-US" sz="1800" dirty="0" smtClean="0"/>
              <a:t>It </a:t>
            </a:r>
            <a:r>
              <a:rPr lang="en-US" sz="1800" dirty="0"/>
              <a:t>is a scholarly </a:t>
            </a:r>
            <a:r>
              <a:rPr lang="en-US" sz="1800" dirty="0" smtClean="0"/>
              <a:t>study </a:t>
            </a:r>
            <a:r>
              <a:rPr lang="en-US" sz="1800" dirty="0"/>
              <a:t>of what happened in the past without being judgmental or subjective. </a:t>
            </a:r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main </a:t>
            </a:r>
            <a:r>
              <a:rPr lang="en-US" sz="1800" dirty="0" smtClean="0"/>
              <a:t>job </a:t>
            </a:r>
            <a:r>
              <a:rPr lang="en-US" sz="1800" dirty="0"/>
              <a:t>of a historian is to record the information and facts based upon narratives of the </a:t>
            </a:r>
            <a:r>
              <a:rPr lang="en-US" sz="1800" dirty="0" smtClean="0"/>
              <a:t>past </a:t>
            </a:r>
            <a:r>
              <a:rPr lang="en-US" sz="1800" dirty="0"/>
              <a:t>and recollect the entire sequence of events without getting biased. </a:t>
            </a:r>
            <a:endParaRPr lang="en-US" sz="1800" dirty="0" smtClean="0"/>
          </a:p>
          <a:p>
            <a:r>
              <a:rPr lang="en-US" sz="1800" dirty="0" smtClean="0"/>
              <a:t>History </a:t>
            </a:r>
            <a:r>
              <a:rPr lang="en-US" sz="1800" dirty="0"/>
              <a:t>starts </a:t>
            </a:r>
            <a:r>
              <a:rPr lang="en-US" sz="1800" dirty="0" smtClean="0"/>
              <a:t>from </a:t>
            </a:r>
            <a:r>
              <a:rPr lang="en-US" sz="1800" dirty="0"/>
              <a:t>the time when writing was invented and people started to keep records of events </a:t>
            </a:r>
            <a:r>
              <a:rPr lang="en-US" sz="1800" dirty="0" smtClean="0"/>
              <a:t>occurring </a:t>
            </a:r>
            <a:r>
              <a:rPr lang="en-US" sz="1800" dirty="0"/>
              <a:t>at that time. </a:t>
            </a:r>
            <a:endParaRPr lang="en-US" sz="1800" dirty="0" smtClean="0"/>
          </a:p>
          <a:p>
            <a:r>
              <a:rPr lang="en-US" sz="1800" dirty="0" smtClean="0"/>
              <a:t>Events </a:t>
            </a:r>
            <a:r>
              <a:rPr lang="en-US" sz="1800" dirty="0"/>
              <a:t>belonging to a period before history are termed as </a:t>
            </a:r>
            <a:r>
              <a:rPr lang="en-US" sz="1800" dirty="0" smtClean="0"/>
              <a:t>prehistory </a:t>
            </a:r>
            <a:r>
              <a:rPr lang="en-US" sz="1800" dirty="0"/>
              <a:t>and include events and people that are beyond the scope of history as it </a:t>
            </a:r>
            <a:r>
              <a:rPr lang="en-US" sz="1800" dirty="0" smtClean="0"/>
              <a:t>cannot </a:t>
            </a:r>
            <a:r>
              <a:rPr lang="en-US" sz="1800" dirty="0"/>
              <a:t>be verified. </a:t>
            </a:r>
            <a:endParaRPr lang="en-US" sz="1800" dirty="0" smtClean="0"/>
          </a:p>
          <a:p>
            <a:r>
              <a:rPr lang="en-US" sz="1800" dirty="0" smtClean="0"/>
              <a:t>History </a:t>
            </a:r>
            <a:r>
              <a:rPr lang="en-US" sz="1800" dirty="0"/>
              <a:t>includes authentic information about the past as and when </a:t>
            </a:r>
            <a:r>
              <a:rPr lang="en-US" sz="1800" dirty="0" smtClean="0"/>
              <a:t>it </a:t>
            </a:r>
            <a:r>
              <a:rPr lang="en-US" sz="1800" dirty="0"/>
              <a:t>happened</a:t>
            </a:r>
            <a:endParaRPr lang="en-IN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1800" b="1" dirty="0" smtClean="0"/>
              <a:t>MODULE 1</a:t>
            </a:r>
            <a:br>
              <a:rPr lang="en-IN" sz="1800" b="1" dirty="0" smtClean="0"/>
            </a:br>
            <a:r>
              <a:rPr lang="en-IN" sz="1800" b="1" dirty="0" smtClean="0"/>
              <a:t>SELECTING A RESEARCH PROBLEM</a:t>
            </a:r>
            <a:endParaRPr lang="en-IN" sz="1800" b="1" dirty="0"/>
          </a:p>
        </p:txBody>
      </p:sp>
    </p:spTree>
    <p:extLst>
      <p:ext uri="{BB962C8B-B14F-4D97-AF65-F5344CB8AC3E}">
        <p14:creationId xmlns:p14="http://schemas.microsoft.com/office/powerpoint/2010/main" val="109447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592" y="705624"/>
            <a:ext cx="74168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What is Historical Research?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Historical research is the process of systematically examining past events to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give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an account of what has happened in the past.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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It is not a mere accumulation of facts and dates or even a description of </a:t>
            </a: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past 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events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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It is a flowing, dynamic account of past events which involves an interpretation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 events in an attempt to recapture the nuances, personalities, and ideas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that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influenced these events.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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One of the goals of historical research is to communicate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an understanding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of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past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events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84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1124744"/>
            <a:ext cx="7416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Significance of Historical Research </a:t>
            </a:r>
            <a:endParaRPr lang="en-US" dirty="0"/>
          </a:p>
          <a:p>
            <a:r>
              <a:rPr lang="en-US" dirty="0"/>
              <a:t>The following gives five important reasons for conducting historical research. </a:t>
            </a:r>
          </a:p>
          <a:p>
            <a:r>
              <a:rPr lang="en-US" dirty="0"/>
              <a:t>1. To uncover the unknown (i.e., some historical events are not recorded). </a:t>
            </a:r>
          </a:p>
          <a:p>
            <a:r>
              <a:rPr lang="en-US" dirty="0"/>
              <a:t>2. To answer questions (i.e., there are many questions about our past that we not </a:t>
            </a:r>
            <a:r>
              <a:rPr lang="en-US" dirty="0" smtClean="0"/>
              <a:t>only </a:t>
            </a:r>
            <a:r>
              <a:rPr lang="en-US" dirty="0"/>
              <a:t>want to know but can profit from knowing). </a:t>
            </a:r>
          </a:p>
          <a:p>
            <a:r>
              <a:rPr lang="en-US" dirty="0"/>
              <a:t>3. To identify the relationship that the past has to the present (i.e., knowing about </a:t>
            </a:r>
          </a:p>
          <a:p>
            <a:r>
              <a:rPr lang="en-US" dirty="0"/>
              <a:t>the past can frequently give a better perspective of current events). </a:t>
            </a:r>
          </a:p>
          <a:p>
            <a:r>
              <a:rPr lang="en-US" dirty="0"/>
              <a:t>4. To record and evaluate the accomplishments of individuals, agencies, or </a:t>
            </a:r>
            <a:r>
              <a:rPr lang="en-US" dirty="0" smtClean="0"/>
              <a:t>institutions</a:t>
            </a:r>
            <a:r>
              <a:rPr lang="en-US" dirty="0"/>
              <a:t>. </a:t>
            </a:r>
          </a:p>
          <a:p>
            <a:r>
              <a:rPr lang="en-US" dirty="0"/>
              <a:t>5. To assist in understanding the culture in which we live (e.g., education is a part </a:t>
            </a:r>
            <a:r>
              <a:rPr lang="en-US" dirty="0" smtClean="0"/>
              <a:t>of </a:t>
            </a:r>
            <a:r>
              <a:rPr lang="en-US" dirty="0"/>
              <a:t>our history and our culture</a:t>
            </a:r>
            <a:r>
              <a:rPr lang="en-US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4642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77888" y="980728"/>
            <a:ext cx="69127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Steps in Historical Research: </a:t>
            </a:r>
            <a:endParaRPr lang="en-US" dirty="0"/>
          </a:p>
          <a:p>
            <a:r>
              <a:rPr lang="en-US" dirty="0"/>
              <a:t>The essential steps involved in conducting a historical research are as follows: </a:t>
            </a:r>
          </a:p>
          <a:p>
            <a:r>
              <a:rPr lang="en-US" dirty="0"/>
              <a:t>1. Identify a topic/subject and define the problems/questions to be investigated. </a:t>
            </a:r>
          </a:p>
          <a:p>
            <a:r>
              <a:rPr lang="en-US" dirty="0"/>
              <a:t>2. Search for sources of data. </a:t>
            </a:r>
          </a:p>
          <a:p>
            <a:r>
              <a:rPr lang="en-US" dirty="0"/>
              <a:t>3. Evaluate the historical sources. </a:t>
            </a:r>
          </a:p>
          <a:p>
            <a:r>
              <a:rPr lang="en-US" dirty="0"/>
              <a:t>4. Analyze, synthesize and summarize interpreting the data / information. </a:t>
            </a:r>
          </a:p>
          <a:p>
            <a:r>
              <a:rPr lang="en-US" dirty="0"/>
              <a:t>5. Write the research report. </a:t>
            </a:r>
          </a:p>
          <a:p>
            <a:r>
              <a:rPr lang="en-US" dirty="0"/>
              <a:t>Since most historical studies are largely qualitative in nature, the search for sources </a:t>
            </a:r>
            <a:r>
              <a:rPr lang="en-US" dirty="0" smtClean="0"/>
              <a:t>of </a:t>
            </a:r>
            <a:r>
              <a:rPr lang="en-US" dirty="0"/>
              <a:t>data, evaluating, analyzing, synthesizing and summarizing information and </a:t>
            </a:r>
            <a:r>
              <a:rPr lang="en-US" dirty="0" smtClean="0"/>
              <a:t>interpreting </a:t>
            </a:r>
            <a:r>
              <a:rPr lang="en-US" dirty="0"/>
              <a:t>the findings may not always be discreet, separate, sequential steps i.e. the </a:t>
            </a:r>
            <a:r>
              <a:rPr lang="en-US" dirty="0" smtClean="0"/>
              <a:t>sequence </a:t>
            </a:r>
            <a:r>
              <a:rPr lang="en-US" dirty="0"/>
              <a:t>of steps in historical research is flexible.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457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776" y="1340768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smtClean="0"/>
              <a:t>Identification </a:t>
            </a:r>
            <a:r>
              <a:rPr lang="en-US" b="1" dirty="0"/>
              <a:t>of a Historical Problem. </a:t>
            </a:r>
            <a:endParaRPr lang="en-US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This is the most challenging part of research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It is the foundation stone of the research</a:t>
            </a:r>
            <a:endParaRPr lang="en-US" dirty="0"/>
          </a:p>
          <a:p>
            <a:r>
              <a:rPr lang="en-US" dirty="0"/>
              <a:t>According to Borg “In historical research, it is especially important that the student </a:t>
            </a:r>
            <a:r>
              <a:rPr lang="en-US" dirty="0" smtClean="0"/>
              <a:t>carefully </a:t>
            </a:r>
            <a:r>
              <a:rPr lang="en-US" dirty="0"/>
              <a:t>defines his problem and appraises </a:t>
            </a:r>
            <a:r>
              <a:rPr lang="en-US" dirty="0" smtClean="0"/>
              <a:t>its appropriateness </a:t>
            </a:r>
            <a:r>
              <a:rPr lang="en-US" dirty="0"/>
              <a:t>before committing </a:t>
            </a:r>
            <a:r>
              <a:rPr lang="en-US" dirty="0" smtClean="0"/>
              <a:t>himself </a:t>
            </a:r>
            <a:r>
              <a:rPr lang="en-US" dirty="0"/>
              <a:t>too fully’. Many problems are not adaptable to historical research methods </a:t>
            </a:r>
            <a:r>
              <a:rPr lang="en-US" dirty="0" smtClean="0"/>
              <a:t>and </a:t>
            </a:r>
            <a:r>
              <a:rPr lang="en-US" dirty="0"/>
              <a:t>cannot be adequately treated using this approach. Other problems have little or no </a:t>
            </a:r>
            <a:r>
              <a:rPr lang="en-US" dirty="0" smtClean="0"/>
              <a:t>chance </a:t>
            </a:r>
            <a:r>
              <a:rPr lang="en-US" dirty="0"/>
              <a:t>of producing significant results either because of the lack of pertinent data or </a:t>
            </a:r>
            <a:r>
              <a:rPr lang="en-US" dirty="0" smtClean="0"/>
              <a:t>because </a:t>
            </a:r>
            <a:r>
              <a:rPr lang="en-US" dirty="0"/>
              <a:t>the problem is a trivial one.” </a:t>
            </a:r>
          </a:p>
        </p:txBody>
      </p:sp>
    </p:spTree>
    <p:extLst>
      <p:ext uri="{BB962C8B-B14F-4D97-AF65-F5344CB8AC3E}">
        <p14:creationId xmlns:p14="http://schemas.microsoft.com/office/powerpoint/2010/main" val="320422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405234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Beach has classified the problems that prompt historical inquiry into five types: </a:t>
            </a:r>
          </a:p>
          <a:p>
            <a:r>
              <a:rPr lang="en-US" dirty="0" smtClean="0"/>
              <a:t>1</a:t>
            </a:r>
            <a:r>
              <a:rPr lang="en-US" dirty="0"/>
              <a:t>. Current social issues are the most popular source of historical problems in </a:t>
            </a:r>
            <a:r>
              <a:rPr lang="en-US" dirty="0" smtClean="0"/>
              <a:t>education</a:t>
            </a:r>
            <a:r>
              <a:rPr lang="en-US" dirty="0"/>
              <a:t>. e.g. Rural education, adult and continuing education, positive </a:t>
            </a:r>
            <a:r>
              <a:rPr lang="en-US" dirty="0" smtClean="0"/>
              <a:t>discrimination </a:t>
            </a:r>
            <a:r>
              <a:rPr lang="en-US" dirty="0"/>
              <a:t>in education etc. </a:t>
            </a:r>
          </a:p>
          <a:p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Histories of specific individuals, histories of specific educational institutions and </a:t>
            </a:r>
            <a:r>
              <a:rPr lang="en-US" dirty="0" smtClean="0"/>
              <a:t>histories </a:t>
            </a:r>
            <a:r>
              <a:rPr lang="en-US" dirty="0"/>
              <a:t>of educational movement.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studies are often conducted with “the simple </a:t>
            </a:r>
            <a:r>
              <a:rPr lang="en-US" dirty="0" smtClean="0"/>
              <a:t>desire </a:t>
            </a:r>
            <a:r>
              <a:rPr lang="en-US" dirty="0"/>
              <a:t>to acquire knowledge about previously unexamined phenomena”. </a:t>
            </a:r>
          </a:p>
          <a:p>
            <a:r>
              <a:rPr lang="en-US" dirty="0"/>
              <a:t>3. A historical study of interpreting ideas or events that previously had seemed </a:t>
            </a:r>
            <a:r>
              <a:rPr lang="en-US" dirty="0" smtClean="0"/>
              <a:t>unrelated</a:t>
            </a:r>
            <a:r>
              <a:rPr lang="en-US" dirty="0"/>
              <a:t>. For example, history of educational financing and history of aims of </a:t>
            </a:r>
            <a:r>
              <a:rPr lang="en-US" dirty="0" smtClean="0"/>
              <a:t>education </a:t>
            </a:r>
            <a:r>
              <a:rPr lang="en-US" dirty="0"/>
              <a:t>in India may be unrelated. But a person reviewing these two researches </a:t>
            </a:r>
            <a:r>
              <a:rPr lang="en-US" dirty="0" smtClean="0"/>
              <a:t>separately </a:t>
            </a:r>
            <a:r>
              <a:rPr lang="en-US" dirty="0"/>
              <a:t>may detect some relationship between the two histories and design a study </a:t>
            </a:r>
            <a:r>
              <a:rPr lang="en-US" dirty="0" smtClean="0"/>
              <a:t>to </a:t>
            </a:r>
            <a:r>
              <a:rPr lang="en-US" dirty="0"/>
              <a:t>understand this relationship. </a:t>
            </a:r>
          </a:p>
          <a:p>
            <a:r>
              <a:rPr lang="en-US" dirty="0"/>
              <a:t>4.A historical study aimed at synthesizing old data or merges them with new historical </a:t>
            </a:r>
            <a:r>
              <a:rPr lang="en-US" dirty="0" smtClean="0"/>
              <a:t>facts </a:t>
            </a:r>
            <a:r>
              <a:rPr lang="en-US" dirty="0"/>
              <a:t>discovered by the researcher. </a:t>
            </a:r>
          </a:p>
          <a:p>
            <a:r>
              <a:rPr lang="en-US" dirty="0"/>
              <a:t>5. A historical inquiry involving reinterpretation of past events that have been studied </a:t>
            </a:r>
            <a:r>
              <a:rPr lang="en-US" dirty="0" smtClean="0"/>
              <a:t>by </a:t>
            </a:r>
            <a:r>
              <a:rPr lang="en-US" dirty="0"/>
              <a:t>other historical researchers. This is known as revisionist history</a:t>
            </a:r>
            <a:r>
              <a:rPr lang="en-US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704619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763</TotalTime>
  <Words>2281</Words>
  <Application>Microsoft Office PowerPoint</Application>
  <PresentationFormat>On-screen Show (4:3)</PresentationFormat>
  <Paragraphs>257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Hardcover</vt:lpstr>
      <vt:lpstr>V SEM</vt:lpstr>
      <vt:lpstr>PowerPoint Presentation</vt:lpstr>
      <vt:lpstr>PowerPoint Presentation</vt:lpstr>
      <vt:lpstr>MODULE 1 SELECTING A RESEARCH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STEPS IN RESEARCH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SEM</dc:title>
  <dc:creator>hp</dc:creator>
  <cp:lastModifiedBy>hp</cp:lastModifiedBy>
  <cp:revision>117</cp:revision>
  <dcterms:created xsi:type="dcterms:W3CDTF">2021-06-01T04:42:59Z</dcterms:created>
  <dcterms:modified xsi:type="dcterms:W3CDTF">2021-06-21T03:54:54Z</dcterms:modified>
</cp:coreProperties>
</file>