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4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9A28B-6F6E-4C25-A4A5-913B0B5A9F75}" type="datetimeFigureOut">
              <a:rPr lang="en-IN" smtClean="0"/>
              <a:t>16-08-2021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298499-A423-4E3C-9986-1BB74043C4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9059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300BE-EA15-4720-9C92-A44BFD7C33F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52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A6FB-6124-41B0-A324-3466362BBB79}" type="datetimeFigureOut">
              <a:rPr lang="en-IN" smtClean="0"/>
              <a:t>16-08-2021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642A-3C0B-4CC9-9D11-C0203D7B9D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473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A6FB-6124-41B0-A324-3466362BBB79}" type="datetimeFigureOut">
              <a:rPr lang="en-IN" smtClean="0"/>
              <a:t>16-08-2021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642A-3C0B-4CC9-9D11-C0203D7B9D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417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A6FB-6124-41B0-A324-3466362BBB79}" type="datetimeFigureOut">
              <a:rPr lang="en-IN" smtClean="0"/>
              <a:t>16-08-2021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642A-3C0B-4CC9-9D11-C0203D7B9D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327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A6FB-6124-41B0-A324-3466362BBB79}" type="datetimeFigureOut">
              <a:rPr lang="en-IN" smtClean="0"/>
              <a:t>16-08-2021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642A-3C0B-4CC9-9D11-C0203D7B9D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04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A6FB-6124-41B0-A324-3466362BBB79}" type="datetimeFigureOut">
              <a:rPr lang="en-IN" smtClean="0"/>
              <a:t>16-08-2021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642A-3C0B-4CC9-9D11-C0203D7B9D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9876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A6FB-6124-41B0-A324-3466362BBB79}" type="datetimeFigureOut">
              <a:rPr lang="en-IN" smtClean="0"/>
              <a:t>16-08-2021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642A-3C0B-4CC9-9D11-C0203D7B9D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070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A6FB-6124-41B0-A324-3466362BBB79}" type="datetimeFigureOut">
              <a:rPr lang="en-IN" smtClean="0"/>
              <a:t>16-08-2021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642A-3C0B-4CC9-9D11-C0203D7B9D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974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A6FB-6124-41B0-A324-3466362BBB79}" type="datetimeFigureOut">
              <a:rPr lang="en-IN" smtClean="0"/>
              <a:t>16-08-2021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642A-3C0B-4CC9-9D11-C0203D7B9D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344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A6FB-6124-41B0-A324-3466362BBB79}" type="datetimeFigureOut">
              <a:rPr lang="en-IN" smtClean="0"/>
              <a:t>16-08-2021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642A-3C0B-4CC9-9D11-C0203D7B9D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37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A6FB-6124-41B0-A324-3466362BBB79}" type="datetimeFigureOut">
              <a:rPr lang="en-IN" smtClean="0"/>
              <a:t>16-08-2021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642A-3C0B-4CC9-9D11-C0203D7B9D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3866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A6FB-6124-41B0-A324-3466362BBB79}" type="datetimeFigureOut">
              <a:rPr lang="en-IN" smtClean="0"/>
              <a:t>16-08-2021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642A-3C0B-4CC9-9D11-C0203D7B9D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95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FA6FB-6124-41B0-A324-3466362BBB79}" type="datetimeFigureOut">
              <a:rPr lang="en-IN" smtClean="0"/>
              <a:t>16-08-2021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9642A-3C0B-4CC9-9D11-C0203D7B9D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90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f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f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rgbClr val="800000"/>
                </a:solidFill>
              </a:rPr>
              <a:t>MODULE – III</a:t>
            </a:r>
            <a:br>
              <a:rPr lang="en-US" sz="2400" b="1" dirty="0" smtClean="0">
                <a:solidFill>
                  <a:srgbClr val="800000"/>
                </a:solidFill>
              </a:rPr>
            </a:br>
            <a:r>
              <a:rPr lang="en-US" sz="2400" b="1" dirty="0" smtClean="0">
                <a:solidFill>
                  <a:srgbClr val="800000"/>
                </a:solidFill>
              </a:rPr>
              <a:t>NATIONALIST MOVEMENT- PRE GANDHIAN ERA</a:t>
            </a:r>
            <a:endParaRPr lang="en-US" sz="2400" b="1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u="sng" dirty="0" smtClean="0">
                <a:solidFill>
                  <a:srgbClr val="800000"/>
                </a:solidFill>
              </a:rPr>
              <a:t>A). Economic critiques of colonialism</a:t>
            </a:r>
          </a:p>
          <a:p>
            <a:pPr marL="0" indent="0">
              <a:buNone/>
            </a:pPr>
            <a:r>
              <a:rPr lang="en-US" sz="2000" b="1" u="sng" dirty="0" err="1" smtClean="0">
                <a:solidFill>
                  <a:srgbClr val="800000"/>
                </a:solidFill>
              </a:rPr>
              <a:t>Dadabai</a:t>
            </a:r>
            <a:r>
              <a:rPr lang="en-US" sz="2000" b="1" u="sng" dirty="0" smtClean="0">
                <a:solidFill>
                  <a:srgbClr val="800000"/>
                </a:solidFill>
              </a:rPr>
              <a:t> Naoroji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Grand old man of India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First national critique of colonial economy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First economic thinker of India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Founder of East India association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First Indian to be elected to British Parliament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He formulated </a:t>
            </a:r>
            <a:r>
              <a:rPr lang="en-US" sz="2000" b="1" i="1" dirty="0">
                <a:solidFill>
                  <a:srgbClr val="800000"/>
                </a:solidFill>
              </a:rPr>
              <a:t>D</a:t>
            </a:r>
            <a:r>
              <a:rPr lang="en-US" sz="2000" b="1" i="1" dirty="0" smtClean="0">
                <a:solidFill>
                  <a:srgbClr val="800000"/>
                </a:solidFill>
              </a:rPr>
              <a:t>rain Theory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His famous book – </a:t>
            </a:r>
            <a:r>
              <a:rPr lang="en-US" sz="2000" b="1" i="1" dirty="0" smtClean="0">
                <a:solidFill>
                  <a:srgbClr val="800000"/>
                </a:solidFill>
              </a:rPr>
              <a:t>Poverty and </a:t>
            </a:r>
            <a:r>
              <a:rPr lang="en-US" sz="2000" b="1" i="1" dirty="0">
                <a:solidFill>
                  <a:srgbClr val="800000"/>
                </a:solidFill>
              </a:rPr>
              <a:t>U</a:t>
            </a:r>
            <a:r>
              <a:rPr lang="en-US" sz="2000" b="1" i="1" dirty="0" smtClean="0">
                <a:solidFill>
                  <a:srgbClr val="800000"/>
                </a:solidFill>
              </a:rPr>
              <a:t>n British Rule in India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A major part of India’s wealth and resources were annually drained out to England without any  adequate returns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Drain is the fundamental evil of the British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British policies were leading to the draining of the eye-blood of India and its wealth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He called British rule as plundering, unrighteous, despotic, destructive and un-British </a:t>
            </a:r>
          </a:p>
          <a:p>
            <a:pPr>
              <a:buFont typeface="Wingdings"/>
              <a:buChar char="Ø"/>
            </a:pPr>
            <a:endParaRPr lang="en-US" sz="2000" b="1" i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58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62" y="533400"/>
            <a:ext cx="4137285" cy="274320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487882"/>
            <a:ext cx="3750013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20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</a:rPr>
              <a:t>D). </a:t>
            </a:r>
            <a:r>
              <a:rPr lang="en-US" sz="2000" b="1" dirty="0" err="1" smtClean="0">
                <a:solidFill>
                  <a:srgbClr val="0070C0"/>
                </a:solidFill>
              </a:rPr>
              <a:t>Swadeshi</a:t>
            </a:r>
            <a:r>
              <a:rPr lang="en-US" sz="2000" b="1" dirty="0" smtClean="0">
                <a:solidFill>
                  <a:srgbClr val="0070C0"/>
                </a:solidFill>
              </a:rPr>
              <a:t> Movement 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70C0"/>
                </a:solidFill>
              </a:rPr>
              <a:t>Means of Protest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70C0"/>
                </a:solidFill>
              </a:rPr>
              <a:t>Laid emphasis on self resistance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70C0"/>
                </a:solidFill>
              </a:rPr>
              <a:t>Aim was to encourage Indian industries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70C0"/>
                </a:solidFill>
              </a:rPr>
              <a:t>Encouraged regional education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70C0"/>
                </a:solidFill>
              </a:rPr>
              <a:t>Encouraged cotton industries and large scale business ventures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70C0"/>
                </a:solidFill>
              </a:rPr>
              <a:t>Started national schools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70C0"/>
                </a:solidFill>
              </a:rPr>
              <a:t>Formed </a:t>
            </a:r>
            <a:r>
              <a:rPr lang="en-US" sz="2000" dirty="0">
                <a:solidFill>
                  <a:srgbClr val="0070C0"/>
                </a:solidFill>
              </a:rPr>
              <a:t>N</a:t>
            </a:r>
            <a:r>
              <a:rPr lang="en-US" sz="2000" dirty="0" smtClean="0">
                <a:solidFill>
                  <a:srgbClr val="0070C0"/>
                </a:solidFill>
              </a:rPr>
              <a:t>ational </a:t>
            </a:r>
            <a:r>
              <a:rPr lang="en-US" sz="2000" dirty="0">
                <a:solidFill>
                  <a:srgbClr val="0070C0"/>
                </a:solidFill>
              </a:rPr>
              <a:t>E</a:t>
            </a:r>
            <a:r>
              <a:rPr lang="en-US" sz="2000" dirty="0" smtClean="0">
                <a:solidFill>
                  <a:srgbClr val="0070C0"/>
                </a:solidFill>
              </a:rPr>
              <a:t>ducation Committee in 1906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70C0"/>
                </a:solidFill>
              </a:rPr>
              <a:t>‘</a:t>
            </a:r>
            <a:r>
              <a:rPr lang="en-US" sz="2000" dirty="0" err="1" smtClean="0">
                <a:solidFill>
                  <a:srgbClr val="0070C0"/>
                </a:solidFill>
              </a:rPr>
              <a:t>Swaraj</a:t>
            </a:r>
            <a:r>
              <a:rPr lang="en-US" sz="2000" dirty="0" smtClean="0">
                <a:solidFill>
                  <a:srgbClr val="0070C0"/>
                </a:solidFill>
              </a:rPr>
              <a:t> or self governance’ become the slogan of the movement</a:t>
            </a:r>
          </a:p>
          <a:p>
            <a:pPr>
              <a:buFont typeface="Wingdings"/>
              <a:buChar char="Ø"/>
            </a:pPr>
            <a:r>
              <a:rPr lang="en-US" sz="2000" b="1" dirty="0" smtClean="0">
                <a:solidFill>
                  <a:srgbClr val="0070C0"/>
                </a:solidFill>
              </a:rPr>
              <a:t>Results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0070C0"/>
                </a:solidFill>
              </a:rPr>
              <a:t>Contributed new modes of resistance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0070C0"/>
                </a:solidFill>
              </a:rPr>
              <a:t>Paved way for revolutionary terrorist activities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0070C0"/>
                </a:solidFill>
              </a:rPr>
              <a:t>Reaching the national resistance to the masses</a:t>
            </a:r>
          </a:p>
          <a:p>
            <a:pPr marL="457200" lvl="1" indent="0">
              <a:buNone/>
            </a:pPr>
            <a:endParaRPr lang="en-US" sz="1600" dirty="0" smtClean="0">
              <a:solidFill>
                <a:srgbClr val="0070C0"/>
              </a:solidFill>
            </a:endParaRPr>
          </a:p>
          <a:p>
            <a:pPr lvl="1">
              <a:buFont typeface="Wingdings"/>
              <a:buChar char="Ø"/>
            </a:pPr>
            <a:endParaRPr lang="en-US" sz="1600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762000"/>
            <a:ext cx="2819400" cy="2111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781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pPr algn="l"/>
            <a:r>
              <a:rPr lang="en-IN" sz="2000" b="1" dirty="0" smtClean="0">
                <a:solidFill>
                  <a:schemeClr val="accent2">
                    <a:lumMod val="75000"/>
                  </a:schemeClr>
                </a:solidFill>
              </a:rPr>
              <a:t>FORMATION OF MUSLIM LEAGUE (30</a:t>
            </a:r>
            <a:r>
              <a:rPr lang="en-IN" sz="2000" b="1" baseline="30000" dirty="0" smtClean="0">
                <a:solidFill>
                  <a:schemeClr val="accent2">
                    <a:lumMod val="75000"/>
                  </a:schemeClr>
                </a:solidFill>
              </a:rPr>
              <a:t>th</a:t>
            </a:r>
            <a:r>
              <a:rPr lang="en-IN" sz="2000" b="1" dirty="0" smtClean="0">
                <a:solidFill>
                  <a:schemeClr val="accent2">
                    <a:lumMod val="75000"/>
                  </a:schemeClr>
                </a:solidFill>
              </a:rPr>
              <a:t> December 1906)</a:t>
            </a:r>
            <a:endParaRPr lang="en-IN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chemeClr val="accent2">
                    <a:lumMod val="75000"/>
                  </a:schemeClr>
                </a:solidFill>
              </a:rPr>
              <a:t>All India Muslim League was established in 1906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chemeClr val="accent2">
                    <a:lumMod val="75000"/>
                  </a:schemeClr>
                </a:solidFill>
              </a:rPr>
              <a:t>Party was formed in Dhaka ,in the present day Bangladesh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chemeClr val="accent2">
                    <a:lumMod val="75000"/>
                  </a:schemeClr>
                </a:solidFill>
              </a:rPr>
              <a:t>It was formed under the leadership of Aga Khan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chemeClr val="accent2">
                    <a:lumMod val="75000"/>
                  </a:schemeClr>
                </a:solidFill>
              </a:rPr>
              <a:t>The partition created a communal divide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chemeClr val="accent2">
                    <a:lumMod val="75000"/>
                  </a:schemeClr>
                </a:solidFill>
              </a:rPr>
              <a:t>The Bengal partition happened due to the split in Congress and the difference between Hindu and Muslim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chemeClr val="accent2">
                    <a:lumMod val="75000"/>
                  </a:schemeClr>
                </a:solidFill>
              </a:rPr>
              <a:t>Muslim community feel that they are neglected and poorly represented in comparison with the  majority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chemeClr val="accent2">
                    <a:lumMod val="75000"/>
                  </a:schemeClr>
                </a:solidFill>
              </a:rPr>
              <a:t>This was the ideology that led to the formation of Muslim League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chemeClr val="accent2">
                    <a:lumMod val="75000"/>
                  </a:schemeClr>
                </a:solidFill>
              </a:rPr>
              <a:t>League became a sole body of Indian Muslims because:</a:t>
            </a:r>
          </a:p>
          <a:p>
            <a:pPr lvl="1">
              <a:buFont typeface="Wingdings" pitchFamily="2" charset="2"/>
              <a:buChar char="Ø"/>
            </a:pPr>
            <a:r>
              <a:rPr lang="en-IN" sz="1800" dirty="0" smtClean="0">
                <a:solidFill>
                  <a:schemeClr val="accent2">
                    <a:lumMod val="75000"/>
                  </a:schemeClr>
                </a:solidFill>
              </a:rPr>
              <a:t>The support of the British government to the </a:t>
            </a:r>
            <a:r>
              <a:rPr lang="en-IN" sz="1800" smtClean="0">
                <a:solidFill>
                  <a:schemeClr val="accent2">
                    <a:lumMod val="75000"/>
                  </a:schemeClr>
                </a:solidFill>
              </a:rPr>
              <a:t>political Islamists in </a:t>
            </a:r>
            <a:r>
              <a:rPr lang="en-IN" sz="1800" dirty="0" smtClean="0">
                <a:solidFill>
                  <a:schemeClr val="accent2">
                    <a:lumMod val="75000"/>
                  </a:schemeClr>
                </a:solidFill>
              </a:rPr>
              <a:t>their non-secular intention</a:t>
            </a:r>
          </a:p>
          <a:p>
            <a:pPr lvl="1">
              <a:buFont typeface="Wingdings" pitchFamily="2" charset="2"/>
              <a:buChar char="Ø"/>
            </a:pPr>
            <a:r>
              <a:rPr lang="en-IN" sz="1800" dirty="0" smtClean="0">
                <a:solidFill>
                  <a:schemeClr val="accent2">
                    <a:lumMod val="75000"/>
                  </a:schemeClr>
                </a:solidFill>
              </a:rPr>
              <a:t>The contemptuous attitude towards the majority rule</a:t>
            </a:r>
          </a:p>
          <a:p>
            <a:pPr>
              <a:buFont typeface="Wingdings" pitchFamily="2" charset="2"/>
              <a:buChar char="Ø"/>
            </a:pPr>
            <a:endParaRPr lang="en-IN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840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6600FF"/>
                </a:solidFill>
              </a:rPr>
              <a:t>E). </a:t>
            </a:r>
            <a:r>
              <a:rPr lang="en-US" sz="2000" b="1" dirty="0" err="1" smtClean="0">
                <a:solidFill>
                  <a:srgbClr val="6600FF"/>
                </a:solidFill>
              </a:rPr>
              <a:t>Surat</a:t>
            </a:r>
            <a:r>
              <a:rPr lang="en-US" sz="2000" b="1" dirty="0" smtClean="0">
                <a:solidFill>
                  <a:srgbClr val="6600FF"/>
                </a:solidFill>
              </a:rPr>
              <a:t> Split (1907)</a:t>
            </a:r>
            <a:endParaRPr lang="en-US" sz="2000" b="1" dirty="0">
              <a:solidFill>
                <a:srgbClr val="66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6600FF"/>
                </a:solidFill>
              </a:rPr>
              <a:t>The conflict between the moderates and extremists in the congress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6600FF"/>
                </a:solidFill>
              </a:rPr>
              <a:t>Split in INC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6600FF"/>
                </a:solidFill>
              </a:rPr>
              <a:t>Direct confrontation with the extremists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6600FF"/>
                </a:solidFill>
              </a:rPr>
              <a:t>INC session on 26 December 1907 at </a:t>
            </a:r>
            <a:r>
              <a:rPr lang="en-US" sz="2000" dirty="0" err="1" smtClean="0">
                <a:solidFill>
                  <a:srgbClr val="6600FF"/>
                </a:solidFill>
              </a:rPr>
              <a:t>Surat</a:t>
            </a:r>
            <a:endParaRPr lang="en-US" sz="2000" dirty="0" smtClean="0">
              <a:solidFill>
                <a:srgbClr val="6600FF"/>
              </a:solidFill>
            </a:endParaRP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6600FF"/>
                </a:solidFill>
              </a:rPr>
              <a:t>The first days meeting had to be stopped following an agitation by extremists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6600FF"/>
                </a:solidFill>
              </a:rPr>
              <a:t>Direct physical confrontation between the moderates and the extremists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6600FF"/>
                </a:solidFill>
              </a:rPr>
              <a:t>INC summit was temporarily  suspended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6600FF"/>
                </a:solidFill>
              </a:rPr>
              <a:t>Extremists exited the congress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6600FF"/>
                </a:solidFill>
              </a:rPr>
              <a:t>Congress split became official</a:t>
            </a:r>
          </a:p>
          <a:p>
            <a:pPr>
              <a:buFont typeface="Wingdings"/>
              <a:buChar char="Ø"/>
            </a:pPr>
            <a:endParaRPr lang="en-US" sz="2000" dirty="0" smtClean="0">
              <a:solidFill>
                <a:srgbClr val="6600FF"/>
              </a:solidFill>
            </a:endParaRPr>
          </a:p>
          <a:p>
            <a:pPr>
              <a:buFont typeface="Wingdings"/>
              <a:buChar char="Ø"/>
            </a:pPr>
            <a:endParaRPr lang="en-US" sz="2000" dirty="0" smtClean="0">
              <a:solidFill>
                <a:srgbClr val="6600FF"/>
              </a:solidFill>
            </a:endParaRPr>
          </a:p>
          <a:p>
            <a:pPr>
              <a:buFont typeface="Wingdings"/>
              <a:buChar char="Ø"/>
            </a:pPr>
            <a:endParaRPr lang="en-US" sz="20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118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FF00FF"/>
                </a:solidFill>
              </a:rPr>
              <a:t>F). Administrative Reforms of 1909</a:t>
            </a:r>
            <a:endParaRPr lang="en-US" sz="2000" b="1" dirty="0">
              <a:solidFill>
                <a:srgbClr val="FF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FF"/>
                </a:solidFill>
              </a:rPr>
              <a:t>Indian Council Law 1909</a:t>
            </a:r>
          </a:p>
          <a:p>
            <a:pPr>
              <a:buFont typeface="Wingdings"/>
              <a:buChar char="Ø"/>
            </a:pPr>
            <a:r>
              <a:rPr lang="en-US" sz="2000" dirty="0" err="1" smtClean="0">
                <a:solidFill>
                  <a:srgbClr val="FF00FF"/>
                </a:solidFill>
              </a:rPr>
              <a:t>Minto</a:t>
            </a:r>
            <a:r>
              <a:rPr lang="en-US" sz="2000" dirty="0" smtClean="0">
                <a:solidFill>
                  <a:srgbClr val="FF00FF"/>
                </a:solidFill>
              </a:rPr>
              <a:t> – Morley reforms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FF"/>
                </a:solidFill>
              </a:rPr>
              <a:t>Lord </a:t>
            </a:r>
            <a:r>
              <a:rPr lang="en-US" sz="2000" dirty="0" err="1" smtClean="0">
                <a:solidFill>
                  <a:srgbClr val="FF00FF"/>
                </a:solidFill>
              </a:rPr>
              <a:t>Minto</a:t>
            </a:r>
            <a:r>
              <a:rPr lang="en-US" sz="2000" dirty="0" smtClean="0">
                <a:solidFill>
                  <a:srgbClr val="FF00FF"/>
                </a:solidFill>
              </a:rPr>
              <a:t> was the Viceroy and Morley was the Secretary of State for India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FF"/>
                </a:solidFill>
              </a:rPr>
              <a:t>Aim:-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FF00FF"/>
                </a:solidFill>
              </a:rPr>
              <a:t>To take in to confidence of Moderates and Muslims 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FF00FF"/>
                </a:solidFill>
              </a:rPr>
              <a:t>To create a split </a:t>
            </a:r>
            <a:r>
              <a:rPr lang="en-US" sz="1600" smtClean="0">
                <a:solidFill>
                  <a:srgbClr val="FF00FF"/>
                </a:solidFill>
              </a:rPr>
              <a:t>among nationalists </a:t>
            </a:r>
            <a:endParaRPr lang="en-US" sz="1600" dirty="0" smtClean="0">
              <a:solidFill>
                <a:srgbClr val="FF00FF"/>
              </a:solidFill>
            </a:endParaRPr>
          </a:p>
          <a:p>
            <a:pPr marL="457200" lvl="1" indent="0">
              <a:buNone/>
            </a:pPr>
            <a:endParaRPr lang="en-US" sz="1600" dirty="0" smtClean="0">
              <a:solidFill>
                <a:srgbClr val="FF00FF"/>
              </a:solidFill>
            </a:endParaRPr>
          </a:p>
          <a:p>
            <a:pPr marL="400050">
              <a:buFont typeface="Wingdings"/>
              <a:buChar char="Ø"/>
            </a:pPr>
            <a:r>
              <a:rPr lang="en-US" sz="2000" dirty="0" smtClean="0">
                <a:solidFill>
                  <a:srgbClr val="FF00FF"/>
                </a:solidFill>
              </a:rPr>
              <a:t>Reforms:-</a:t>
            </a:r>
          </a:p>
          <a:p>
            <a:pPr marL="800100" lvl="1">
              <a:buFont typeface="Wingdings"/>
              <a:buChar char="Ø"/>
            </a:pPr>
            <a:r>
              <a:rPr lang="en-US" sz="1600" dirty="0" smtClean="0">
                <a:solidFill>
                  <a:srgbClr val="FF00FF"/>
                </a:solidFill>
              </a:rPr>
              <a:t>One seat was left vacant in the Governor General’s Legislative Council  for an Indian </a:t>
            </a:r>
          </a:p>
          <a:p>
            <a:pPr marL="800100" lvl="1">
              <a:buFont typeface="Wingdings"/>
              <a:buChar char="Ø"/>
            </a:pPr>
            <a:r>
              <a:rPr lang="en-US" sz="1600" dirty="0" smtClean="0">
                <a:solidFill>
                  <a:srgbClr val="FF00FF"/>
                </a:solidFill>
              </a:rPr>
              <a:t>Membership </a:t>
            </a:r>
            <a:r>
              <a:rPr lang="en-US" sz="1600" dirty="0">
                <a:solidFill>
                  <a:srgbClr val="FF00FF"/>
                </a:solidFill>
              </a:rPr>
              <a:t>age in </a:t>
            </a:r>
            <a:r>
              <a:rPr lang="en-US" sz="1600" dirty="0" smtClean="0">
                <a:solidFill>
                  <a:srgbClr val="FF00FF"/>
                </a:solidFill>
              </a:rPr>
              <a:t>Central </a:t>
            </a:r>
            <a:r>
              <a:rPr lang="en-US" sz="1600" dirty="0">
                <a:solidFill>
                  <a:srgbClr val="FF00FF"/>
                </a:solidFill>
              </a:rPr>
              <a:t>Legislative Council was raised from 16 to 60 </a:t>
            </a:r>
          </a:p>
          <a:p>
            <a:pPr marL="800100" lvl="1">
              <a:buFont typeface="Wingdings"/>
              <a:buChar char="Ø"/>
            </a:pPr>
            <a:r>
              <a:rPr lang="en-US" sz="1600" dirty="0" smtClean="0">
                <a:solidFill>
                  <a:srgbClr val="FF00FF"/>
                </a:solidFill>
              </a:rPr>
              <a:t>The membership in the State Legislative Council was increased</a:t>
            </a:r>
          </a:p>
          <a:p>
            <a:pPr marL="800100" lvl="1">
              <a:buFont typeface="Wingdings"/>
              <a:buChar char="Ø"/>
            </a:pPr>
            <a:r>
              <a:rPr lang="en-US" sz="1600" dirty="0" err="1" smtClean="0">
                <a:solidFill>
                  <a:srgbClr val="FF00FF"/>
                </a:solidFill>
              </a:rPr>
              <a:t>Minto</a:t>
            </a:r>
            <a:r>
              <a:rPr lang="en-US" sz="1600" dirty="0" smtClean="0">
                <a:solidFill>
                  <a:srgbClr val="FF00FF"/>
                </a:solidFill>
              </a:rPr>
              <a:t> – Morley reforms arranged separate electorates for Muslims</a:t>
            </a:r>
          </a:p>
          <a:p>
            <a:pPr marL="800100" lvl="1">
              <a:buFont typeface="Wingdings"/>
              <a:buChar char="Ø"/>
            </a:pPr>
            <a:endParaRPr lang="en-US" sz="1600" dirty="0">
              <a:solidFill>
                <a:srgbClr val="FF00FF"/>
              </a:solidFill>
            </a:endParaRPr>
          </a:p>
          <a:p>
            <a:pPr marL="800100" lvl="1">
              <a:buFont typeface="Wingdings"/>
              <a:buChar char="Ø"/>
            </a:pPr>
            <a:endParaRPr lang="en-US" sz="1600" dirty="0" smtClean="0">
              <a:solidFill>
                <a:srgbClr val="FF00FF"/>
              </a:solidFill>
            </a:endParaRPr>
          </a:p>
          <a:p>
            <a:pPr marL="457200" lvl="1" indent="0">
              <a:buNone/>
            </a:pPr>
            <a:r>
              <a:rPr lang="en-US" sz="1600" dirty="0" smtClean="0">
                <a:solidFill>
                  <a:srgbClr val="FF00FF"/>
                </a:solidFill>
              </a:rPr>
              <a:t>	</a:t>
            </a:r>
            <a:endParaRPr lang="en-US" sz="1600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33958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FF0000"/>
                </a:solidFill>
              </a:rPr>
              <a:t>G). Home Rule Movement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00"/>
                </a:solidFill>
              </a:rPr>
              <a:t>A movement in British India on the lines of </a:t>
            </a:r>
            <a:r>
              <a:rPr lang="en-US" sz="2000" dirty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rish Home Rule Movement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00"/>
                </a:solidFill>
              </a:rPr>
              <a:t>Leadership of Annie Besant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00"/>
                </a:solidFill>
              </a:rPr>
              <a:t>1909 Government of India Act failed to satisfy Indian demands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00"/>
                </a:solidFill>
              </a:rPr>
              <a:t>In 1916 Home Rule League were instituted in India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buFont typeface="Wingdings"/>
              <a:buChar char="Ø"/>
            </a:pPr>
            <a:r>
              <a:rPr lang="en-US" sz="2000" dirty="0" err="1" smtClean="0">
                <a:solidFill>
                  <a:srgbClr val="FF0000"/>
                </a:solidFill>
              </a:rPr>
              <a:t>Tilak</a:t>
            </a:r>
            <a:r>
              <a:rPr lang="en-US" sz="2000" dirty="0" smtClean="0">
                <a:solidFill>
                  <a:srgbClr val="FF0000"/>
                </a:solidFill>
              </a:rPr>
              <a:t> founded Indian Home Rule Movement in Belgaum (Karnataka)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00"/>
                </a:solidFill>
              </a:rPr>
              <a:t>Aim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FF0000"/>
                </a:solidFill>
              </a:rPr>
              <a:t>To gain Home Rule or Self Governance for India within British Empire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00"/>
                </a:solidFill>
              </a:rPr>
              <a:t>Government Measures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FF0000"/>
                </a:solidFill>
              </a:rPr>
              <a:t>Government imposed the ban on </a:t>
            </a:r>
            <a:r>
              <a:rPr lang="en-US" sz="1600" dirty="0" err="1" smtClean="0">
                <a:solidFill>
                  <a:srgbClr val="FF0000"/>
                </a:solidFill>
              </a:rPr>
              <a:t>Tilak</a:t>
            </a:r>
            <a:r>
              <a:rPr lang="en-US" sz="1600" dirty="0" smtClean="0">
                <a:solidFill>
                  <a:srgbClr val="FF0000"/>
                </a:solidFill>
              </a:rPr>
              <a:t> entering Delhi and Punjab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FF0000"/>
                </a:solidFill>
              </a:rPr>
              <a:t>Annie Besant was kept under house arrest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00"/>
                </a:solidFill>
              </a:rPr>
              <a:t>Due to people agitation government was forced to release Annie Besant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00"/>
                </a:solidFill>
              </a:rPr>
              <a:t>In 1917 British parliament declared that responsible government would be brought about to India</a:t>
            </a:r>
          </a:p>
          <a:p>
            <a:pPr>
              <a:buFont typeface="Wingdings"/>
              <a:buChar char="Ø"/>
            </a:pPr>
            <a:endParaRPr lang="en-US" sz="2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31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800000"/>
                </a:solidFill>
              </a:rPr>
              <a:t>H). </a:t>
            </a:r>
            <a:r>
              <a:rPr lang="en-US" sz="2000" b="1" dirty="0" err="1" smtClean="0">
                <a:solidFill>
                  <a:srgbClr val="800000"/>
                </a:solidFill>
              </a:rPr>
              <a:t>Lucknow</a:t>
            </a:r>
            <a:r>
              <a:rPr lang="en-US" sz="2000" b="1" dirty="0" smtClean="0">
                <a:solidFill>
                  <a:srgbClr val="800000"/>
                </a:solidFill>
              </a:rPr>
              <a:t> Pact (1916)-Congress –League Pact</a:t>
            </a:r>
            <a:endParaRPr lang="en-US" sz="2000" b="1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It was an </a:t>
            </a:r>
            <a:r>
              <a:rPr lang="en-US" sz="2000" smtClean="0">
                <a:solidFill>
                  <a:srgbClr val="800000"/>
                </a:solidFill>
              </a:rPr>
              <a:t>agreement between </a:t>
            </a:r>
            <a:r>
              <a:rPr lang="en-US" sz="2000" dirty="0" smtClean="0">
                <a:solidFill>
                  <a:srgbClr val="800000"/>
                </a:solidFill>
              </a:rPr>
              <a:t>moderates and extremists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Reunion of INC and Muslim league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Educated Muslim youth had joined the nationalist movement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They tried to bring the Congress and League together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Joint session of all in 1916 at </a:t>
            </a:r>
            <a:r>
              <a:rPr lang="en-US" sz="2000" dirty="0" err="1" smtClean="0">
                <a:solidFill>
                  <a:srgbClr val="800000"/>
                </a:solidFill>
              </a:rPr>
              <a:t>Lucknow</a:t>
            </a:r>
            <a:endParaRPr lang="en-US" sz="2000" dirty="0" smtClean="0">
              <a:solidFill>
                <a:srgbClr val="800000"/>
              </a:solidFill>
            </a:endParaRP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Signed by </a:t>
            </a:r>
            <a:r>
              <a:rPr lang="en-US" sz="2000" dirty="0" err="1" smtClean="0">
                <a:solidFill>
                  <a:srgbClr val="800000"/>
                </a:solidFill>
              </a:rPr>
              <a:t>Tilak</a:t>
            </a:r>
            <a:r>
              <a:rPr lang="en-US" sz="2000" dirty="0" smtClean="0">
                <a:solidFill>
                  <a:srgbClr val="800000"/>
                </a:solidFill>
              </a:rPr>
              <a:t> and Muhammad Ali Jinnah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Pact for Hindu – Muslim Unity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Came to be known as Congress – League </a:t>
            </a:r>
            <a:r>
              <a:rPr lang="en-US" sz="2000" dirty="0" err="1" smtClean="0">
                <a:solidFill>
                  <a:srgbClr val="800000"/>
                </a:solidFill>
              </a:rPr>
              <a:t>programme</a:t>
            </a:r>
            <a:endParaRPr lang="en-US" sz="2000" dirty="0" smtClean="0">
              <a:solidFill>
                <a:srgbClr val="800000"/>
              </a:solidFill>
            </a:endParaRPr>
          </a:p>
          <a:p>
            <a:pPr>
              <a:buFont typeface="Wingdings"/>
              <a:buChar char="Ø"/>
            </a:pPr>
            <a:r>
              <a:rPr lang="en-US" sz="2000" b="1" dirty="0" smtClean="0">
                <a:solidFill>
                  <a:srgbClr val="800000"/>
                </a:solidFill>
              </a:rPr>
              <a:t>Demands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800000"/>
                </a:solidFill>
              </a:rPr>
              <a:t>Self Government for India from British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800000"/>
                </a:solidFill>
              </a:rPr>
              <a:t>Expansion of Provincial Legislative Councils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800000"/>
                </a:solidFill>
              </a:rPr>
              <a:t>Separate Legislative Councils for the Muslims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800000"/>
                </a:solidFill>
              </a:rPr>
              <a:t>Minority in the provinces should be protected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800000"/>
                </a:solidFill>
              </a:rPr>
              <a:t>Separating the Executive from Judiciary</a:t>
            </a:r>
            <a:endParaRPr lang="en-US" sz="16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269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008000"/>
                </a:solidFill>
              </a:rPr>
              <a:t>I). </a:t>
            </a:r>
            <a:r>
              <a:rPr lang="en-US" sz="2000" b="1" dirty="0" err="1" smtClean="0">
                <a:solidFill>
                  <a:srgbClr val="008000"/>
                </a:solidFill>
              </a:rPr>
              <a:t>Gokhale</a:t>
            </a:r>
            <a:r>
              <a:rPr lang="en-US" sz="2000" b="1" dirty="0" smtClean="0">
                <a:solidFill>
                  <a:srgbClr val="008000"/>
                </a:solidFill>
              </a:rPr>
              <a:t> 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Born on 9</a:t>
            </a:r>
            <a:r>
              <a:rPr lang="en-US" sz="2000" baseline="30000" dirty="0" smtClean="0">
                <a:solidFill>
                  <a:srgbClr val="008000"/>
                </a:solidFill>
              </a:rPr>
              <a:t>th</a:t>
            </a:r>
            <a:r>
              <a:rPr lang="en-US" sz="2000" dirty="0" smtClean="0">
                <a:solidFill>
                  <a:srgbClr val="008000"/>
                </a:solidFill>
              </a:rPr>
              <a:t> May 1866 in Maharashtra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Received English Education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Appointed  as a clerk in British Raj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Became a member of INC in 1889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Accepted Ranade as his Guru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The president of Congress in Banaras session 1909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A moderate leader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Established an organization ‘ Servants of India Society’ in 1905</a:t>
            </a:r>
          </a:p>
          <a:p>
            <a:pPr>
              <a:buFont typeface="Wingdings"/>
              <a:buChar char="Ø"/>
            </a:pPr>
            <a:endParaRPr lang="en-US" sz="2000" dirty="0">
              <a:solidFill>
                <a:srgbClr val="008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581025"/>
            <a:ext cx="2139398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7075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4873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J).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Bal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Gangadhar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Tilak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Born on 23</a:t>
            </a:r>
            <a:r>
              <a:rPr lang="en-US" sz="20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July 1856 in a Marathi Brahmin family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post graduate from Bombay University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First leader of Indian independence movement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British called him “Father of Indian Unrest”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Conferred with the title “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Lokmanya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Founded new English School in Pune in 1880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Later this school came into exist as Fergusson College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Joined INC in 1890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 extremist leader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Founded news papers ‘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Kesari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 and ‘Maratha’(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nglish)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 spread patriotism through his news papers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His words – “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Swaraj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my birth right and I shall ha</a:t>
            </a:r>
            <a:r>
              <a:rPr lang="en-US" sz="2000" dirty="0" smtClean="0">
                <a:solidFill>
                  <a:srgbClr val="002060"/>
                </a:solidFill>
              </a:rPr>
              <a:t>ve it”</a:t>
            </a:r>
          </a:p>
          <a:p>
            <a:pPr>
              <a:buFont typeface="Wingdings"/>
              <a:buChar char="Ø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Font typeface="Wingdings"/>
              <a:buChar char="Ø"/>
            </a:pPr>
            <a:endParaRPr lang="en-US" sz="20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790221"/>
            <a:ext cx="2133600" cy="300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635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Tilak</a:t>
            </a:r>
            <a:r>
              <a:rPr lang="en-IN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used the </a:t>
            </a:r>
            <a:r>
              <a:rPr lang="en-IN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Ganapati</a:t>
            </a:r>
            <a:r>
              <a:rPr lang="en-IN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festival and the </a:t>
            </a:r>
            <a:r>
              <a:rPr lang="en-IN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Sivaji</a:t>
            </a:r>
            <a:r>
              <a:rPr lang="en-IN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festival of Maharashtra to unite people and to spread nationalism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He started </a:t>
            </a:r>
            <a:r>
              <a:rPr lang="en-IN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Lathi</a:t>
            </a:r>
            <a:r>
              <a:rPr lang="en-IN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Clubs to inspire </a:t>
            </a:r>
            <a:r>
              <a:rPr lang="en-IN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Hindhu</a:t>
            </a:r>
            <a:r>
              <a:rPr lang="en-IN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youth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 1896-97 he started Anti-Tax movement in Maharashtra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He asked farmers to not to pay tax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He called the people to Boycott the British goods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He opposed the moderate views of </a:t>
            </a:r>
            <a:r>
              <a:rPr lang="en-IN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Gokhale</a:t>
            </a:r>
            <a:endParaRPr lang="en-IN" sz="2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IN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Surat</a:t>
            </a:r>
            <a:r>
              <a:rPr lang="en-IN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Conference he was arrested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Tilak</a:t>
            </a:r>
            <a:r>
              <a:rPr lang="en-IN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defended the revolutionaries and called for immediate self rule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Government charged with him sedition (misconduct)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He was imprisoned for 6 years in Mandalay(Burma)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There he wrote two works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‘Truth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Gita’ and ‘Arctic Home in the Vedas’</a:t>
            </a:r>
          </a:p>
          <a:p>
            <a:pPr>
              <a:buFont typeface="Wingdings" pitchFamily="2" charset="2"/>
              <a:buChar char="Ø"/>
            </a:pPr>
            <a:endParaRPr lang="en-IN" sz="2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0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39" y="381001"/>
            <a:ext cx="2755661" cy="354708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125" y="228600"/>
            <a:ext cx="1752600" cy="23767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2781922"/>
            <a:ext cx="2133600" cy="325201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40386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smtClean="0">
                <a:solidFill>
                  <a:srgbClr val="FF0000"/>
                </a:solidFill>
              </a:rPr>
              <a:t>      </a:t>
            </a:r>
            <a:r>
              <a:rPr lang="en-IN" dirty="0" err="1" smtClean="0">
                <a:solidFill>
                  <a:srgbClr val="FF0000"/>
                </a:solidFill>
              </a:rPr>
              <a:t>Dadabai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err="1" smtClean="0">
                <a:solidFill>
                  <a:srgbClr val="FF0000"/>
                </a:solidFill>
              </a:rPr>
              <a:t>Naoroji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26767" y="2812018"/>
            <a:ext cx="967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A Stamp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75693" y="6172200"/>
            <a:ext cx="2411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Book written by </a:t>
            </a:r>
            <a:r>
              <a:rPr lang="en-IN" dirty="0" err="1" smtClean="0">
                <a:solidFill>
                  <a:srgbClr val="FF0000"/>
                </a:solidFill>
              </a:rPr>
              <a:t>Naoroji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28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7030A0"/>
                </a:solidFill>
              </a:rPr>
              <a:t>K). Revolutionary Movements 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7030A0"/>
                </a:solidFill>
              </a:rPr>
              <a:t>Secret groups arose in Bengal and Maharashtra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7030A0"/>
                </a:solidFill>
              </a:rPr>
              <a:t>‘</a:t>
            </a:r>
            <a:r>
              <a:rPr lang="en-US" sz="2000" dirty="0" err="1" smtClean="0">
                <a:solidFill>
                  <a:srgbClr val="7030A0"/>
                </a:solidFill>
              </a:rPr>
              <a:t>Swadeshi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Dacoities</a:t>
            </a:r>
            <a:r>
              <a:rPr lang="en-US" sz="2000" dirty="0" smtClean="0">
                <a:solidFill>
                  <a:srgbClr val="7030A0"/>
                </a:solidFill>
              </a:rPr>
              <a:t>’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1). </a:t>
            </a:r>
            <a:r>
              <a:rPr lang="en-US" sz="2000" dirty="0" err="1" smtClean="0">
                <a:solidFill>
                  <a:srgbClr val="7030A0"/>
                </a:solidFill>
              </a:rPr>
              <a:t>Abhinav</a:t>
            </a:r>
            <a:r>
              <a:rPr lang="en-US" sz="2000" dirty="0" smtClean="0">
                <a:solidFill>
                  <a:srgbClr val="7030A0"/>
                </a:solidFill>
              </a:rPr>
              <a:t> Bharat – 1904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2). Bharat Mata Association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3). Bharat Mata Society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4). </a:t>
            </a:r>
            <a:r>
              <a:rPr lang="en-US" sz="2000" dirty="0" err="1" smtClean="0">
                <a:solidFill>
                  <a:srgbClr val="7030A0"/>
                </a:solidFill>
              </a:rPr>
              <a:t>Anusheelan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Samiti</a:t>
            </a:r>
            <a:endParaRPr lang="en-US" sz="20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5). </a:t>
            </a:r>
            <a:r>
              <a:rPr lang="en-US" sz="2000" dirty="0" err="1" smtClean="0">
                <a:solidFill>
                  <a:srgbClr val="7030A0"/>
                </a:solidFill>
              </a:rPr>
              <a:t>Yuganthar</a:t>
            </a:r>
            <a:r>
              <a:rPr lang="en-US" sz="2000" dirty="0" smtClean="0">
                <a:solidFill>
                  <a:srgbClr val="7030A0"/>
                </a:solidFill>
              </a:rPr>
              <a:t> Party</a:t>
            </a:r>
          </a:p>
          <a:p>
            <a:pPr marL="0" indent="0">
              <a:buNone/>
            </a:pPr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007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sz="2000" b="1" i="1" dirty="0" smtClean="0">
                <a:solidFill>
                  <a:srgbClr val="CC00CC"/>
                </a:solidFill>
              </a:rPr>
              <a:t>Drain Theory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CC00CC"/>
                </a:solidFill>
              </a:rPr>
              <a:t>Britain was draining and ‘bleeding’ India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CC00CC"/>
                </a:solidFill>
              </a:rPr>
              <a:t>Large part of India’s capital and wealth was being transferred to Britain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CC00CC"/>
                </a:solidFill>
              </a:rPr>
              <a:t>India did not get any economic and commercial benefit </a:t>
            </a:r>
            <a:endParaRPr lang="en-US" sz="1600" dirty="0">
              <a:solidFill>
                <a:srgbClr val="CC00CC"/>
              </a:solidFill>
            </a:endParaRP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CC00CC"/>
                </a:solidFill>
              </a:rPr>
              <a:t>Process of drain started after battle of </a:t>
            </a:r>
            <a:r>
              <a:rPr lang="en-US" sz="1600" dirty="0" err="1" smtClean="0">
                <a:solidFill>
                  <a:srgbClr val="CC00CC"/>
                </a:solidFill>
              </a:rPr>
              <a:t>Plassey</a:t>
            </a:r>
            <a:endParaRPr lang="en-US" sz="1600" dirty="0" smtClean="0">
              <a:solidFill>
                <a:srgbClr val="CC00CC"/>
              </a:solidFill>
            </a:endParaRP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CC00CC"/>
                </a:solidFill>
              </a:rPr>
              <a:t>Drain was the most important cause of poverty in India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CC00CC"/>
                </a:solidFill>
              </a:rPr>
              <a:t>Drain was not only the loss of  wealth but also the loss </a:t>
            </a:r>
            <a:r>
              <a:rPr lang="en-US" sz="1600" smtClean="0">
                <a:solidFill>
                  <a:srgbClr val="CC00CC"/>
                </a:solidFill>
              </a:rPr>
              <a:t>of capital</a:t>
            </a:r>
            <a:endParaRPr lang="en-US" sz="1600" dirty="0" smtClean="0">
              <a:solidFill>
                <a:srgbClr val="CC00CC"/>
              </a:solidFill>
            </a:endParaRPr>
          </a:p>
          <a:p>
            <a:pPr marL="57150" indent="0">
              <a:buNone/>
            </a:pPr>
            <a:endParaRPr lang="en-US" sz="2000" dirty="0" smtClean="0">
              <a:solidFill>
                <a:srgbClr val="CC00CC"/>
              </a:solidFill>
            </a:endParaRPr>
          </a:p>
          <a:p>
            <a:pPr marL="57150" indent="0">
              <a:buNone/>
            </a:pPr>
            <a:r>
              <a:rPr lang="en-US" sz="2000" b="1" dirty="0" smtClean="0">
                <a:solidFill>
                  <a:srgbClr val="CC00CC"/>
                </a:solidFill>
              </a:rPr>
              <a:t>M.G. Ranade </a:t>
            </a:r>
          </a:p>
          <a:p>
            <a:pPr marL="400050">
              <a:buFont typeface="Wingdings"/>
              <a:buChar char="Ø"/>
            </a:pPr>
            <a:r>
              <a:rPr lang="en-US" sz="2000" dirty="0" smtClean="0">
                <a:solidFill>
                  <a:srgbClr val="CC00CC"/>
                </a:solidFill>
              </a:rPr>
              <a:t>Pointed out exploitative character of colonial economy</a:t>
            </a:r>
          </a:p>
          <a:p>
            <a:pPr marL="400050">
              <a:buFont typeface="Wingdings"/>
              <a:buChar char="Ø"/>
            </a:pPr>
            <a:r>
              <a:rPr lang="en-US" sz="2000" dirty="0" smtClean="0">
                <a:solidFill>
                  <a:srgbClr val="CC00CC"/>
                </a:solidFill>
              </a:rPr>
              <a:t>Delivered a lecture at Poona in 1872</a:t>
            </a:r>
          </a:p>
          <a:p>
            <a:pPr marL="400050">
              <a:buFont typeface="Wingdings"/>
              <a:buChar char="Ø"/>
            </a:pPr>
            <a:r>
              <a:rPr lang="en-US" sz="2000" dirty="0" smtClean="0">
                <a:solidFill>
                  <a:srgbClr val="CC00CC"/>
                </a:solidFill>
              </a:rPr>
              <a:t>More than one third of India’s national income was taken away by the British</a:t>
            </a:r>
            <a:endParaRPr lang="en-US" sz="2000" dirty="0">
              <a:solidFill>
                <a:srgbClr val="CC00CC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653136"/>
            <a:ext cx="1468016" cy="207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53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0000FF"/>
                </a:solidFill>
              </a:rPr>
              <a:t>R.C. DUTT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“The Economic History of India”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One half of the net revenue flows annually out of India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Stagnation and poverty of Indian people under British</a:t>
            </a:r>
          </a:p>
          <a:p>
            <a:pPr>
              <a:buFont typeface="Wingdings"/>
              <a:buChar char="Ø"/>
            </a:pPr>
            <a:endParaRPr lang="en-US" sz="2000" dirty="0" smtClean="0">
              <a:solidFill>
                <a:srgbClr val="FF0000"/>
              </a:solidFill>
            </a:endParaRPr>
          </a:p>
          <a:p>
            <a:pPr>
              <a:buFont typeface="Wingdings"/>
              <a:buChar char="Ø"/>
            </a:pPr>
            <a:r>
              <a:rPr lang="en-US" sz="1800" dirty="0" smtClean="0">
                <a:solidFill>
                  <a:srgbClr val="FF0000"/>
                </a:solidFill>
              </a:rPr>
              <a:t>Colonialism was the main obstacle to </a:t>
            </a:r>
            <a:r>
              <a:rPr lang="en-US" sz="1800" dirty="0">
                <a:solidFill>
                  <a:srgbClr val="FF0000"/>
                </a:solidFill>
              </a:rPr>
              <a:t>I</a:t>
            </a:r>
            <a:r>
              <a:rPr lang="en-US" sz="1800" dirty="0" smtClean="0">
                <a:solidFill>
                  <a:srgbClr val="FF0000"/>
                </a:solidFill>
              </a:rPr>
              <a:t>ndia’s economic development</a:t>
            </a:r>
          </a:p>
          <a:p>
            <a:pPr>
              <a:buFont typeface="Wingdings"/>
              <a:buChar char="Ø"/>
            </a:pPr>
            <a:r>
              <a:rPr lang="en-US" sz="1800" dirty="0" smtClean="0">
                <a:solidFill>
                  <a:srgbClr val="FF0000"/>
                </a:solidFill>
              </a:rPr>
              <a:t>Early nationalist believed that development of modern industries were essential for economic growth</a:t>
            </a:r>
          </a:p>
          <a:p>
            <a:pPr>
              <a:buFont typeface="Wingdings"/>
              <a:buChar char="Ø"/>
            </a:pPr>
            <a:r>
              <a:rPr lang="en-US" sz="1800" dirty="0" smtClean="0">
                <a:solidFill>
                  <a:srgbClr val="FF0000"/>
                </a:solidFill>
              </a:rPr>
              <a:t>Nationalist leaders </a:t>
            </a:r>
            <a:r>
              <a:rPr lang="en-US" sz="1800" dirty="0" err="1" smtClean="0">
                <a:solidFill>
                  <a:srgbClr val="FF0000"/>
                </a:solidFill>
              </a:rPr>
              <a:t>criticised</a:t>
            </a:r>
            <a:r>
              <a:rPr lang="en-US" sz="1800" dirty="0" smtClean="0">
                <a:solidFill>
                  <a:srgbClr val="FF0000"/>
                </a:solidFill>
              </a:rPr>
              <a:t> the policy of encouraging foreign capital and suppressing Indian capital</a:t>
            </a:r>
          </a:p>
          <a:p>
            <a:pPr>
              <a:buFont typeface="Wingdings"/>
              <a:buChar char="Ø"/>
            </a:pPr>
            <a:r>
              <a:rPr lang="en-US" sz="1800" dirty="0" smtClean="0">
                <a:solidFill>
                  <a:srgbClr val="FF0000"/>
                </a:solidFill>
              </a:rPr>
              <a:t>The process of Drain began after Battle of </a:t>
            </a:r>
            <a:r>
              <a:rPr lang="en-US" sz="1800" dirty="0" err="1" smtClean="0">
                <a:solidFill>
                  <a:srgbClr val="FF0000"/>
                </a:solidFill>
              </a:rPr>
              <a:t>Plassey</a:t>
            </a:r>
            <a:endParaRPr lang="en-US" sz="18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1362075"/>
            <a:ext cx="139446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0816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CC0066"/>
                </a:solidFill>
              </a:rPr>
              <a:t>B). </a:t>
            </a:r>
            <a:r>
              <a:rPr lang="en-US" sz="2000" b="1" dirty="0" err="1" smtClean="0">
                <a:solidFill>
                  <a:srgbClr val="CC0066"/>
                </a:solidFill>
              </a:rPr>
              <a:t>Programmes</a:t>
            </a:r>
            <a:r>
              <a:rPr lang="en-US" sz="2000" b="1" dirty="0" smtClean="0">
                <a:solidFill>
                  <a:srgbClr val="CC0066"/>
                </a:solidFill>
              </a:rPr>
              <a:t> and Policies of Moderates</a:t>
            </a:r>
            <a:endParaRPr lang="en-US" sz="2000" b="1" dirty="0">
              <a:solidFill>
                <a:srgbClr val="CC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sz="2000" b="1" dirty="0" smtClean="0">
                <a:solidFill>
                  <a:srgbClr val="CC0066"/>
                </a:solidFill>
              </a:rPr>
              <a:t>Moderates (1885- 1905)</a:t>
            </a: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CC0066"/>
                </a:solidFill>
              </a:rPr>
              <a:t>INC dominated by liberal leaders </a:t>
            </a: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CC0066"/>
                </a:solidFill>
              </a:rPr>
              <a:t>Dadabai Naoroji, </a:t>
            </a:r>
            <a:r>
              <a:rPr lang="en-US" sz="1800" dirty="0" err="1" smtClean="0">
                <a:solidFill>
                  <a:srgbClr val="CC0066"/>
                </a:solidFill>
              </a:rPr>
              <a:t>Pheroz</a:t>
            </a:r>
            <a:r>
              <a:rPr lang="en-US" sz="1800" dirty="0">
                <a:solidFill>
                  <a:srgbClr val="CC0066"/>
                </a:solidFill>
              </a:rPr>
              <a:t> </a:t>
            </a:r>
            <a:r>
              <a:rPr lang="en-US" sz="1800" dirty="0" err="1" smtClean="0">
                <a:solidFill>
                  <a:srgbClr val="CC0066"/>
                </a:solidFill>
              </a:rPr>
              <a:t>Sha</a:t>
            </a:r>
            <a:r>
              <a:rPr lang="en-US" sz="1800" dirty="0">
                <a:solidFill>
                  <a:srgbClr val="CC0066"/>
                </a:solidFill>
              </a:rPr>
              <a:t> </a:t>
            </a:r>
            <a:r>
              <a:rPr lang="en-US" sz="1800" dirty="0" smtClean="0">
                <a:solidFill>
                  <a:srgbClr val="CC0066"/>
                </a:solidFill>
              </a:rPr>
              <a:t>Mehta, M.G. Ranade, </a:t>
            </a:r>
            <a:r>
              <a:rPr lang="en-US" sz="1800" dirty="0" err="1" smtClean="0">
                <a:solidFill>
                  <a:srgbClr val="CC0066"/>
                </a:solidFill>
              </a:rPr>
              <a:t>Gokhale</a:t>
            </a:r>
            <a:r>
              <a:rPr lang="en-US" sz="1800" dirty="0" smtClean="0">
                <a:solidFill>
                  <a:srgbClr val="CC0066"/>
                </a:solidFill>
              </a:rPr>
              <a:t>, S.N. </a:t>
            </a:r>
            <a:r>
              <a:rPr lang="en-US" sz="1800" dirty="0" err="1" smtClean="0">
                <a:solidFill>
                  <a:srgbClr val="CC0066"/>
                </a:solidFill>
              </a:rPr>
              <a:t>Banerji</a:t>
            </a:r>
            <a:r>
              <a:rPr lang="en-US" sz="1800" dirty="0" smtClean="0">
                <a:solidFill>
                  <a:srgbClr val="CC0066"/>
                </a:solidFill>
              </a:rPr>
              <a:t>, W.C. </a:t>
            </a:r>
            <a:r>
              <a:rPr lang="en-US" sz="1800" dirty="0" err="1" smtClean="0">
                <a:solidFill>
                  <a:srgbClr val="CC0066"/>
                </a:solidFill>
              </a:rPr>
              <a:t>Banerji</a:t>
            </a:r>
            <a:endParaRPr lang="en-US" sz="1800" dirty="0" smtClean="0">
              <a:solidFill>
                <a:srgbClr val="CC0066"/>
              </a:solidFill>
            </a:endParaRP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CC0066"/>
                </a:solidFill>
              </a:rPr>
              <a:t>They believed in British sense of Justice</a:t>
            </a: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CC0066"/>
                </a:solidFill>
              </a:rPr>
              <a:t>Considered British rule as a blessing</a:t>
            </a: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CC0066"/>
                </a:solidFill>
              </a:rPr>
              <a:t>Did not demand freedom of the country</a:t>
            </a: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CC0066"/>
                </a:solidFill>
              </a:rPr>
              <a:t>Aimed at the self government for India within British Empire </a:t>
            </a:r>
          </a:p>
          <a:p>
            <a:pPr>
              <a:buFont typeface="Wingdings"/>
              <a:buChar char="Ø"/>
            </a:pPr>
            <a:r>
              <a:rPr lang="en-US" sz="2000" b="1" dirty="0" smtClean="0">
                <a:solidFill>
                  <a:srgbClr val="CC0066"/>
                </a:solidFill>
              </a:rPr>
              <a:t>Methods </a:t>
            </a: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CC0066"/>
                </a:solidFill>
              </a:rPr>
              <a:t>Constitutional agitation </a:t>
            </a: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CC0066"/>
                </a:solidFill>
              </a:rPr>
              <a:t>Prayer, Petition and Protest</a:t>
            </a:r>
          </a:p>
          <a:p>
            <a:pPr>
              <a:buFont typeface="Wingdings"/>
              <a:buChar char="Ø"/>
            </a:pPr>
            <a:endParaRPr lang="en-US" sz="2000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08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endParaRPr lang="en-US" sz="2000" dirty="0">
              <a:solidFill>
                <a:srgbClr val="FF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sz="2000" b="1" dirty="0" smtClean="0">
                <a:solidFill>
                  <a:srgbClr val="CC0066"/>
                </a:solidFill>
              </a:rPr>
              <a:t>Demands </a:t>
            </a: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CC0066"/>
                </a:solidFill>
              </a:rPr>
              <a:t>Elected representatives in the provincial and central Legislative Council</a:t>
            </a: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CC0066"/>
                </a:solidFill>
              </a:rPr>
              <a:t>Holding of ICS examination in India</a:t>
            </a: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CC0066"/>
                </a:solidFill>
              </a:rPr>
              <a:t>Reduction of Military expenditure</a:t>
            </a: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CC0066"/>
                </a:solidFill>
              </a:rPr>
              <a:t>Spread of education </a:t>
            </a: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CC0066"/>
                </a:solidFill>
              </a:rPr>
              <a:t>Agricultural and industrial development</a:t>
            </a:r>
          </a:p>
          <a:p>
            <a:pPr marL="742950" lvl="2">
              <a:buFont typeface="Wingdings"/>
              <a:buChar char="Ø"/>
            </a:pPr>
            <a:endParaRPr lang="en-US" sz="1800" dirty="0" smtClean="0">
              <a:solidFill>
                <a:srgbClr val="CC0066"/>
              </a:solidFill>
            </a:endParaRPr>
          </a:p>
          <a:p>
            <a:pPr marL="742950" lvl="2">
              <a:buFont typeface="Wingdings"/>
              <a:buChar char="Ø"/>
            </a:pPr>
            <a:endParaRPr lang="en-US" sz="1800" dirty="0" smtClean="0">
              <a:solidFill>
                <a:srgbClr val="CC0066"/>
              </a:solidFill>
            </a:endParaRPr>
          </a:p>
          <a:p>
            <a:pPr marL="742950" lvl="2">
              <a:buFont typeface="Wingdings"/>
              <a:buChar char="Ø"/>
            </a:pPr>
            <a:endParaRPr lang="en-US" sz="1600" dirty="0">
              <a:solidFill>
                <a:srgbClr val="CC0066"/>
              </a:solidFill>
            </a:endParaRPr>
          </a:p>
          <a:p>
            <a:pPr marL="57150" indent="0">
              <a:buNone/>
            </a:pPr>
            <a:endParaRPr lang="en-US" sz="2000" b="1" dirty="0" smtClean="0">
              <a:solidFill>
                <a:srgbClr val="CC0066"/>
              </a:solidFill>
            </a:endParaRPr>
          </a:p>
          <a:p>
            <a:endParaRPr lang="en-US" sz="2000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93137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marL="400050" lvl="1" indent="-342900">
              <a:buFont typeface="Wingdings"/>
              <a:buChar char="Ø"/>
            </a:pPr>
            <a:r>
              <a:rPr lang="en-US" sz="2000" b="1" dirty="0">
                <a:solidFill>
                  <a:srgbClr val="FF0000"/>
                </a:solidFill>
              </a:rPr>
              <a:t>Extremists  (1906 – 1918)</a:t>
            </a:r>
          </a:p>
          <a:p>
            <a:pPr marL="742950" lvl="2">
              <a:buFont typeface="Wingdings"/>
              <a:buChar char="Ø"/>
            </a:pPr>
            <a:r>
              <a:rPr lang="en-US" sz="1800" dirty="0">
                <a:solidFill>
                  <a:srgbClr val="FF0000"/>
                </a:solidFill>
              </a:rPr>
              <a:t>Aggressive attitude of the Leaders</a:t>
            </a:r>
          </a:p>
          <a:p>
            <a:pPr marL="742950" lvl="2">
              <a:buFont typeface="Wingdings"/>
              <a:buChar char="Ø"/>
            </a:pPr>
            <a:r>
              <a:rPr lang="en-US" sz="1800" dirty="0">
                <a:solidFill>
                  <a:srgbClr val="FF0000"/>
                </a:solidFill>
              </a:rPr>
              <a:t>The agitation methods of protests</a:t>
            </a:r>
          </a:p>
          <a:p>
            <a:pPr marL="742950" lvl="2">
              <a:buFont typeface="Wingdings"/>
              <a:buChar char="Ø"/>
            </a:pPr>
            <a:r>
              <a:rPr lang="en-US" sz="1800" dirty="0" err="1">
                <a:solidFill>
                  <a:srgbClr val="FF0000"/>
                </a:solidFill>
              </a:rPr>
              <a:t>Bal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Gangadhar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Tilak</a:t>
            </a:r>
            <a:r>
              <a:rPr lang="en-US" sz="1800" dirty="0">
                <a:solidFill>
                  <a:srgbClr val="FF0000"/>
                </a:solidFill>
              </a:rPr>
              <a:t>, Lala Lajpat Rai,  </a:t>
            </a:r>
            <a:r>
              <a:rPr lang="en-US" sz="1800" dirty="0" err="1">
                <a:solidFill>
                  <a:srgbClr val="FF0000"/>
                </a:solidFill>
              </a:rPr>
              <a:t>Bipin</a:t>
            </a:r>
            <a:r>
              <a:rPr lang="en-US" sz="1800" dirty="0">
                <a:solidFill>
                  <a:srgbClr val="FF0000"/>
                </a:solidFill>
              </a:rPr>
              <a:t> Chandra Pal (</a:t>
            </a:r>
            <a:r>
              <a:rPr lang="en-US" sz="1800" dirty="0" err="1">
                <a:solidFill>
                  <a:srgbClr val="FF0000"/>
                </a:solidFill>
              </a:rPr>
              <a:t>Lal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Bal</a:t>
            </a:r>
            <a:r>
              <a:rPr lang="en-US" sz="1800" dirty="0">
                <a:solidFill>
                  <a:srgbClr val="FF0000"/>
                </a:solidFill>
              </a:rPr>
              <a:t> Pal</a:t>
            </a:r>
            <a:r>
              <a:rPr lang="en-US" sz="1800" dirty="0" smtClean="0">
                <a:solidFill>
                  <a:srgbClr val="FF0000"/>
                </a:solidFill>
              </a:rPr>
              <a:t>)</a:t>
            </a:r>
          </a:p>
          <a:p>
            <a:pPr marL="514350" lvl="2" indent="0">
              <a:buNone/>
            </a:pPr>
            <a:endParaRPr lang="en-US" sz="1600" dirty="0">
              <a:solidFill>
                <a:srgbClr val="FF0000"/>
              </a:solidFill>
            </a:endParaRPr>
          </a:p>
          <a:p>
            <a:pPr>
              <a:buFont typeface="Wingdings"/>
              <a:buChar char="Ø"/>
            </a:pPr>
            <a:r>
              <a:rPr lang="en-US" sz="2000" b="1" dirty="0" smtClean="0">
                <a:solidFill>
                  <a:srgbClr val="FF0000"/>
                </a:solidFill>
              </a:rPr>
              <a:t>Causes for the rise of Extremist</a:t>
            </a: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FF0000"/>
                </a:solidFill>
              </a:rPr>
              <a:t>Young middle class men lost faith in moderates </a:t>
            </a: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FF0000"/>
                </a:solidFill>
              </a:rPr>
              <a:t>Wanted to get their demands full filled by force </a:t>
            </a:r>
            <a:r>
              <a:rPr lang="en-US" sz="1800" smtClean="0">
                <a:solidFill>
                  <a:srgbClr val="FF0000"/>
                </a:solidFill>
              </a:rPr>
              <a:t>and pressure</a:t>
            </a:r>
            <a:endParaRPr lang="en-US" sz="1800" dirty="0" smtClean="0">
              <a:solidFill>
                <a:srgbClr val="FF0000"/>
              </a:solidFill>
            </a:endParaRP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FF0000"/>
                </a:solidFill>
              </a:rPr>
              <a:t>Economic discontent</a:t>
            </a: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FF0000"/>
                </a:solidFill>
              </a:rPr>
              <a:t>Great famine of 1896-1897</a:t>
            </a: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FF0000"/>
                </a:solidFill>
              </a:rPr>
              <a:t>Bubonic plague of 1899 – 1900</a:t>
            </a: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FF0000"/>
                </a:solidFill>
              </a:rPr>
              <a:t>Extravagance of British government </a:t>
            </a: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FF0000"/>
                </a:solidFill>
              </a:rPr>
              <a:t>20</a:t>
            </a:r>
            <a:r>
              <a:rPr lang="en-US" sz="1800" baseline="30000" dirty="0" smtClean="0">
                <a:solidFill>
                  <a:srgbClr val="FF0000"/>
                </a:solidFill>
              </a:rPr>
              <a:t>th</a:t>
            </a:r>
            <a:r>
              <a:rPr lang="en-US" sz="1800" dirty="0" smtClean="0">
                <a:solidFill>
                  <a:srgbClr val="FF0000"/>
                </a:solidFill>
              </a:rPr>
              <a:t> century revolutions all over the worlds</a:t>
            </a: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FF0000"/>
                </a:solidFill>
              </a:rPr>
              <a:t>Their goal was </a:t>
            </a:r>
            <a:r>
              <a:rPr lang="en-US" sz="1800" dirty="0" err="1" smtClean="0">
                <a:solidFill>
                  <a:srgbClr val="FF0000"/>
                </a:solidFill>
              </a:rPr>
              <a:t>Poorna</a:t>
            </a:r>
            <a:r>
              <a:rPr lang="en-US" sz="1800" dirty="0" smtClean="0">
                <a:solidFill>
                  <a:srgbClr val="FF0000"/>
                </a:solidFill>
              </a:rPr>
              <a:t> – </a:t>
            </a:r>
            <a:r>
              <a:rPr lang="en-US" sz="1800" dirty="0" err="1" smtClean="0">
                <a:solidFill>
                  <a:srgbClr val="FF0000"/>
                </a:solidFill>
              </a:rPr>
              <a:t>swaraj</a:t>
            </a:r>
            <a:endParaRPr lang="en-US" sz="1800" dirty="0" smtClean="0">
              <a:solidFill>
                <a:srgbClr val="FF0000"/>
              </a:solidFill>
            </a:endParaRPr>
          </a:p>
          <a:p>
            <a:pPr lvl="1">
              <a:buFont typeface="Wingdings"/>
              <a:buChar char="Ø"/>
            </a:pPr>
            <a:r>
              <a:rPr lang="en-US" sz="1800" dirty="0" smtClean="0">
                <a:solidFill>
                  <a:srgbClr val="FF0000"/>
                </a:solidFill>
              </a:rPr>
              <a:t>They criticized “political mendicancy” of moderates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5426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FF00FF"/>
                </a:solidFill>
              </a:rPr>
              <a:t>Methods </a:t>
            </a:r>
            <a:endParaRPr lang="en-US" sz="2000" b="1" dirty="0">
              <a:solidFill>
                <a:srgbClr val="FF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3886200"/>
          </a:xfrm>
        </p:spPr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FF"/>
                </a:solidFill>
              </a:rPr>
              <a:t>Boycott, </a:t>
            </a:r>
            <a:r>
              <a:rPr lang="en-US" sz="2000" dirty="0" err="1" smtClean="0">
                <a:solidFill>
                  <a:srgbClr val="FF00FF"/>
                </a:solidFill>
              </a:rPr>
              <a:t>Swadeshi</a:t>
            </a:r>
            <a:r>
              <a:rPr lang="en-US" sz="2000" dirty="0" smtClean="0">
                <a:solidFill>
                  <a:srgbClr val="FF00FF"/>
                </a:solidFill>
              </a:rPr>
              <a:t>, National education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FF"/>
                </a:solidFill>
              </a:rPr>
              <a:t>Boycott </a:t>
            </a:r>
            <a:r>
              <a:rPr lang="en-US" sz="2000" dirty="0">
                <a:solidFill>
                  <a:srgbClr val="FF00FF"/>
                </a:solidFill>
              </a:rPr>
              <a:t>B</a:t>
            </a:r>
            <a:r>
              <a:rPr lang="en-US" sz="2000" dirty="0" smtClean="0">
                <a:solidFill>
                  <a:srgbClr val="FF00FF"/>
                </a:solidFill>
              </a:rPr>
              <a:t>ritish Goods and use Indian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FF"/>
                </a:solidFill>
              </a:rPr>
              <a:t>Boycott schools and colleges run by British government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FF"/>
                </a:solidFill>
              </a:rPr>
              <a:t>National Schools and colleges were setup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FF"/>
                </a:solidFill>
              </a:rPr>
              <a:t>Wanted to achieve </a:t>
            </a:r>
            <a:r>
              <a:rPr lang="en-US" sz="2000" dirty="0" err="1" smtClean="0">
                <a:solidFill>
                  <a:srgbClr val="FF00FF"/>
                </a:solidFill>
              </a:rPr>
              <a:t>Swaraj</a:t>
            </a:r>
            <a:r>
              <a:rPr lang="en-US" sz="2000" dirty="0" smtClean="0">
                <a:solidFill>
                  <a:srgbClr val="FF00FF"/>
                </a:solidFill>
              </a:rPr>
              <a:t> through mass struggle </a:t>
            </a:r>
          </a:p>
          <a:p>
            <a:pPr marL="0" indent="0">
              <a:buNone/>
            </a:pPr>
            <a:endParaRPr lang="en-US" sz="2000" dirty="0" smtClean="0">
              <a:solidFill>
                <a:srgbClr val="FF00FF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FF"/>
                </a:solidFill>
              </a:rPr>
              <a:t> </a:t>
            </a:r>
            <a:endParaRPr lang="en-US" sz="2000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6851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008000"/>
                </a:solidFill>
              </a:rPr>
              <a:t>C). Partition of Bengal (1905)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Lord Curzon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Divided Bengal into Two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West Bengal with Hindu majority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East Bengal with Muslim Majority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‘Divide and Rule’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Repealing the partition in 1911 by Lord </a:t>
            </a:r>
            <a:r>
              <a:rPr lang="en-US" sz="2000" dirty="0" err="1" smtClean="0">
                <a:solidFill>
                  <a:srgbClr val="008000"/>
                </a:solidFill>
              </a:rPr>
              <a:t>Hardinge</a:t>
            </a:r>
            <a:endParaRPr lang="en-US" sz="2000" dirty="0" smtClean="0">
              <a:solidFill>
                <a:srgbClr val="008000"/>
              </a:solidFill>
            </a:endParaRP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Reaction against partition </a:t>
            </a:r>
          </a:p>
          <a:p>
            <a:pPr lvl="1">
              <a:buFont typeface="Wingdings"/>
              <a:buChar char="Ø"/>
            </a:pPr>
            <a:r>
              <a:rPr lang="en-US" sz="1900" dirty="0" smtClean="0">
                <a:solidFill>
                  <a:srgbClr val="008000"/>
                </a:solidFill>
              </a:rPr>
              <a:t>INC opposed partition </a:t>
            </a:r>
          </a:p>
          <a:p>
            <a:pPr lvl="1">
              <a:buFont typeface="Wingdings"/>
              <a:buChar char="Ø"/>
            </a:pPr>
            <a:r>
              <a:rPr lang="en-US" sz="1900" dirty="0" smtClean="0">
                <a:solidFill>
                  <a:srgbClr val="008000"/>
                </a:solidFill>
              </a:rPr>
              <a:t>Partition as a challenge to Nationalism</a:t>
            </a:r>
            <a:endParaRPr lang="en-US" sz="1900" dirty="0">
              <a:solidFill>
                <a:srgbClr val="008000"/>
              </a:solidFill>
            </a:endParaRPr>
          </a:p>
          <a:p>
            <a:pPr lvl="1">
              <a:buFont typeface="Wingdings"/>
              <a:buChar char="Ø"/>
            </a:pPr>
            <a:r>
              <a:rPr lang="en-US" sz="1900" dirty="0" smtClean="0">
                <a:solidFill>
                  <a:srgbClr val="008000"/>
                </a:solidFill>
              </a:rPr>
              <a:t>Anti partition movement lead by Nationalist leaders of  Bengal</a:t>
            </a:r>
          </a:p>
          <a:p>
            <a:pPr lvl="1">
              <a:buFont typeface="Wingdings"/>
              <a:buChar char="Ø"/>
            </a:pPr>
            <a:r>
              <a:rPr lang="en-US" sz="1900" dirty="0" smtClean="0">
                <a:solidFill>
                  <a:srgbClr val="008000"/>
                </a:solidFill>
              </a:rPr>
              <a:t>S.N. </a:t>
            </a:r>
            <a:r>
              <a:rPr lang="en-US" sz="1900" dirty="0" err="1" smtClean="0">
                <a:solidFill>
                  <a:srgbClr val="008000"/>
                </a:solidFill>
              </a:rPr>
              <a:t>Banerji</a:t>
            </a:r>
            <a:r>
              <a:rPr lang="en-US" sz="1900" dirty="0" smtClean="0">
                <a:solidFill>
                  <a:srgbClr val="008000"/>
                </a:solidFill>
              </a:rPr>
              <a:t> and </a:t>
            </a:r>
            <a:r>
              <a:rPr lang="en-US" sz="1900" dirty="0" err="1" smtClean="0">
                <a:solidFill>
                  <a:srgbClr val="008000"/>
                </a:solidFill>
              </a:rPr>
              <a:t>Krishnakumar</a:t>
            </a:r>
            <a:r>
              <a:rPr lang="en-US" sz="1900" dirty="0" smtClean="0">
                <a:solidFill>
                  <a:srgbClr val="008000"/>
                </a:solidFill>
              </a:rPr>
              <a:t> </a:t>
            </a:r>
            <a:r>
              <a:rPr lang="en-US" sz="1900" dirty="0" err="1" smtClean="0">
                <a:solidFill>
                  <a:srgbClr val="008000"/>
                </a:solidFill>
              </a:rPr>
              <a:t>Mitra</a:t>
            </a:r>
            <a:endParaRPr lang="en-US" sz="1900" dirty="0" smtClean="0">
              <a:solidFill>
                <a:srgbClr val="008000"/>
              </a:solidFill>
            </a:endParaRPr>
          </a:p>
          <a:p>
            <a:pPr lvl="1">
              <a:buFont typeface="Wingdings"/>
              <a:buChar char="Ø"/>
            </a:pPr>
            <a:r>
              <a:rPr lang="en-US" sz="1900" dirty="0" smtClean="0">
                <a:solidFill>
                  <a:srgbClr val="008000"/>
                </a:solidFill>
              </a:rPr>
              <a:t>Anti partition movement on 7</a:t>
            </a:r>
            <a:r>
              <a:rPr lang="en-US" sz="1900" baseline="30000" dirty="0" smtClean="0">
                <a:solidFill>
                  <a:srgbClr val="008000"/>
                </a:solidFill>
              </a:rPr>
              <a:t>th</a:t>
            </a:r>
            <a:r>
              <a:rPr lang="en-US" sz="1900" dirty="0" smtClean="0">
                <a:solidFill>
                  <a:srgbClr val="008000"/>
                </a:solidFill>
              </a:rPr>
              <a:t> August 1905</a:t>
            </a:r>
          </a:p>
          <a:p>
            <a:pPr lvl="1">
              <a:buFont typeface="Wingdings"/>
              <a:buChar char="Ø"/>
            </a:pPr>
            <a:r>
              <a:rPr lang="en-US" sz="1900" dirty="0" smtClean="0">
                <a:solidFill>
                  <a:srgbClr val="008000"/>
                </a:solidFill>
              </a:rPr>
              <a:t>Massive demonstration organized in Calcutta</a:t>
            </a:r>
          </a:p>
          <a:p>
            <a:pPr lvl="1">
              <a:buFont typeface="Wingdings"/>
              <a:buChar char="Ø"/>
            </a:pPr>
            <a:r>
              <a:rPr lang="en-US" sz="1900" dirty="0" smtClean="0">
                <a:solidFill>
                  <a:srgbClr val="008000"/>
                </a:solidFill>
              </a:rPr>
              <a:t>Partition took effect on 16</a:t>
            </a:r>
            <a:r>
              <a:rPr lang="en-US" sz="1900" baseline="30000" dirty="0" smtClean="0">
                <a:solidFill>
                  <a:srgbClr val="008000"/>
                </a:solidFill>
              </a:rPr>
              <a:t>th</a:t>
            </a:r>
            <a:r>
              <a:rPr lang="en-US" sz="1900" dirty="0" smtClean="0">
                <a:solidFill>
                  <a:srgbClr val="008000"/>
                </a:solidFill>
              </a:rPr>
              <a:t> October 1905</a:t>
            </a:r>
          </a:p>
          <a:p>
            <a:pPr lvl="1">
              <a:buFont typeface="Wingdings"/>
              <a:buChar char="Ø"/>
            </a:pPr>
            <a:r>
              <a:rPr lang="en-US" sz="1900" dirty="0" smtClean="0">
                <a:solidFill>
                  <a:srgbClr val="008000"/>
                </a:solidFill>
              </a:rPr>
              <a:t>The day was observed as ‘Day of National Mourning’</a:t>
            </a:r>
          </a:p>
          <a:p>
            <a:pPr lvl="1">
              <a:buFont typeface="Wingdings"/>
              <a:buChar char="Ø"/>
            </a:pPr>
            <a:r>
              <a:rPr lang="en-US" sz="1900" dirty="0" err="1" smtClean="0">
                <a:solidFill>
                  <a:srgbClr val="008000"/>
                </a:solidFill>
              </a:rPr>
              <a:t>Hartals</a:t>
            </a:r>
            <a:r>
              <a:rPr lang="en-US" sz="1900" dirty="0" smtClean="0">
                <a:solidFill>
                  <a:srgbClr val="008000"/>
                </a:solidFill>
              </a:rPr>
              <a:t> in Calcutta</a:t>
            </a:r>
          </a:p>
          <a:p>
            <a:pPr lvl="1">
              <a:buFont typeface="Wingdings"/>
              <a:buChar char="Ø"/>
            </a:pPr>
            <a:r>
              <a:rPr lang="en-US" sz="1900" dirty="0" smtClean="0">
                <a:solidFill>
                  <a:srgbClr val="008000"/>
                </a:solidFill>
              </a:rPr>
              <a:t>Tagore Composed </a:t>
            </a:r>
            <a:r>
              <a:rPr lang="en-US" sz="1900" dirty="0">
                <a:solidFill>
                  <a:srgbClr val="008000"/>
                </a:solidFill>
              </a:rPr>
              <a:t>N</a:t>
            </a:r>
            <a:r>
              <a:rPr lang="en-US" sz="1900" dirty="0" smtClean="0">
                <a:solidFill>
                  <a:srgbClr val="008000"/>
                </a:solidFill>
              </a:rPr>
              <a:t>ational Song ‘</a:t>
            </a:r>
            <a:r>
              <a:rPr lang="en-US" sz="1900" b="1" i="1" dirty="0" smtClean="0">
                <a:solidFill>
                  <a:srgbClr val="008000"/>
                </a:solidFill>
              </a:rPr>
              <a:t>Amar Sonar Bangla’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572000"/>
            <a:ext cx="2042160" cy="14325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106062"/>
            <a:ext cx="2133600" cy="305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64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1484</Words>
  <Application>Microsoft Office PowerPoint</Application>
  <PresentationFormat>On-screen Show (4:3)</PresentationFormat>
  <Paragraphs>220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MODULE – III NATIONALIST MOVEMENT- PRE GANDHIAN ERA</vt:lpstr>
      <vt:lpstr>PowerPoint Presentation</vt:lpstr>
      <vt:lpstr>PowerPoint Presentation</vt:lpstr>
      <vt:lpstr>PowerPoint Presentation</vt:lpstr>
      <vt:lpstr>B). Programmes and Policies of Moderates</vt:lpstr>
      <vt:lpstr>PowerPoint Presentation</vt:lpstr>
      <vt:lpstr>PowerPoint Presentation</vt:lpstr>
      <vt:lpstr>Methods </vt:lpstr>
      <vt:lpstr>C). Partition of Bengal (1905)</vt:lpstr>
      <vt:lpstr>PowerPoint Presentation</vt:lpstr>
      <vt:lpstr>D). Swadeshi Movement </vt:lpstr>
      <vt:lpstr>FORMATION OF MUSLIM LEAGUE (30th December 1906)</vt:lpstr>
      <vt:lpstr>E). Surat Split (1907)</vt:lpstr>
      <vt:lpstr>F). Administrative Reforms of 1909</vt:lpstr>
      <vt:lpstr>G). Home Rule Movement </vt:lpstr>
      <vt:lpstr>H). Lucknow Pact (1916)-Congress –League Pact</vt:lpstr>
      <vt:lpstr>I). Gokhale </vt:lpstr>
      <vt:lpstr>J). Bal Gangadhar Tilak </vt:lpstr>
      <vt:lpstr>PowerPoint Presentation</vt:lpstr>
      <vt:lpstr>K). Revolutionary Movements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– III NATIONALIST MOVEMENT- PRE GANDHIAN ERA</dc:title>
  <dc:creator>hp</dc:creator>
  <cp:lastModifiedBy>USER</cp:lastModifiedBy>
  <cp:revision>9</cp:revision>
  <dcterms:created xsi:type="dcterms:W3CDTF">2020-08-19T12:23:00Z</dcterms:created>
  <dcterms:modified xsi:type="dcterms:W3CDTF">2021-08-16T03:18:00Z</dcterms:modified>
</cp:coreProperties>
</file>