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2" r:id="rId21"/>
    <p:sldId id="283" r:id="rId22"/>
    <p:sldId id="278" r:id="rId23"/>
    <p:sldId id="280" r:id="rId24"/>
    <p:sldId id="281" r:id="rId25"/>
    <p:sldId id="279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41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2CC0F7C-C013-4478-BA1B-17A5A1B27DD9}" type="datetimeFigureOut">
              <a:rPr lang="en-IN" smtClean="0"/>
              <a:t>10-09-2021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1D19-2915-43AF-A107-A1F031ED13F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0F7C-C013-4478-BA1B-17A5A1B27DD9}" type="datetimeFigureOut">
              <a:rPr lang="en-IN" smtClean="0"/>
              <a:t>10-09-2021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1D19-2915-43AF-A107-A1F031ED13F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0F7C-C013-4478-BA1B-17A5A1B27DD9}" type="datetimeFigureOut">
              <a:rPr lang="en-IN" smtClean="0"/>
              <a:t>10-09-2021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1D19-2915-43AF-A107-A1F031ED13F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0F7C-C013-4478-BA1B-17A5A1B27DD9}" type="datetimeFigureOut">
              <a:rPr lang="en-IN" smtClean="0"/>
              <a:t>10-09-2021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1D19-2915-43AF-A107-A1F031ED13FB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0F7C-C013-4478-BA1B-17A5A1B27DD9}" type="datetimeFigureOut">
              <a:rPr lang="en-IN" smtClean="0"/>
              <a:t>10-09-2021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1D19-2915-43AF-A107-A1F031ED13FB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0F7C-C013-4478-BA1B-17A5A1B27DD9}" type="datetimeFigureOut">
              <a:rPr lang="en-IN" smtClean="0"/>
              <a:t>10-09-2021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1D19-2915-43AF-A107-A1F031ED13F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0F7C-C013-4478-BA1B-17A5A1B27DD9}" type="datetimeFigureOut">
              <a:rPr lang="en-IN" smtClean="0"/>
              <a:t>10-09-2021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1D19-2915-43AF-A107-A1F031ED13F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0F7C-C013-4478-BA1B-17A5A1B27DD9}" type="datetimeFigureOut">
              <a:rPr lang="en-IN" smtClean="0"/>
              <a:t>10-09-2021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1D19-2915-43AF-A107-A1F031ED13FB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0F7C-C013-4478-BA1B-17A5A1B27DD9}" type="datetimeFigureOut">
              <a:rPr lang="en-IN" smtClean="0"/>
              <a:t>10-09-2021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1D19-2915-43AF-A107-A1F031ED13F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0F7C-C013-4478-BA1B-17A5A1B27DD9}" type="datetimeFigureOut">
              <a:rPr lang="en-IN" smtClean="0"/>
              <a:t>10-09-2021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1D19-2915-43AF-A107-A1F031ED13FB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0F7C-C013-4478-BA1B-17A5A1B27DD9}" type="datetimeFigureOut">
              <a:rPr lang="en-IN" smtClean="0"/>
              <a:t>10-09-2021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1D19-2915-43AF-A107-A1F031ED13F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CC0F7C-C013-4478-BA1B-17A5A1B27DD9}" type="datetimeFigureOut">
              <a:rPr lang="en-IN" smtClean="0"/>
              <a:t>10-09-2021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3281D19-2915-43AF-A107-A1F031ED13F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ibliography.com/apa/apa-format-and-citation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ography.com/mla/mla-format-and-citation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ography.com/mla/works-cited-page-exampl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Module 3</a:t>
            </a:r>
            <a:b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TECHNIQUES OF HISTORICAL WRITINGS</a:t>
            </a:r>
            <a:endParaRPr lang="en-IN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276872"/>
            <a:ext cx="6552728" cy="338437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historian should be aware of the techniques and methods of historical writing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introductory part of the work he should express the methods and techniques through which he is going to present the subject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Objectivity is an essential aspect of historical writing</a:t>
            </a:r>
            <a:endParaRPr lang="en-IN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0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Once the first reference is spelled out in the footnotes ,the repetition can be avoided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reference is made to a different page of the same source ,supplied immediately above, the term 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‘Ibid’ is used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Eg:E.H.Carr,1961,What is History,p.88.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Ibid.,pp.92-93.</a:t>
            </a:r>
            <a:endParaRPr lang="en-I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reference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made to the same work as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proceeding,but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not immediately proceeding the reference ,’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op.cit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 is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used,following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author’s name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Carr .,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op.cit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p.140.</a:t>
            </a:r>
            <a:endParaRPr lang="en-IN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1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80728"/>
            <a:ext cx="6400800" cy="48965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abbreviation ‘p’ for page and ‘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 for pages are used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Footnotes in tables or figures are to be placed one single space below the table or diagram</a:t>
            </a:r>
          </a:p>
          <a:p>
            <a:pPr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Textnotes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text notes appear parenthetically it does not require numbers to 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word,phrase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a sentence</a:t>
            </a:r>
          </a:p>
          <a:p>
            <a:pPr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the manuscript has a very few sources and no bibliography at the end ,complete source can be inserted within the text as parenthetical text notes</a:t>
            </a:r>
          </a:p>
          <a:p>
            <a:pPr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author’s name is mentioned in the text itself ,there is no need to repeat it in the text notes</a:t>
            </a:r>
          </a:p>
          <a:p>
            <a:pPr indent="0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6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/>
          </a:bodyPr>
          <a:lstStyle/>
          <a:p>
            <a:r>
              <a:rPr lang="en-US" sz="1000" dirty="0"/>
              <a:t>There are two types of footnotes used in </a:t>
            </a:r>
            <a:r>
              <a:rPr lang="en-US" sz="1000" dirty="0">
                <a:hlinkClick r:id="rId2"/>
              </a:rPr>
              <a:t>APA format</a:t>
            </a:r>
            <a:r>
              <a:rPr lang="en-US" sz="1000" dirty="0"/>
              <a:t>: content footnotes and copyright footnotes.</a:t>
            </a:r>
          </a:p>
          <a:p>
            <a:endParaRPr lang="en-IN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45822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78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43366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to Create an MLA Parenthetical Footnote Citation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Denoting a footnote in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MLA style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requires a number in superscript.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place this at the end of a sentence. It should come after punctuation or quotes.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in some cases, it’ll make the most sense to have the superscript number in the middle of a sentence.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MLA Footnote Example: In-Text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Alaskans must avoid their father during the time of puberty.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that area, obstacles come in to “keep the men and women separated.”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men and women in stories are kept separate,</a:t>
            </a:r>
            <a:r>
              <a:rPr lang="en-US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this might be due to some financial obstacle.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609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How to Write a Footnote Citation in MLA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Place footnotes at the bottom of the page in their own special section. 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Follow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same numerical order on the page. 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Firstly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start each note with the superscript number that corresponds with the in-text citation. 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remember that bibliographical notes provide citations similar to the 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works cited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and vary based on the source. 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contrast, content notes will point the reader to where more information can be found.</a:t>
            </a:r>
          </a:p>
          <a:p>
            <a:pPr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936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43366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MLA  Bibliographic Citation Footnote Format &amp; Example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Format: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Author’s Name, 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Title of Work in Quotes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(City: Publisher, Year) Page Number.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Sigmund Freud, 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Totem and Taboo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(New York: Random, 1918) 26.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MLA Content Note Citation Footnote Format &amp; Example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Format: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See Author’s Last Name, especially (insert important pages), what it will show or prove.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See Green, especially 1-8, to show the different courtship principles</a:t>
            </a:r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5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052736"/>
            <a:ext cx="6400800" cy="443366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STYLE OF BIBLIOGRAPHY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Bibliography comprises a list of sources both primary and secondary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usually placed immediately after the last chapter of the work and some writers like to place it after appendix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book,articles,thesis,document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which have been read examined and cited should be included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bibliography should follow a logical arrangement in alphabetical order</a:t>
            </a:r>
          </a:p>
          <a:p>
            <a:pPr indent="0">
              <a:buNone/>
            </a:pPr>
            <a:endParaRPr lang="en-IN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2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Sources should be done into primary and secondary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Unlike the referencing in footnote ,surname precedes initials or first name in bibliography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purpose of a reference in a footnote is to help the reader to verify the information given readily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purpose of bibliographical entry is to identify the whole work rather than a specific part of it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necessary information in the bibliographical entry should be the name of the author , title of the book and details concerning the imprint with year , place of publication and name of the publisher</a:t>
            </a:r>
          </a:p>
          <a:p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46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Chandra,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Bipan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,(1997),The Rise and Growth of Economic Nationalism in India, New Delhi, Peoples Publishing House.</a:t>
            </a:r>
          </a:p>
          <a:p>
            <a:pPr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Carr,E.H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., What is History?, London,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Penguine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Books,1964.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4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752528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sz="2200" b="1" u="sng" dirty="0">
                <a:solidFill>
                  <a:srgbClr val="031B5D"/>
                </a:solidFill>
                <a:latin typeface="Times New Roman" pitchFamily="18" charset="0"/>
                <a:cs typeface="Times New Roman" pitchFamily="18" charset="0"/>
              </a:rPr>
              <a:t>Appendices </a:t>
            </a:r>
            <a:endParaRPr lang="en-US" sz="2200" b="1" u="sng" dirty="0" smtClean="0">
              <a:solidFill>
                <a:srgbClr val="031B5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Appendix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(plural: appendices or appendixes) is a useful part of the book.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a useful device to make available to the reader, the material related to the text.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appendix is a group of items.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Mention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those relevant events which are not given place in the book are included in the end of the work in the form of appendix.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contains a lot of information about the relevant topic which are not given place in footnotes for want of space.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Hence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the end of the book they are given place in the form of short chapters. </a:t>
            </a:r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0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essential for any research scholar to take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notes from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books, articles and any other sources</a:t>
            </a:r>
            <a:endParaRPr lang="en-IN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on the basis of these notes he composes his research work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not possible for an individual to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memorise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all that he had read for the preparation of a research work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Notes should be taken carefully and systematically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scholar should be very clear about what is to be noted down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53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60851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Appendix may contain the following items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Tables and illustrations. 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Technical notes on method. 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Schedules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and forms used in collecting data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Copies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of rare documents generally not available to the reader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appendix provides a lot of information to the future writers on the subject.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absence of appendix some of the important information will not be supplied to the readers, hence their role in the end of book is quite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remarkable.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appendices go at the end of the thesis, never at the end of the chapters to which they pertain.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Appendices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classified as Appendix A, Appendix B, and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on</a:t>
            </a:r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01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title of the appendices are to be listed in the table of contents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They are to be designated as Appendix A, Appendix B and so on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pages in which Appendices appear are numbered consecutively with those of the main portion of the work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Appendices should be centered on the page in capital letters </a:t>
            </a:r>
            <a:r>
              <a:rPr lang="en-US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without punctuation</a:t>
            </a:r>
            <a:endParaRPr lang="en-IN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34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80728"/>
            <a:ext cx="6400800" cy="4505673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Charts and Tables </a:t>
            </a:r>
            <a:endParaRPr lang="en-US" sz="2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a visual representation of data in which the data are represented by symbols.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depicts such as lines in a ‘line chart’ bars in a ‘bar chart’ and slices in a ‘pie chart’.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chart is a typical diagram of graphs that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organises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represents a set of numerical data.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Charts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often used to ease the understanding of large quantities of data.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various kinds of charts used in the preparation of a research work.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58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43366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most commonly used models are bar chart, histogram, pie chart and line chart.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 chart uses bars to show frequencies or values of different categories.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Histogram chart shows the quantity of points that fall within various numeric ranges.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Line chart shows two dimensional plot of ordered observations, where observations are connected following their order. </a:t>
            </a:r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1310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08" y="908720"/>
            <a:ext cx="2745356" cy="161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09" y="908720"/>
            <a:ext cx="3024336" cy="169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05" y="3140968"/>
            <a:ext cx="20478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28" y="3068960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5960" y="2492896"/>
            <a:ext cx="208823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Bar Chart</a:t>
            </a:r>
            <a:endParaRPr lang="en-IN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6503" y="2603500"/>
            <a:ext cx="125040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Histogram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0719" y="5354167"/>
            <a:ext cx="11156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Pie Chart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6608" y="5036944"/>
            <a:ext cx="124713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Line Chart</a:t>
            </a:r>
            <a:endParaRPr lang="en-IN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90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433665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endParaRPr lang="en-US" b="1" u="sng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is an orderly arrangement of data. 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tables data are arranged in columns and rows in an essentially rectangular form. 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is prepared to provide more specific details. 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tables, information is presented a tabular form. 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table should help the reader quickly to follow than the textual presentation. 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chart and table should be given a title, which will be a concise summary of what is presented in a chart and table. </a:t>
            </a:r>
            <a:endParaRPr lang="en-IN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9471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52736"/>
            <a:ext cx="6656784" cy="460851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DIAGRAMS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diagram is a two/three dimensional symbolic representation of information according to a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visualisation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technique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Diagrams are simplified figures ,caricatures in a way and intended to convey essential meanings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These simplified figures are often based on a set of rules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basic shapes can be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charecterised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 terms of elegance, clarity, simplicity and validity</a:t>
            </a:r>
            <a:endParaRPr lang="en-IN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80728"/>
            <a:ext cx="6400800" cy="450567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There are several types of diagrams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most popular one is Venn Diagram, envisioned by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John Venn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is generally used to illustrate elementary set theory in simple set relations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 </a:t>
            </a:r>
            <a:endParaRPr lang="en-I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744416" cy="209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32" y="3753057"/>
            <a:ext cx="366373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276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MAPS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diagrammatic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representation of an area of land or sea showing physical features, cities, roads, etc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Cartography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study and practice of making and using 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maps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many different types of maps, which are usually classified according to what they are attempting to show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most common types are Physical map and Political map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map is prepared to show the physical features of geography</a:t>
            </a:r>
            <a:endParaRPr lang="en-IN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06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3672408" cy="432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2708920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MAP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472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6085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not necessary to copy down the whole document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scholar should make a rough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chapterisation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the basis of his synopsis and give suitable headings for each chapters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should have a fair idea about the matter to be included in each chapter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Taking notes does not mean copying the documents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notes can be broadly placed under two categories:-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‘corpus’  &amp; ‘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regesta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Corpus :- in which extensive notes are taken down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Regesta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:- in which only the relevant points are noted down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20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3600400" cy="430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2708920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POLITICAL MAP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8221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75203" cy="375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42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433665"/>
          </a:xfrm>
        </p:spPr>
        <p:txBody>
          <a:bodyPr/>
          <a:lstStyle/>
          <a:p>
            <a:pPr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ABBREVIATIONS</a:t>
            </a:r>
          </a:p>
          <a:p>
            <a:pPr marL="285750" indent="-28575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a shortened form of a word or phrase</a:t>
            </a:r>
          </a:p>
          <a:p>
            <a:pPr marL="285750" indent="-28575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word abbreviation itself is represented by it’s short form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abbr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or abbrev:</a:t>
            </a:r>
          </a:p>
          <a:p>
            <a:pPr marL="285750" indent="-28575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method of abbreviation is a contraction or reduction of size </a:t>
            </a:r>
          </a:p>
          <a:p>
            <a:pPr marL="285750" indent="-28575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contraction of a word is made by omitting certain letters or syllabus and bringing together the first and last letters</a:t>
            </a:r>
          </a:p>
          <a:p>
            <a:pPr marL="285750" indent="-28575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only rule universally accepted is that one should be consistent in using abbreviation in a research paper or work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11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145633"/>
          </a:xfrm>
        </p:spPr>
        <p:txBody>
          <a:bodyPr/>
          <a:lstStyle/>
          <a:p>
            <a:pPr indent="0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  <a:p>
            <a:pPr marL="342900" indent="-342900">
              <a:buAutoNum type="alphaLcParenR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exempligratia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/for example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fig. – figure</a:t>
            </a:r>
          </a:p>
          <a:p>
            <a:pPr marL="342900" indent="-342900">
              <a:buAutoNum type="alphaLcParenR"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- ideology establish/that is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rev. - revised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83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GLOSSARY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an alphabetical list of terms used in a particular work with definitions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terms given in glossary are either uncommon or newly introduced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bilingual glossary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 list of terms in one language defined in a second language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glossary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 simple glossary or defining a dictionary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contains a small working vocabulary and definitions for important concepts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51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12776"/>
            <a:ext cx="6400800" cy="4073625"/>
          </a:xfrm>
        </p:spPr>
        <p:txBody>
          <a:bodyPr/>
          <a:lstStyle/>
          <a:p>
            <a:pPr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marL="342900" indent="-342900">
              <a:buAutoNum type="arabicParenR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The smallest revenue unit , a village</a:t>
            </a:r>
          </a:p>
          <a:p>
            <a:pPr marL="342900" indent="-342900">
              <a:buAutoNum type="arabicParenR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Jatha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A touring squad of people on feet</a:t>
            </a:r>
          </a:p>
          <a:p>
            <a:pPr marL="342900" indent="-342900">
              <a:buAutoNum type="arabicParenR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Jenmi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A land lord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13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52736"/>
            <a:ext cx="6400800" cy="475252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It identifies the source of the books or articles cited by listing the titles alphabetically under subject and author headings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There may be General Index and </a:t>
            </a:r>
            <a:r>
              <a:rPr lang="en-US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Specialised</a:t>
            </a:r>
            <a:r>
              <a:rPr lang="en-US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Index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If an index is included in the thesis ,it follows a Glossary, Bibliography and Appendix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It become the last part of the thesis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It is not essential for a written assignment or for an  unpublished work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Index is sometimes divided into Author Index and Subject Index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27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/>
          <a:lstStyle/>
          <a:p>
            <a:endParaRPr lang="en-IN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nature of the notes depends on the significance of the document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Taking notes is not an  easy affair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needs power of understanding and capacity to decide what is to be noted or not to be noted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also needs deciding about the nature and importance of the document from which notes are to be taken </a:t>
            </a: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4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FOOTNOTES AND END NOTES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Footnotes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notes placed at the bottom of a page.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cite references or comment on a designated part of the text above it.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example, say you want to add an interesting comment to a sentence you have written, but the comment is not directly related to the argument of your paragraph.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case, you could add the symbol for a footnote.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at the bottom of the page you could reprint the symbol and insert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 comments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2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08720"/>
            <a:ext cx="6400800" cy="532859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research work is prepared on the basis of materials collected from different sources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it becomes essential that source material should be acknowledged and be available for verification if needed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an integral part of the scholarly honesty that the source or authority of a citation in the body is acknowledged with the help of a proper footnote, or endnote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Footnotes are usually given at the foot of the page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 notes are source references appearing  parenthetically  within the main text</a:t>
            </a:r>
          </a:p>
        </p:txBody>
      </p:sp>
    </p:spTree>
    <p:extLst>
      <p:ext uri="{BB962C8B-B14F-4D97-AF65-F5344CB8AC3E}">
        <p14:creationId xmlns:p14="http://schemas.microsoft.com/office/powerpoint/2010/main" val="240951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145633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While footnotes and endnotes  are keyed by number to a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word,phrase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sentence in the text ,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textnotes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not require this</a:t>
            </a:r>
            <a:endParaRPr lang="en-IN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key difference between the footnotes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 notes and text notes is their placement in the text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Footnotes are more accessible than end notes because they are found nearer to the actual text being referred or referenced to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 notes are useful for providing graphs and tables </a:t>
            </a:r>
            <a:endParaRPr lang="en-IN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6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Style of 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oot noting and Text noting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 footnote should contain the source of  information usually the name of the author, title page and date of publication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 the cases of end notes a centered heading ‘foot notes’ is required at the end of the paper ,chapter or work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details in footnotes and end notes are similar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 the footnotes , names of the authors and editors should be given in normal order with first name given first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This should be followed by the date of source , title of the source and page numbers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If the work is in volumes then the number of  volume should be given in Roman numerals </a:t>
            </a:r>
          </a:p>
          <a:p>
            <a:pPr indent="0">
              <a:buNone/>
            </a:pPr>
            <a:endParaRPr lang="en-US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IN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3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Page numbers will be in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rabic numerals  </a:t>
            </a: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Introductory pages should be in lower case Roman Numerals</a:t>
            </a: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title of the </a:t>
            </a:r>
            <a:r>
              <a:rPr lang="en-US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reference 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source is normally underlined in the footnotes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Titles and subtitles are separated by a colon. 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Titles of books, publications, periodicals and newspapers are </a:t>
            </a:r>
            <a:r>
              <a:rPr lang="en-US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italicized. </a:t>
            </a:r>
            <a:endParaRPr lang="en-US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title of a work that has not been translated into the language of the document in which the reference appears is normally given in the language of publication.</a:t>
            </a:r>
            <a:endParaRPr lang="en-IN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78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660</TotalTime>
  <Words>2023</Words>
  <Application>Microsoft Office PowerPoint</Application>
  <PresentationFormat>On-screen Show (4:3)</PresentationFormat>
  <Paragraphs>180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Couture</vt:lpstr>
      <vt:lpstr>Module 3 TECHNIQUES OF HISTORICAL WRITINGS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106</cp:revision>
  <dcterms:created xsi:type="dcterms:W3CDTF">2021-08-10T04:57:05Z</dcterms:created>
  <dcterms:modified xsi:type="dcterms:W3CDTF">2021-09-10T07:53:01Z</dcterms:modified>
</cp:coreProperties>
</file>