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01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628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7321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9981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933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558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1912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833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672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89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860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01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621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47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453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932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39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B9E3A2-2581-425C-B8AE-30DDD561B68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B67CD77-57D4-4B2D-A455-A0552FFAC7B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39204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GRAPH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HIMA MOHAN</a:t>
            </a:r>
          </a:p>
          <a:p>
            <a:r>
              <a:rPr lang="en-US" dirty="0">
                <a:solidFill>
                  <a:schemeClr val="bg1"/>
                </a:solidFill>
              </a:rPr>
              <a:t>ASSISTANT PROFESSOR ON CONTRACT</a:t>
            </a:r>
          </a:p>
          <a:p>
            <a:r>
              <a:rPr lang="en-US" dirty="0">
                <a:solidFill>
                  <a:schemeClr val="bg1"/>
                </a:solidFill>
              </a:rPr>
              <a:t>DEPARTMENT OF MATHEMATICS</a:t>
            </a:r>
          </a:p>
          <a:p>
            <a:r>
              <a:rPr lang="en-US" dirty="0">
                <a:solidFill>
                  <a:schemeClr val="bg1"/>
                </a:solidFill>
              </a:rPr>
              <a:t>CARMEL COLLEGE MALA</a:t>
            </a:r>
            <a:endParaRPr lang="en-IN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999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0389" y="1305342"/>
            <a:ext cx="870739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Edge any line drawn from one dot to another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Vertex Each dot that appears in a collaboration of dots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Degree (of a vertex) The number of edges that touch a vertex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Size of a graph is the number of vertices that the graph has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Regular type of graph with every vertex having the same degree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Path the route traveled along edges and through vertices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Cycle path that begins and ends at the same vertex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Node connecting point at which several lines come together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65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8670" y="1159643"/>
            <a:ext cx="793303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Graphs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Graphs are structures that contain vertices that are all connected.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graphs are determined depending on the number of edges that are connected by the vertices.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600" b="1" dirty="0">
                <a:solidFill>
                  <a:schemeClr val="bg1"/>
                </a:solidFill>
              </a:rPr>
              <a:t>Simple </a:t>
            </a:r>
            <a:r>
              <a:rPr lang="en-US" sz="1600" b="1" dirty="0" smtClean="0">
                <a:solidFill>
                  <a:schemeClr val="bg1"/>
                </a:solidFill>
              </a:rPr>
              <a:t>Graph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Thought </a:t>
            </a:r>
            <a:r>
              <a:rPr lang="en-US" sz="1600" dirty="0">
                <a:solidFill>
                  <a:schemeClr val="bg1"/>
                </a:solidFill>
              </a:rPr>
              <a:t>of as G (V,E)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V is a non empty set of vertices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 is a set of unordered pairs of </a:t>
            </a:r>
            <a:r>
              <a:rPr lang="en-US" sz="1600" dirty="0" smtClean="0">
                <a:solidFill>
                  <a:schemeClr val="bg1"/>
                </a:solidFill>
              </a:rPr>
              <a:t>distinct elements </a:t>
            </a:r>
            <a:r>
              <a:rPr lang="en-US" sz="1600" dirty="0">
                <a:solidFill>
                  <a:schemeClr val="bg1"/>
                </a:solidFill>
              </a:rPr>
              <a:t>of V called </a:t>
            </a:r>
            <a:r>
              <a:rPr lang="en-US" sz="1600" dirty="0" smtClean="0">
                <a:solidFill>
                  <a:schemeClr val="bg1"/>
                </a:solidFill>
              </a:rPr>
              <a:t>edges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400" b="1" dirty="0">
                <a:solidFill>
                  <a:schemeClr val="bg1"/>
                </a:solidFill>
              </a:rPr>
              <a:t>Example of a simple </a:t>
            </a:r>
            <a:r>
              <a:rPr lang="en-US" sz="1400" b="1" dirty="0" smtClean="0">
                <a:solidFill>
                  <a:schemeClr val="bg1"/>
                </a:solidFill>
              </a:rPr>
              <a:t>graph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Computer Network consisting of computers </a:t>
            </a:r>
            <a:r>
              <a:rPr lang="en-US" sz="1400" dirty="0" smtClean="0">
                <a:solidFill>
                  <a:schemeClr val="bg1"/>
                </a:solidFill>
              </a:rPr>
              <a:t>and telephone </a:t>
            </a:r>
            <a:r>
              <a:rPr lang="en-US" sz="1400" dirty="0">
                <a:solidFill>
                  <a:schemeClr val="bg1"/>
                </a:solidFill>
              </a:rPr>
              <a:t>lines between each computer</a:t>
            </a:r>
          </a:p>
          <a:p>
            <a:r>
              <a:rPr lang="en-US" sz="1400" dirty="0">
                <a:solidFill>
                  <a:schemeClr val="bg1"/>
                </a:solidFill>
              </a:rPr>
              <a:t>Each computer is represented by a point</a:t>
            </a:r>
          </a:p>
          <a:p>
            <a:r>
              <a:rPr lang="en-US" sz="1400" dirty="0">
                <a:solidFill>
                  <a:schemeClr val="bg1"/>
                </a:solidFill>
              </a:rPr>
              <a:t>Each phone line is represented by an edge</a:t>
            </a:r>
          </a:p>
          <a:p>
            <a:r>
              <a:rPr lang="en-US" sz="1400" dirty="0">
                <a:solidFill>
                  <a:schemeClr val="bg1"/>
                </a:solidFill>
              </a:rPr>
              <a:t>IF each computer is only connected by one </a:t>
            </a:r>
            <a:r>
              <a:rPr lang="en-US" sz="1400" dirty="0" smtClean="0">
                <a:solidFill>
                  <a:schemeClr val="bg1"/>
                </a:solidFill>
              </a:rPr>
              <a:t>phone line </a:t>
            </a:r>
            <a:r>
              <a:rPr lang="en-US" sz="1400" dirty="0">
                <a:solidFill>
                  <a:schemeClr val="bg1"/>
                </a:solidFill>
              </a:rPr>
              <a:t>then the network is represented as a </a:t>
            </a:r>
            <a:r>
              <a:rPr lang="en-US" sz="1400" dirty="0" smtClean="0">
                <a:solidFill>
                  <a:schemeClr val="bg1"/>
                </a:solidFill>
              </a:rPr>
              <a:t>simple graph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7566" y="833216"/>
            <a:ext cx="84273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Directed and Undirected </a:t>
            </a:r>
            <a:r>
              <a:rPr lang="en-US" sz="2400" b="1" i="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Multigraphs</a:t>
            </a:r>
            <a:endParaRPr lang="en-US" sz="2400" b="1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/>
            <a:endParaRPr lang="en-US" sz="2000" b="1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Directed graph can have multiple edges and</a:t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loops, but the direction must be different for</a:t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each edge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Undirected Graph has multiple edges that can go</a:t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same direction</a:t>
            </a:r>
          </a:p>
          <a:p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Cycles</a:t>
            </a: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Special </a:t>
            </a:r>
            <a:r>
              <a:rPr lang="en-US" sz="1600" dirty="0">
                <a:solidFill>
                  <a:schemeClr val="bg1"/>
                </a:solidFill>
              </a:rPr>
              <a:t>simple graphs that contain cycles are </a:t>
            </a:r>
            <a:r>
              <a:rPr lang="en-US" sz="1600" dirty="0" smtClean="0">
                <a:solidFill>
                  <a:schemeClr val="bg1"/>
                </a:solidFill>
              </a:rPr>
              <a:t>the basic </a:t>
            </a:r>
            <a:r>
              <a:rPr lang="en-US" sz="1600" dirty="0">
                <a:solidFill>
                  <a:schemeClr val="bg1"/>
                </a:solidFill>
              </a:rPr>
              <a:t>geometric figures</a:t>
            </a:r>
          </a:p>
          <a:p>
            <a:r>
              <a:rPr lang="en-US" sz="1600" dirty="0">
                <a:solidFill>
                  <a:schemeClr val="bg1"/>
                </a:solidFill>
              </a:rPr>
              <a:t>The number of cycles in each figure depends </a:t>
            </a:r>
            <a:r>
              <a:rPr lang="en-US" sz="1600" dirty="0" smtClean="0">
                <a:solidFill>
                  <a:schemeClr val="bg1"/>
                </a:solidFill>
              </a:rPr>
              <a:t>on the </a:t>
            </a:r>
            <a:r>
              <a:rPr lang="en-US" sz="1600" dirty="0">
                <a:solidFill>
                  <a:schemeClr val="bg1"/>
                </a:solidFill>
              </a:rPr>
              <a:t>number of vertices and edges.</a:t>
            </a:r>
          </a:p>
          <a:p>
            <a:r>
              <a:rPr lang="en-US" sz="1600" dirty="0">
                <a:solidFill>
                  <a:schemeClr val="bg1"/>
                </a:solidFill>
              </a:rPr>
              <a:t>In determining if a graph has a cycle, there </a:t>
            </a:r>
            <a:r>
              <a:rPr lang="en-US" sz="1600" dirty="0" smtClean="0">
                <a:solidFill>
                  <a:schemeClr val="bg1"/>
                </a:solidFill>
              </a:rPr>
              <a:t>must be </a:t>
            </a:r>
            <a:r>
              <a:rPr lang="en-US" sz="1600" dirty="0">
                <a:solidFill>
                  <a:schemeClr val="bg1"/>
                </a:solidFill>
              </a:rPr>
              <a:t>no edges on the inner part of the figure.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endParaRPr lang="en-US" sz="1600" b="0" i="0" dirty="0" smtClean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51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2898" y="1218851"/>
            <a:ext cx="800717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en-US" b="1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Graph Coloring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Idea was to assign each vertex a color.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 was said that the number of areas could be colored using a less amount of colors than vertices.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GOAL Not to color adjoining sides the same color</a:t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MAP COLORING </a:t>
            </a:r>
            <a:r>
              <a:rPr lang="en-US" sz="1600" b="1" dirty="0" smtClean="0">
                <a:solidFill>
                  <a:schemeClr val="bg1"/>
                </a:solidFill>
              </a:rPr>
              <a:t>PROBLEM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Assertion </a:t>
            </a:r>
            <a:r>
              <a:rPr lang="en-US" dirty="0">
                <a:solidFill>
                  <a:schemeClr val="bg1"/>
                </a:solidFill>
              </a:rPr>
              <a:t>made early on that only 4 colors </a:t>
            </a:r>
            <a:r>
              <a:rPr lang="en-US" dirty="0" smtClean="0">
                <a:solidFill>
                  <a:schemeClr val="bg1"/>
                </a:solidFill>
              </a:rPr>
              <a:t>were needed </a:t>
            </a:r>
            <a:r>
              <a:rPr lang="en-US" dirty="0">
                <a:solidFill>
                  <a:schemeClr val="bg1"/>
                </a:solidFill>
              </a:rPr>
              <a:t>in coloring any map</a:t>
            </a:r>
          </a:p>
          <a:p>
            <a:r>
              <a:rPr lang="en-US" dirty="0">
                <a:solidFill>
                  <a:schemeClr val="bg1"/>
                </a:solidFill>
              </a:rPr>
              <a:t>Just an assumption because there were no </a:t>
            </a:r>
            <a:r>
              <a:rPr lang="en-US" dirty="0" smtClean="0">
                <a:solidFill>
                  <a:schemeClr val="bg1"/>
                </a:solidFill>
              </a:rPr>
              <a:t>maps that </a:t>
            </a:r>
            <a:r>
              <a:rPr lang="en-US" dirty="0">
                <a:solidFill>
                  <a:schemeClr val="bg1"/>
                </a:solidFill>
              </a:rPr>
              <a:t>had ever needed 5 </a:t>
            </a:r>
            <a:r>
              <a:rPr lang="en-US" dirty="0" smtClean="0">
                <a:solidFill>
                  <a:schemeClr val="bg1"/>
                </a:solidFill>
              </a:rPr>
              <a:t>colors Posed </a:t>
            </a:r>
            <a:r>
              <a:rPr lang="en-US" dirty="0">
                <a:solidFill>
                  <a:schemeClr val="bg1"/>
                </a:solidFill>
              </a:rPr>
              <a:t>a problem for mathematicians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394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7393" y="996430"/>
            <a:ext cx="75046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MAP COLORING PROBLEM</a:t>
            </a:r>
          </a:p>
          <a:p>
            <a:pPr algn="ctr"/>
            <a:endParaRPr lang="en-US" b="1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Solution came back to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DeMorgan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two decades later on July 17</a:t>
            </a:r>
            <a:r>
              <a:rPr lang="en-US" b="0" i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1879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Alfred Bay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Kempe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claimed he had a proof to the Four Color Conjecture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221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6994" y="2059460"/>
            <a:ext cx="91851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REFERNCE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A TEXT BOOK OF GRAPH THEORY, Springer-</a:t>
            </a:r>
            <a:r>
              <a:rPr lang="en-US" b="1" dirty="0" err="1" smtClean="0">
                <a:solidFill>
                  <a:schemeClr val="bg1"/>
                </a:solidFill>
              </a:rPr>
              <a:t>Verlag</a:t>
            </a:r>
            <a:r>
              <a:rPr lang="en-US" b="1" dirty="0" smtClean="0">
                <a:solidFill>
                  <a:schemeClr val="bg1"/>
                </a:solidFill>
              </a:rPr>
              <a:t> New York,Inc,2000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R. BALAKRISHNAN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K RANGANATHAN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4533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</TotalTime>
  <Words>225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Slice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2021-12-20T09:14:16Z</dcterms:created>
  <dcterms:modified xsi:type="dcterms:W3CDTF">2021-12-20T16:34:14Z</dcterms:modified>
</cp:coreProperties>
</file>