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25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0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52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42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68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11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55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06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0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6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7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63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0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59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1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53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97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3A89F6C-482C-46B0-953E-CEDB0B2DD2D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5103F77-A5E5-4200-A5E8-44F84882E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483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4042" y="1531804"/>
            <a:ext cx="8363916" cy="242146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DIVISION AND EUCLIDEAN ALGORITHM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5690E3-C111-4CEC-8369-F4B63E28ADB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777206" y="4505960"/>
            <a:ext cx="8637587" cy="977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Ms. Riya Jose</a:t>
            </a:r>
          </a:p>
          <a:p>
            <a:pPr marL="0" marR="0" lvl="0" indent="0" algn="ctr" defTabSz="914400" rtl="0" eaLnBrk="1" fontAlgn="auto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Assistant Professor</a:t>
            </a:r>
          </a:p>
          <a:p>
            <a:pPr marL="0" marR="0" lvl="0" indent="0" algn="ctr" defTabSz="914400" rtl="0" eaLnBrk="1" fontAlgn="auto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Department of Mathematics</a:t>
            </a:r>
          </a:p>
          <a:p>
            <a:pPr marL="0" marR="0" lvl="0" indent="0" algn="ctr" defTabSz="914400" rtl="0" eaLnBrk="1" fontAlgn="auto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Carmel College, Mala</a:t>
            </a:r>
          </a:p>
        </p:txBody>
      </p:sp>
    </p:spTree>
    <p:extLst>
      <p:ext uri="{BB962C8B-B14F-4D97-AF65-F5344CB8AC3E}">
        <p14:creationId xmlns:p14="http://schemas.microsoft.com/office/powerpoint/2010/main" val="2324415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7809" y="1099930"/>
                <a:ext cx="11648661" cy="5355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3200" dirty="0">
                    <a:solidFill>
                      <a:srgbClr val="FFFF00"/>
                    </a:solidFill>
                  </a:rPr>
                  <a:t>Given integers a and b, with b &gt; 0, there exist unique integers q and r satisfying a = </a:t>
                </a:r>
                <a:r>
                  <a:rPr lang="en-US" sz="3200" dirty="0" err="1">
                    <a:solidFill>
                      <a:srgbClr val="FFFF00"/>
                    </a:solidFill>
                  </a:rPr>
                  <a:t>qb</a:t>
                </a:r>
                <a:r>
                  <a:rPr lang="en-US" sz="3200" dirty="0">
                    <a:solidFill>
                      <a:srgbClr val="FFFF00"/>
                    </a:solidFill>
                  </a:rPr>
                  <a:t> + r , 0 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US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 dirty="0">
                  <a:solidFill>
                    <a:srgbClr val="FFFF00"/>
                  </a:solidFill>
                </a:endParaRPr>
              </a:p>
              <a:p>
                <a:r>
                  <a:rPr lang="en-US" sz="3200" dirty="0">
                    <a:solidFill>
                      <a:srgbClr val="FFFF00"/>
                    </a:solidFill>
                  </a:rPr>
                  <a:t>q- quotient , r – remainder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3200" dirty="0">
                    <a:solidFill>
                      <a:srgbClr val="FFFF00"/>
                    </a:solidFill>
                  </a:rPr>
                  <a:t>If a and b are integers with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≠0</m:t>
                    </m:r>
                  </m:oMath>
                </a14:m>
                <a:r>
                  <a:rPr lang="en-US" sz="3200" dirty="0">
                    <a:solidFill>
                      <a:srgbClr val="FFFF00"/>
                    </a:solidFill>
                  </a:rPr>
                  <a:t>, then  there  exist unique integers q and r satisfying a = </a:t>
                </a:r>
                <a:r>
                  <a:rPr lang="en-US" sz="3200" dirty="0" err="1">
                    <a:solidFill>
                      <a:srgbClr val="FFFF00"/>
                    </a:solidFill>
                  </a:rPr>
                  <a:t>qb</a:t>
                </a:r>
                <a:r>
                  <a:rPr lang="en-US" sz="3200" dirty="0">
                    <a:solidFill>
                      <a:srgbClr val="FFFF00"/>
                    </a:solidFill>
                  </a:rPr>
                  <a:t> + r , 0 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US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d>
                      <m:dPr>
                        <m:begChr m:val="|"/>
                        <m:endChr m:val="|"/>
                        <m:ctrlPr>
                          <a:rPr lang="en-US" sz="32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 b="0" dirty="0">
                  <a:solidFill>
                    <a:srgbClr val="FFFF00"/>
                  </a:solidFill>
                  <a:ea typeface="Cambria Math" panose="02040503050406030204" pitchFamily="18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3200" dirty="0">
                    <a:solidFill>
                      <a:srgbClr val="FFFF00"/>
                    </a:solidFill>
                  </a:rPr>
                  <a:t>Examples :</a:t>
                </a:r>
              </a:p>
              <a:p>
                <a:r>
                  <a:rPr lang="en-US" sz="3200" dirty="0">
                    <a:solidFill>
                      <a:srgbClr val="FFFF00"/>
                    </a:solidFill>
                  </a:rPr>
                  <a:t>      1 = 0(-7) + 1,</a:t>
                </a:r>
              </a:p>
              <a:p>
                <a:r>
                  <a:rPr lang="en-US" sz="3200" dirty="0">
                    <a:solidFill>
                      <a:srgbClr val="FFFF00"/>
                    </a:solidFill>
                  </a:rPr>
                  <a:t>      8 = 2(4) + 0,</a:t>
                </a:r>
              </a:p>
              <a:p>
                <a:r>
                  <a:rPr lang="en-US" sz="3200" dirty="0">
                    <a:solidFill>
                      <a:srgbClr val="FFFF00"/>
                    </a:solidFill>
                  </a:rPr>
                  <a:t>      4 = 3(1) + 1.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en-US" dirty="0">
                  <a:solidFill>
                    <a:srgbClr val="FFFF00"/>
                  </a:solidFill>
                </a:endParaRP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en-US" dirty="0">
                  <a:solidFill>
                    <a:srgbClr val="FFFF00"/>
                  </a:solidFill>
                </a:endParaRP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en-US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809" y="1099930"/>
                <a:ext cx="11648661" cy="5355312"/>
              </a:xfrm>
              <a:prstGeom prst="rect">
                <a:avLst/>
              </a:prstGeom>
              <a:blipFill rotWithShape="0">
                <a:blip r:embed="rId2"/>
                <a:stretch>
                  <a:fillRect l="-1361" t="-1479" r="-18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129204" y="176600"/>
            <a:ext cx="55095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Division Algorithm</a:t>
            </a:r>
          </a:p>
        </p:txBody>
      </p:sp>
    </p:spTree>
    <p:extLst>
      <p:ext uri="{BB962C8B-B14F-4D97-AF65-F5344CB8AC3E}">
        <p14:creationId xmlns:p14="http://schemas.microsoft.com/office/powerpoint/2010/main" val="271107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3764" y="0"/>
            <a:ext cx="55495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GCD(Greatest Common Divisor)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8" y="584775"/>
                <a:ext cx="11542643" cy="5940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000" dirty="0"/>
                  <a:t>An integer  b is  said to be divisible by an integer a ≠ 0, in symbols a | b,  if there exists some integer c such that b = ac.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∤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/>
                  <a:t> indicate b is not divisible by a.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000" dirty="0"/>
                  <a:t>For integers a, b, c, d, the following holds:</a:t>
                </a:r>
              </a:p>
              <a:p>
                <a:r>
                  <a:rPr lang="en-US" sz="2000" dirty="0"/>
                  <a:t>          1. a│ 0, 1 │ a, a│ a.</a:t>
                </a:r>
              </a:p>
              <a:p>
                <a:r>
                  <a:rPr lang="en-US" sz="2000" dirty="0"/>
                  <a:t>          2. a│1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</m:oMath>
                </a14:m>
                <a:r>
                  <a:rPr lang="en-US" sz="2000" dirty="0"/>
                  <a:t>  a =  ±1.</a:t>
                </a:r>
              </a:p>
              <a:p>
                <a:r>
                  <a:rPr lang="en-US" sz="2000" dirty="0"/>
                  <a:t>          3. If a │ b and c │ d, then ac │ bd.</a:t>
                </a:r>
              </a:p>
              <a:p>
                <a:r>
                  <a:rPr lang="en-US" sz="2000" dirty="0"/>
                  <a:t>          4. If a │ b and b │ c, then a │ c.</a:t>
                </a:r>
              </a:p>
              <a:p>
                <a:r>
                  <a:rPr lang="en-US" sz="2000" dirty="0"/>
                  <a:t>          5. a │ b and b │ a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</m:oMath>
                </a14:m>
                <a:r>
                  <a:rPr lang="en-US" sz="2000" dirty="0"/>
                  <a:t>  a = ± b.</a:t>
                </a:r>
              </a:p>
              <a:p>
                <a:r>
                  <a:rPr lang="en-US" sz="2000" dirty="0"/>
                  <a:t>          6. If a │ b and b ≠ 0, then |a| ≤ |b|.</a:t>
                </a:r>
              </a:p>
              <a:p>
                <a:r>
                  <a:rPr lang="en-US" sz="2000" dirty="0"/>
                  <a:t>          7. If a │ b and a │ c, then a │ (</a:t>
                </a:r>
                <a:r>
                  <a:rPr lang="en-US" sz="2000" dirty="0" err="1"/>
                  <a:t>bx</a:t>
                </a:r>
                <a:r>
                  <a:rPr lang="en-US" sz="2000" dirty="0"/>
                  <a:t> + cy) for arbitrary integers x and y.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000" dirty="0"/>
                  <a:t>Let a and b be given integers, with </a:t>
                </a:r>
                <a:r>
                  <a:rPr lang="en-US" sz="2000" dirty="0" err="1"/>
                  <a:t>atleast</a:t>
                </a:r>
                <a:r>
                  <a:rPr lang="en-US" sz="2000" dirty="0"/>
                  <a:t> one of them different from zero. The greatest common divisor of a and b denoted by </a:t>
                </a:r>
                <a:r>
                  <a:rPr lang="en-US" sz="2000" dirty="0" err="1"/>
                  <a:t>gcd</a:t>
                </a:r>
                <a:r>
                  <a:rPr lang="en-US" sz="2000" dirty="0"/>
                  <a:t>(</a:t>
                </a:r>
                <a:r>
                  <a:rPr lang="en-US" sz="2000" dirty="0" err="1"/>
                  <a:t>a,b</a:t>
                </a:r>
                <a:r>
                  <a:rPr lang="en-US" sz="2000" dirty="0"/>
                  <a:t>), is the positive integer d such that</a:t>
                </a:r>
              </a:p>
              <a:p>
                <a:r>
                  <a:rPr lang="en-US" sz="2000" dirty="0"/>
                  <a:t>   (</a:t>
                </a:r>
                <a:r>
                  <a:rPr lang="en-US" sz="2000" dirty="0" err="1"/>
                  <a:t>i</a:t>
                </a:r>
                <a:r>
                  <a:rPr lang="en-US" sz="2000" dirty="0"/>
                  <a:t>) d │ a and d │ b,</a:t>
                </a:r>
              </a:p>
              <a:p>
                <a:r>
                  <a:rPr lang="en-US" sz="2000" dirty="0"/>
                  <a:t>   (ii) if c │a and c │ b, then c ≤ d.</a:t>
                </a:r>
              </a:p>
              <a:p>
                <a:r>
                  <a:rPr lang="en-US" sz="2000" dirty="0"/>
                  <a:t>Example:  </a:t>
                </a:r>
                <a:r>
                  <a:rPr lang="en-US" sz="2000" dirty="0" err="1"/>
                  <a:t>gcd</a:t>
                </a:r>
                <a:r>
                  <a:rPr lang="en-US" sz="2000" dirty="0"/>
                  <a:t>(5,-5) = 5</a:t>
                </a:r>
              </a:p>
              <a:p>
                <a:r>
                  <a:rPr lang="en-US" sz="2000" dirty="0"/>
                  <a:t>                  </a:t>
                </a:r>
                <a:r>
                  <a:rPr lang="en-US" sz="2000" dirty="0" err="1"/>
                  <a:t>gcd</a:t>
                </a:r>
                <a:r>
                  <a:rPr lang="en-US" sz="2000" dirty="0"/>
                  <a:t>(8,4) = 4</a:t>
                </a:r>
              </a:p>
              <a:p>
                <a:r>
                  <a:rPr lang="en-US" sz="2000" dirty="0"/>
                  <a:t>                  </a:t>
                </a:r>
                <a:r>
                  <a:rPr lang="en-US" sz="2000" dirty="0" err="1"/>
                  <a:t>gcd</a:t>
                </a:r>
                <a:r>
                  <a:rPr lang="en-US" sz="2000" dirty="0"/>
                  <a:t>(5,7) = 1 </a:t>
                </a:r>
              </a:p>
              <a:p>
                <a:r>
                  <a:rPr lang="en-US" sz="2000" dirty="0"/>
                  <a:t>                  </a:t>
                </a:r>
                <a:r>
                  <a:rPr lang="en-US" sz="2000" dirty="0" err="1"/>
                  <a:t>gcd</a:t>
                </a:r>
                <a:r>
                  <a:rPr lang="en-US" sz="2000" dirty="0"/>
                  <a:t>(6, 8) = 2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8" y="584775"/>
                <a:ext cx="11542643" cy="5940088"/>
              </a:xfrm>
              <a:prstGeom prst="rect">
                <a:avLst/>
              </a:prstGeom>
              <a:blipFill rotWithShape="0">
                <a:blip r:embed="rId2"/>
                <a:stretch>
                  <a:fillRect l="-528" t="-616" r="-423" b="-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2834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798" y="1445457"/>
            <a:ext cx="1159726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2000" dirty="0"/>
              <a:t>Given integers a and b, not both of which are zero, there exists integers x and y such that </a:t>
            </a:r>
            <a:r>
              <a:rPr lang="en-US" sz="2000" dirty="0" err="1"/>
              <a:t>gcd</a:t>
            </a:r>
            <a:r>
              <a:rPr lang="en-US" sz="2000" dirty="0"/>
              <a:t>(</a:t>
            </a:r>
            <a:r>
              <a:rPr lang="en-US" sz="2000" dirty="0" err="1"/>
              <a:t>a,b</a:t>
            </a:r>
            <a:r>
              <a:rPr lang="en-US" sz="2000" dirty="0"/>
              <a:t>) = ax + by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2000" dirty="0"/>
              <a:t> If and b </a:t>
            </a:r>
            <a:r>
              <a:rPr lang="en-US" sz="2000" dirty="0" err="1"/>
              <a:t>areintegers</a:t>
            </a:r>
            <a:r>
              <a:rPr lang="en-US" sz="2000" dirty="0"/>
              <a:t> , not both zero, then the set T = {ax + by | x, y are integers} is precisely the set of all multiples of d= </a:t>
            </a:r>
            <a:r>
              <a:rPr lang="en-US" sz="2000" dirty="0" err="1"/>
              <a:t>gcd</a:t>
            </a:r>
            <a:r>
              <a:rPr lang="en-US" sz="2000" dirty="0"/>
              <a:t>{</a:t>
            </a:r>
            <a:r>
              <a:rPr lang="en-US" sz="2000" dirty="0" err="1"/>
              <a:t>a,b</a:t>
            </a:r>
            <a:r>
              <a:rPr lang="en-US" sz="2000" dirty="0"/>
              <a:t>}.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2000" dirty="0"/>
              <a:t> Two integers a and b, not both of which are zero, are said to be </a:t>
            </a:r>
            <a:r>
              <a:rPr lang="en-US" sz="2000" dirty="0">
                <a:solidFill>
                  <a:srgbClr val="FF0000"/>
                </a:solidFill>
              </a:rPr>
              <a:t>relatively prime </a:t>
            </a:r>
            <a:r>
              <a:rPr lang="en-US" sz="2000" dirty="0"/>
              <a:t>whenever </a:t>
            </a:r>
            <a:r>
              <a:rPr lang="en-US" sz="2000" dirty="0" err="1"/>
              <a:t>gcd</a:t>
            </a:r>
            <a:r>
              <a:rPr lang="en-US" sz="2000" dirty="0"/>
              <a:t>(</a:t>
            </a:r>
            <a:r>
              <a:rPr lang="en-US" sz="2000" dirty="0" err="1"/>
              <a:t>a,b</a:t>
            </a:r>
            <a:r>
              <a:rPr lang="en-US" sz="2000" dirty="0"/>
              <a:t>) = 1.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2000" dirty="0"/>
              <a:t> Let a and b be integers, not both zero. Then a and b are relatively prime </a:t>
            </a:r>
            <a:r>
              <a:rPr lang="en-US" sz="2000" dirty="0" err="1"/>
              <a:t>iff</a:t>
            </a:r>
            <a:r>
              <a:rPr lang="en-US" sz="2000" dirty="0"/>
              <a:t> there exist integers x and y such that 1 = ax + by.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2000" dirty="0"/>
              <a:t> If </a:t>
            </a:r>
            <a:r>
              <a:rPr lang="en-US" sz="2000" dirty="0" err="1"/>
              <a:t>gcd</a:t>
            </a:r>
            <a:r>
              <a:rPr lang="en-US" sz="2000" dirty="0"/>
              <a:t>(</a:t>
            </a:r>
            <a:r>
              <a:rPr lang="en-US" sz="2000" dirty="0" err="1"/>
              <a:t>a,b</a:t>
            </a:r>
            <a:r>
              <a:rPr lang="en-US" sz="2000" dirty="0"/>
              <a:t>) = d, then </a:t>
            </a:r>
            <a:r>
              <a:rPr lang="en-US" sz="2000" dirty="0" err="1"/>
              <a:t>gcd</a:t>
            </a:r>
            <a:r>
              <a:rPr lang="en-US" sz="2000" dirty="0"/>
              <a:t>(a/</a:t>
            </a:r>
            <a:r>
              <a:rPr lang="en-US" sz="2000" dirty="0" err="1"/>
              <a:t>d,b</a:t>
            </a:r>
            <a:r>
              <a:rPr lang="en-US" sz="2000" dirty="0"/>
              <a:t>/d) = 1.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2000" dirty="0"/>
              <a:t> If a |c and </a:t>
            </a:r>
            <a:r>
              <a:rPr lang="en-US" sz="2000" dirty="0" err="1"/>
              <a:t>b|c</a:t>
            </a:r>
            <a:r>
              <a:rPr lang="en-US" sz="2000" dirty="0"/>
              <a:t>, with </a:t>
            </a:r>
            <a:r>
              <a:rPr lang="en-US" sz="2000" dirty="0" err="1"/>
              <a:t>gcd</a:t>
            </a:r>
            <a:r>
              <a:rPr lang="en-US" sz="2000" dirty="0"/>
              <a:t>(</a:t>
            </a:r>
            <a:r>
              <a:rPr lang="en-US" sz="2000" dirty="0" err="1"/>
              <a:t>a,b</a:t>
            </a:r>
            <a:r>
              <a:rPr lang="en-US" sz="2000" dirty="0"/>
              <a:t>) = 1, then </a:t>
            </a:r>
            <a:r>
              <a:rPr lang="en-US" sz="2000" dirty="0" err="1"/>
              <a:t>ab|c</a:t>
            </a:r>
            <a:r>
              <a:rPr lang="en-US" sz="2000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err="1">
                <a:solidFill>
                  <a:srgbClr val="FF0000"/>
                </a:solidFill>
              </a:rPr>
              <a:t>Euclids</a:t>
            </a:r>
            <a:r>
              <a:rPr lang="en-US" sz="2000" dirty="0">
                <a:solidFill>
                  <a:srgbClr val="FF0000"/>
                </a:solidFill>
              </a:rPr>
              <a:t> Lemma</a:t>
            </a:r>
            <a:r>
              <a:rPr lang="en-US" sz="2000" dirty="0"/>
              <a:t>: If a | </a:t>
            </a:r>
            <a:r>
              <a:rPr lang="en-US" sz="2000" dirty="0" err="1"/>
              <a:t>bc</a:t>
            </a:r>
            <a:r>
              <a:rPr lang="en-US" sz="2000" dirty="0"/>
              <a:t>, with </a:t>
            </a:r>
            <a:r>
              <a:rPr lang="en-US" sz="2000" dirty="0" err="1"/>
              <a:t>gcd</a:t>
            </a:r>
            <a:r>
              <a:rPr lang="en-US" sz="2000" dirty="0"/>
              <a:t>(</a:t>
            </a:r>
            <a:r>
              <a:rPr lang="en-US" sz="2000" dirty="0" err="1"/>
              <a:t>a,b</a:t>
            </a:r>
            <a:r>
              <a:rPr lang="en-US" sz="2000" dirty="0"/>
              <a:t>) = 1, then a | c.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2000" dirty="0"/>
              <a:t> Let a and b be integers, not both zero. For a positive integer d, d = </a:t>
            </a:r>
            <a:r>
              <a:rPr lang="en-US" sz="2000" dirty="0" err="1"/>
              <a:t>gcd</a:t>
            </a:r>
            <a:r>
              <a:rPr lang="en-US" sz="2000" dirty="0"/>
              <a:t>(</a:t>
            </a:r>
            <a:r>
              <a:rPr lang="en-US" sz="2000" dirty="0" err="1"/>
              <a:t>a,b</a:t>
            </a:r>
            <a:r>
              <a:rPr lang="en-US" sz="2000" dirty="0"/>
              <a:t>) </a:t>
            </a:r>
            <a:r>
              <a:rPr lang="en-US" sz="2000" dirty="0" err="1"/>
              <a:t>iff</a:t>
            </a:r>
            <a:endParaRPr lang="en-US" sz="2000" dirty="0"/>
          </a:p>
          <a:p>
            <a:pPr algn="just"/>
            <a:r>
              <a:rPr lang="en-US" sz="2000" dirty="0"/>
              <a:t>      (1) d |a and d| b.</a:t>
            </a:r>
          </a:p>
          <a:p>
            <a:pPr algn="just"/>
            <a:r>
              <a:rPr lang="en-US" sz="2000" dirty="0"/>
              <a:t>      (2) whenever c | a and c | b, then c | d.</a:t>
            </a:r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966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82743" y="197630"/>
            <a:ext cx="59904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Euclidean Algorithm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7565" y="1391478"/>
            <a:ext cx="11502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The </a:t>
            </a:r>
            <a:r>
              <a:rPr lang="en-US" dirty="0" err="1"/>
              <a:t>gcd</a:t>
            </a:r>
            <a:r>
              <a:rPr lang="en-US" dirty="0"/>
              <a:t> of two integers can be found by listing all their positive divisors and picking out the largest one common to each ; but this is cumbersome for large numbers.  A more efficient  process, involving repeated applications of the Division Algorithm, is given  in the seventh book of the </a:t>
            </a:r>
            <a:r>
              <a:rPr lang="en-US" i="1" dirty="0"/>
              <a:t>Elements</a:t>
            </a:r>
            <a:r>
              <a:rPr lang="en-US" dirty="0"/>
              <a:t>.  It is today referred to as the Euclidean Algorithm.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694" y="2787805"/>
            <a:ext cx="2812548" cy="33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213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82743" y="197630"/>
            <a:ext cx="59904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Euclidean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3024" y="959005"/>
                <a:ext cx="11686478" cy="5355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dirty="0"/>
                  <a:t>Let a and b be two integers whose </a:t>
                </a:r>
                <a:r>
                  <a:rPr lang="en-US" dirty="0" err="1"/>
                  <a:t>gcd</a:t>
                </a:r>
                <a:r>
                  <a:rPr lang="en-US" dirty="0"/>
                  <a:t> is to be found.  Since </a:t>
                </a:r>
                <a:r>
                  <a:rPr lang="en-US" dirty="0" err="1"/>
                  <a:t>gcd</a:t>
                </a:r>
                <a:r>
                  <a:rPr lang="en-US" dirty="0"/>
                  <a:t> ( |a|, |b|) = </a:t>
                </a:r>
                <a:r>
                  <a:rPr lang="en-US" dirty="0" err="1"/>
                  <a:t>gcd</a:t>
                </a:r>
                <a:r>
                  <a:rPr lang="en-US" dirty="0"/>
                  <a:t> (a, b). Assume that a ≥ b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dirty="0"/>
                  <a:t>0. 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Ø"/>
                </a:pPr>
                <a:r>
                  <a:rPr lang="en-US" dirty="0"/>
                  <a:t> By division algorithm,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 ,     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pPr marL="285750" indent="-285750" algn="just">
                  <a:buFont typeface="Wingdings" panose="05000000000000000000" pitchFamily="2" charset="2"/>
                  <a:buChar char="Ø"/>
                </a:pPr>
                <a:r>
                  <a:rPr lang="en-US" dirty="0"/>
                  <a:t> If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= 0 , then </a:t>
                </a:r>
                <a:r>
                  <a:rPr lang="en-US" dirty="0" err="1"/>
                  <a:t>b|a</a:t>
                </a:r>
                <a:r>
                  <a:rPr lang="en-US" dirty="0"/>
                  <a:t> and </a:t>
                </a:r>
                <a:r>
                  <a:rPr lang="en-US" dirty="0" err="1"/>
                  <a:t>gcd</a:t>
                </a:r>
                <a:r>
                  <a:rPr lang="en-US" dirty="0"/>
                  <a:t> (</a:t>
                </a:r>
                <a:r>
                  <a:rPr lang="en-US" dirty="0" err="1"/>
                  <a:t>a,b</a:t>
                </a:r>
                <a:r>
                  <a:rPr lang="en-US" dirty="0"/>
                  <a:t>) = b.</a:t>
                </a:r>
              </a:p>
              <a:p>
                <a:pPr algn="just"/>
                <a:r>
                  <a:rPr lang="en-US" dirty="0"/>
                  <a:t>     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≠ 0, divide b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to produce integers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dirty="0"/>
                  <a:t>satisfying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2 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,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.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Ø"/>
                </a:pPr>
                <a:r>
                  <a:rPr lang="en-US" dirty="0"/>
                  <a:t> If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= 0 , then we stop otherwise proceed as before to obtain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,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Ø"/>
                </a:pPr>
                <a:r>
                  <a:rPr lang="en-US" dirty="0"/>
                  <a:t> This division process continues until some zero remainder appears, say at the (n+1)</a:t>
                </a:r>
                <a:r>
                  <a:rPr lang="en-US" dirty="0" err="1"/>
                  <a:t>th</a:t>
                </a:r>
                <a:r>
                  <a:rPr lang="en-US" dirty="0"/>
                  <a:t>  stage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/>
                  <a:t> is divided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( a zero remainder occurs sooner or later since the decreasing sequence 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&gt; … ≥0 </m:t>
                    </m:r>
                  </m:oMath>
                </a14:m>
                <a:r>
                  <a:rPr lang="en-US" dirty="0"/>
                  <a:t> cannot contain more than b integers).</a:t>
                </a:r>
              </a:p>
              <a:p>
                <a:pPr marL="285750" indent="-285750" algn="just">
                  <a:buFont typeface="Wingdings" panose="05000000000000000000" pitchFamily="2" charset="2"/>
                  <a:buChar char="Ø"/>
                </a:pPr>
                <a:r>
                  <a:rPr lang="en-US" dirty="0"/>
                  <a:t> The result is the following system of equations:</a:t>
                </a:r>
              </a:p>
              <a:p>
                <a:pPr algn="just"/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	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endParaRPr lang="en-US" dirty="0"/>
              </a:p>
              <a:p>
                <a:pPr algn="just"/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	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algn="just"/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,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algn="just"/>
                <a:r>
                  <a:rPr lang="en-US" dirty="0"/>
                  <a:t>	 .</a:t>
                </a:r>
              </a:p>
              <a:p>
                <a:pPr algn="just"/>
                <a:r>
                  <a:rPr lang="en-US" dirty="0"/>
                  <a:t>	 .</a:t>
                </a:r>
              </a:p>
              <a:p>
                <a:pPr algn="just"/>
                <a:r>
                  <a:rPr lang="en-US" dirty="0"/>
                  <a:t>	 .</a:t>
                </a:r>
              </a:p>
              <a:p>
                <a:pPr algn="just"/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dirty="0"/>
              </a:p>
              <a:p>
                <a:pPr algn="just"/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+0.</m:t>
                    </m:r>
                  </m:oMath>
                </a14:m>
                <a:endParaRPr lang="en-US" dirty="0"/>
              </a:p>
              <a:p>
                <a:pPr algn="just"/>
                <a:endParaRPr lang="en-US" dirty="0"/>
              </a:p>
              <a:p>
                <a:pPr algn="just"/>
                <a:r>
                  <a:rPr lang="en-US" dirty="0"/>
                  <a:t>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dirty="0"/>
                  <a:t> the last non zero remainder is the </a:t>
                </a:r>
                <a:r>
                  <a:rPr lang="en-US" dirty="0" err="1"/>
                  <a:t>gcd</a:t>
                </a:r>
                <a:r>
                  <a:rPr lang="en-US" dirty="0"/>
                  <a:t> (</a:t>
                </a:r>
                <a:r>
                  <a:rPr lang="en-US" dirty="0" err="1"/>
                  <a:t>a,b</a:t>
                </a:r>
                <a:r>
                  <a:rPr lang="en-US" dirty="0"/>
                  <a:t>).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024" y="959005"/>
                <a:ext cx="11686478" cy="5355312"/>
              </a:xfrm>
              <a:prstGeom prst="rect">
                <a:avLst/>
              </a:prstGeom>
              <a:blipFill rotWithShape="0">
                <a:blip r:embed="rId2"/>
                <a:stretch>
                  <a:fillRect l="-469" t="-569" r="-417" b="-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8601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5058" y="996924"/>
            <a:ext cx="1110661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Gcd</a:t>
            </a:r>
            <a:r>
              <a:rPr lang="en-US" sz="2800" dirty="0"/>
              <a:t>(12378, 3054) = ?</a:t>
            </a:r>
          </a:p>
          <a:p>
            <a:endParaRPr lang="en-US" dirty="0"/>
          </a:p>
          <a:p>
            <a:pPr algn="ctr"/>
            <a:r>
              <a:rPr lang="en-US" sz="2800" dirty="0"/>
              <a:t>12378 = 4. 3054 + 162</a:t>
            </a:r>
          </a:p>
          <a:p>
            <a:pPr algn="ctr"/>
            <a:r>
              <a:rPr lang="en-US" sz="2800" dirty="0"/>
              <a:t>  3054 =  18. 162 + 138</a:t>
            </a:r>
          </a:p>
          <a:p>
            <a:pPr algn="ctr"/>
            <a:r>
              <a:rPr lang="en-US" sz="2800" dirty="0"/>
              <a:t>    162 = 1. 138 + 24</a:t>
            </a:r>
          </a:p>
          <a:p>
            <a:pPr algn="ctr"/>
            <a:r>
              <a:rPr lang="en-US" sz="2800" dirty="0"/>
              <a:t>    138 = 5. 24 + 18</a:t>
            </a:r>
          </a:p>
          <a:p>
            <a:pPr algn="ctr"/>
            <a:r>
              <a:rPr lang="en-US" sz="2800" dirty="0"/>
              <a:t>      24 = 1. 18 + 6</a:t>
            </a:r>
          </a:p>
          <a:p>
            <a:pPr algn="ctr"/>
            <a:r>
              <a:rPr lang="en-US" sz="2800" dirty="0"/>
              <a:t>      18 = 3.6 + 0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6 = </a:t>
            </a:r>
            <a:r>
              <a:rPr lang="en-US" sz="2800" dirty="0" err="1"/>
              <a:t>gcd</a:t>
            </a:r>
            <a:r>
              <a:rPr lang="en-US" sz="2800" dirty="0"/>
              <a:t> ( 12378, 3054)</a:t>
            </a:r>
          </a:p>
        </p:txBody>
      </p:sp>
      <p:sp>
        <p:nvSpPr>
          <p:cNvPr id="4" name="Rectangle 3"/>
          <p:cNvSpPr/>
          <p:nvPr/>
        </p:nvSpPr>
        <p:spPr>
          <a:xfrm>
            <a:off x="115791" y="73594"/>
            <a:ext cx="25622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587516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9863" y="758283"/>
            <a:ext cx="1112891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</a:t>
            </a:r>
            <a:r>
              <a:rPr lang="en-US" sz="2800" dirty="0"/>
              <a:t>order to represent 6 as a linear combination of the integers 12378 and 3054, we start with the next – to – last of the displayed equations and successively eliminate the remainders 18, 24, 138 and 162.</a:t>
            </a:r>
          </a:p>
          <a:p>
            <a:pPr algn="just"/>
            <a:r>
              <a:rPr lang="en-US" sz="2800" dirty="0"/>
              <a:t>                                         6 = 24 – 18</a:t>
            </a:r>
          </a:p>
          <a:p>
            <a:pPr algn="just"/>
            <a:r>
              <a:rPr lang="en-US" sz="2800" dirty="0"/>
              <a:t>                                            = 24 - (138 - 5 . 24)</a:t>
            </a:r>
          </a:p>
          <a:p>
            <a:pPr algn="just"/>
            <a:r>
              <a:rPr lang="en-US" sz="2800" dirty="0"/>
              <a:t>                                            = 6 . 24 – 138</a:t>
            </a:r>
          </a:p>
          <a:p>
            <a:pPr algn="just"/>
            <a:r>
              <a:rPr lang="en-US" sz="2800" dirty="0"/>
              <a:t>                                            = 6(162 – 138) – 138</a:t>
            </a:r>
          </a:p>
          <a:p>
            <a:pPr algn="just"/>
            <a:r>
              <a:rPr lang="en-US" sz="2800" dirty="0"/>
              <a:t>                                            = 6 . 162 – 7 .  138</a:t>
            </a:r>
          </a:p>
          <a:p>
            <a:pPr algn="just"/>
            <a:r>
              <a:rPr lang="en-US" sz="2800" dirty="0"/>
              <a:t>                                            = 6 . 162 – 7 ( 3054 – 18 . 162)</a:t>
            </a:r>
          </a:p>
          <a:p>
            <a:pPr algn="just"/>
            <a:r>
              <a:rPr lang="en-US" sz="2800" dirty="0"/>
              <a:t>                                            =  132 . 162 – 7 . 3054</a:t>
            </a:r>
          </a:p>
          <a:p>
            <a:pPr algn="just"/>
            <a:r>
              <a:rPr lang="en-US" sz="2800" dirty="0"/>
              <a:t>                                            = 132 ( 12378 – 4 . 3054) – 7 . 3054</a:t>
            </a:r>
          </a:p>
          <a:p>
            <a:pPr algn="just"/>
            <a:r>
              <a:rPr lang="en-US" sz="2800"/>
              <a:t>                                            = </a:t>
            </a:r>
            <a:r>
              <a:rPr lang="en-US" sz="2800" dirty="0"/>
              <a:t>1132 . 12378 + (-535 ) . 3054</a:t>
            </a:r>
          </a:p>
        </p:txBody>
      </p:sp>
    </p:spTree>
    <p:extLst>
      <p:ext uri="{BB962C8B-B14F-4D97-AF65-F5344CB8AC3E}">
        <p14:creationId xmlns:p14="http://schemas.microsoft.com/office/powerpoint/2010/main" val="402103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6ECC7-7F4A-424E-8C0C-EC07A70279C5}"/>
              </a:ext>
            </a:extLst>
          </p:cNvPr>
          <p:cNvSpPr txBox="1">
            <a:spLocks/>
          </p:cNvSpPr>
          <p:nvPr/>
        </p:nvSpPr>
        <p:spPr>
          <a:xfrm>
            <a:off x="4572000" y="365761"/>
            <a:ext cx="3048000" cy="1450757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dirty="0"/>
              <a:t>REFERENCES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B63903-0B32-4300-813C-F2B6131937BA}"/>
              </a:ext>
            </a:extLst>
          </p:cNvPr>
          <p:cNvSpPr txBox="1"/>
          <p:nvPr/>
        </p:nvSpPr>
        <p:spPr>
          <a:xfrm>
            <a:off x="1706880" y="1773756"/>
            <a:ext cx="904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2400" dirty="0"/>
              <a:t> </a:t>
            </a:r>
            <a:r>
              <a:rPr lang="en-US" sz="2400" dirty="0"/>
              <a:t>David M. Burton : Elementary Number Theory, Sixth </a:t>
            </a:r>
            <a:r>
              <a:rPr lang="en-US" sz="2400" dirty="0" err="1"/>
              <a:t>Edn</a:t>
            </a:r>
            <a:r>
              <a:rPr lang="en-US" sz="2400" dirty="0"/>
              <a:t>., TMH.</a:t>
            </a:r>
            <a:endParaRPr lang="en-IN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IN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2400" dirty="0"/>
              <a:t> </a:t>
            </a:r>
            <a:r>
              <a:rPr lang="en-US" sz="2400" dirty="0"/>
              <a:t>Elementary Number Theory with Applications (2/e) :Thomas Koshy, </a:t>
            </a:r>
            <a:r>
              <a:rPr lang="en-US" sz="2400" dirty="0" err="1"/>
              <a:t>Elsever</a:t>
            </a:r>
            <a:r>
              <a:rPr lang="en-US" sz="2400" dirty="0"/>
              <a:t> Academic Press(2007) ISBN:978-0-12-372487-8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3149214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196</TotalTime>
  <Words>1267</Words>
  <Application>Microsoft Office PowerPoint</Application>
  <PresentationFormat>Widescreen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Franklin Gothic Book</vt:lpstr>
      <vt:lpstr>Wingdings</vt:lpstr>
      <vt:lpstr>Celestial</vt:lpstr>
      <vt:lpstr>DIVISION AND EUCLIDEAN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 AND EUCLIDEAN ALGORITHM</dc:title>
  <dc:creator>USER</dc:creator>
  <cp:lastModifiedBy>Riya Kevin</cp:lastModifiedBy>
  <cp:revision>24</cp:revision>
  <dcterms:created xsi:type="dcterms:W3CDTF">2019-12-26T14:13:36Z</dcterms:created>
  <dcterms:modified xsi:type="dcterms:W3CDTF">2021-12-19T18:48:40Z</dcterms:modified>
</cp:coreProperties>
</file>