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9" r:id="rId37"/>
    <p:sldId id="300" r:id="rId38"/>
    <p:sldId id="291" r:id="rId39"/>
    <p:sldId id="292" r:id="rId40"/>
    <p:sldId id="298" r:id="rId41"/>
    <p:sldId id="293" r:id="rId42"/>
    <p:sldId id="294" r:id="rId43"/>
    <p:sldId id="295" r:id="rId44"/>
    <p:sldId id="296" r:id="rId45"/>
    <p:sldId id="297"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BDB659-3E87-49BC-9C23-08801567DE0E}" type="datetimeFigureOut">
              <a:rPr lang="en-IN" smtClean="0"/>
              <a:t>25-06-2021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02E48BDC-13AA-4CF3-A480-45FE28CFA424}"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BDB659-3E87-49BC-9C23-08801567DE0E}" type="datetimeFigureOut">
              <a:rPr lang="en-IN" smtClean="0"/>
              <a:t>25-06-2021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BDB659-3E87-49BC-9C23-08801567DE0E}" type="datetimeFigureOut">
              <a:rPr lang="en-IN" smtClean="0"/>
              <a:t>25-06-2021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BDB659-3E87-49BC-9C23-08801567DE0E}" type="datetimeFigureOut">
              <a:rPr lang="en-IN" smtClean="0"/>
              <a:t>25-06-2021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BDB659-3E87-49BC-9C23-08801567DE0E}" type="datetimeFigureOut">
              <a:rPr lang="en-IN" smtClean="0"/>
              <a:t>25-06-2021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E48BDC-13AA-4CF3-A480-45FE28CFA424}"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BDB659-3E87-49BC-9C23-08801567DE0E}" type="datetimeFigureOut">
              <a:rPr lang="en-IN" smtClean="0"/>
              <a:t>25-06-2021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BDB659-3E87-49BC-9C23-08801567DE0E}" type="datetimeFigureOut">
              <a:rPr lang="en-IN" smtClean="0"/>
              <a:t>25-06-2021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BDB659-3E87-49BC-9C23-08801567DE0E}" type="datetimeFigureOut">
              <a:rPr lang="en-IN" smtClean="0"/>
              <a:t>25-06-2021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DB659-3E87-49BC-9C23-08801567DE0E}" type="datetimeFigureOut">
              <a:rPr lang="en-IN" smtClean="0"/>
              <a:t>25-06-2021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BDB659-3E87-49BC-9C23-08801567DE0E}" type="datetimeFigureOut">
              <a:rPr lang="en-IN" smtClean="0"/>
              <a:t>25-06-2021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E48BDC-13AA-4CF3-A480-45FE28CFA424}"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BDB659-3E87-49BC-9C23-08801567DE0E}" type="datetimeFigureOut">
              <a:rPr lang="en-IN" smtClean="0"/>
              <a:t>25-06-2021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02E48BDC-13AA-4CF3-A480-45FE28CFA424}"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BDB659-3E87-49BC-9C23-08801567DE0E}" type="datetimeFigureOut">
              <a:rPr lang="en-IN" smtClean="0"/>
              <a:t>25-06-2021</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E48BDC-13AA-4CF3-A480-45FE28CFA424}"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1916816" y="1371600"/>
            <a:ext cx="720080" cy="1828800"/>
          </a:xfrm>
        </p:spPr>
        <p:txBody>
          <a:bodyPr/>
          <a:lstStyle/>
          <a:p>
            <a:pPr algn="ctr"/>
            <a:endParaRPr lang="en-IN" sz="5400" dirty="0"/>
          </a:p>
        </p:txBody>
      </p:sp>
      <p:sp>
        <p:nvSpPr>
          <p:cNvPr id="3" name="Subtitle 2"/>
          <p:cNvSpPr>
            <a:spLocks noGrp="1"/>
          </p:cNvSpPr>
          <p:nvPr>
            <p:ph type="subTitle" idx="1"/>
          </p:nvPr>
        </p:nvSpPr>
        <p:spPr>
          <a:xfrm>
            <a:off x="533400" y="2708920"/>
            <a:ext cx="7854696" cy="2272216"/>
          </a:xfrm>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662473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28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endParaRPr lang="en-IN" dirty="0"/>
          </a:p>
        </p:txBody>
      </p:sp>
      <p:sp>
        <p:nvSpPr>
          <p:cNvPr id="3" name="Content Placeholder 2"/>
          <p:cNvSpPr>
            <a:spLocks noGrp="1"/>
          </p:cNvSpPr>
          <p:nvPr>
            <p:ph idx="1"/>
          </p:nvPr>
        </p:nvSpPr>
        <p:spPr>
          <a:xfrm>
            <a:off x="457200" y="1196752"/>
            <a:ext cx="8229600" cy="5127848"/>
          </a:xfrm>
        </p:spPr>
        <p:txBody>
          <a:bodyPr>
            <a:normAutofit lnSpcReduction="10000"/>
          </a:bodyPr>
          <a:lstStyle/>
          <a:p>
            <a:pPr fontAlgn="base"/>
            <a:r>
              <a:rPr lang="en-IN" dirty="0"/>
              <a:t>This type of government was established in England in the seventeenth century. In France, it was established in 1830 and in Italy in 1948. In Germany it was established after the First World War according to Weimer Constitution. Again this system was established in West Germany after the Second World War. In India direct democracy was introduced in the </a:t>
            </a:r>
            <a:r>
              <a:rPr lang="en-IN" dirty="0" err="1"/>
              <a:t>Minto</a:t>
            </a:r>
            <a:r>
              <a:rPr lang="en-IN" dirty="0"/>
              <a:t>-Morley Reforms of 1909.</a:t>
            </a:r>
          </a:p>
          <a:p>
            <a:pPr fontAlgn="base"/>
            <a:r>
              <a:rPr lang="en-IN" dirty="0"/>
              <a:t>Today this system is seen in many countries like Japan, Sri Lanka, India, Canada, Australia, New Zealand, the United States of America, West Germany, Italy, France, Holland, Denmark, Sweden, Norway, Austria and Belgium.</a:t>
            </a:r>
          </a:p>
          <a:p>
            <a:endParaRPr lang="en-IN" dirty="0"/>
          </a:p>
        </p:txBody>
      </p:sp>
    </p:spTree>
    <p:extLst>
      <p:ext uri="{BB962C8B-B14F-4D97-AF65-F5344CB8AC3E}">
        <p14:creationId xmlns:p14="http://schemas.microsoft.com/office/powerpoint/2010/main" val="89158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Basic Principles or Requisites of Democracy:</a:t>
            </a:r>
            <a:r>
              <a:rPr lang="en-IN" dirty="0"/>
              <a:t/>
            </a:r>
            <a:br>
              <a:rPr lang="en-IN" dirty="0"/>
            </a:br>
            <a:endParaRPr lang="en-IN" dirty="0"/>
          </a:p>
        </p:txBody>
      </p:sp>
      <p:sp>
        <p:nvSpPr>
          <p:cNvPr id="3" name="Content Placeholder 2"/>
          <p:cNvSpPr>
            <a:spLocks noGrp="1"/>
          </p:cNvSpPr>
          <p:nvPr>
            <p:ph idx="1"/>
          </p:nvPr>
        </p:nvSpPr>
        <p:spPr/>
        <p:txBody>
          <a:bodyPr/>
          <a:lstStyle/>
          <a:p>
            <a:pPr fontAlgn="base"/>
            <a:r>
              <a:rPr lang="en-IN" b="1" dirty="0"/>
              <a:t>(1) Liberty:</a:t>
            </a:r>
            <a:endParaRPr lang="en-IN" dirty="0"/>
          </a:p>
          <a:p>
            <a:pPr fontAlgn="base"/>
            <a:r>
              <a:rPr lang="en-IN" dirty="0"/>
              <a:t>The main basis of democracy is liberty and equality. The people enjoy maximum liberty and equality because criticism of the people is not only tolerated in this system, but it is also encouraged. In Great Britain, the leader of the Opposition is paid by the government and he is consulted by the Prime Minister in national emergency.</a:t>
            </a:r>
          </a:p>
          <a:p>
            <a:endParaRPr lang="en-IN" dirty="0"/>
          </a:p>
        </p:txBody>
      </p:sp>
    </p:spTree>
    <p:extLst>
      <p:ext uri="{BB962C8B-B14F-4D97-AF65-F5344CB8AC3E}">
        <p14:creationId xmlns:p14="http://schemas.microsoft.com/office/powerpoint/2010/main" val="422898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616"/>
          </a:xfrm>
        </p:spPr>
        <p:txBody>
          <a:bodyPr>
            <a:normAutofit fontScale="90000"/>
          </a:bodyPr>
          <a:lstStyle/>
          <a:p>
            <a:endParaRPr lang="en-IN" dirty="0"/>
          </a:p>
        </p:txBody>
      </p:sp>
      <p:sp>
        <p:nvSpPr>
          <p:cNvPr id="3" name="Content Placeholder 2"/>
          <p:cNvSpPr>
            <a:spLocks noGrp="1"/>
          </p:cNvSpPr>
          <p:nvPr>
            <p:ph idx="1"/>
          </p:nvPr>
        </p:nvSpPr>
        <p:spPr>
          <a:xfrm>
            <a:off x="457200" y="980728"/>
            <a:ext cx="8229600" cy="5343872"/>
          </a:xfrm>
        </p:spPr>
        <p:txBody>
          <a:bodyPr>
            <a:normAutofit lnSpcReduction="10000"/>
          </a:bodyPr>
          <a:lstStyle/>
          <a:p>
            <a:pPr fontAlgn="base"/>
            <a:r>
              <a:rPr lang="en-IN" b="1" dirty="0"/>
              <a:t>(2) Equality:</a:t>
            </a:r>
            <a:endParaRPr lang="en-IN" dirty="0"/>
          </a:p>
          <a:p>
            <a:pPr fontAlgn="base"/>
            <a:r>
              <a:rPr lang="en-IN" dirty="0"/>
              <a:t>Special emphasis is laid on equality in democracy and there is no disparity among the people on the basis of caste, creed, religion and position or status. For example, </a:t>
            </a:r>
            <a:r>
              <a:rPr lang="en-IN" dirty="0" err="1"/>
              <a:t>untouchability</a:t>
            </a:r>
            <a:r>
              <a:rPr lang="en-IN" dirty="0"/>
              <a:t> has been abolished in India.</a:t>
            </a:r>
          </a:p>
          <a:p>
            <a:pPr fontAlgn="base"/>
            <a:r>
              <a:rPr lang="en-IN" dirty="0"/>
              <a:t>Besides this, all are equal before law and there is no privileged class in India. It is essential to establish political and economic equality along with social equality. Thus, in order to establish political equality, all disparities on the basis of caste, religion, colour and sex have been removed in India and Adult Franchise has been introduced in order to give opportunity to all the citizens to contest election to Provincial Assemblies and </a:t>
            </a:r>
            <a:r>
              <a:rPr lang="en-IN" dirty="0" err="1"/>
              <a:t>Lok</a:t>
            </a:r>
            <a:r>
              <a:rPr lang="en-IN" dirty="0"/>
              <a:t> </a:t>
            </a:r>
            <a:r>
              <a:rPr lang="en-IN" dirty="0" err="1"/>
              <a:t>Sabha</a:t>
            </a:r>
            <a:r>
              <a:rPr lang="en-IN" dirty="0"/>
              <a:t>.</a:t>
            </a:r>
          </a:p>
          <a:p>
            <a:endParaRPr lang="en-IN" dirty="0"/>
          </a:p>
        </p:txBody>
      </p:sp>
    </p:spTree>
    <p:extLst>
      <p:ext uri="{BB962C8B-B14F-4D97-AF65-F5344CB8AC3E}">
        <p14:creationId xmlns:p14="http://schemas.microsoft.com/office/powerpoint/2010/main" val="30212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832" y="704088"/>
            <a:ext cx="432048" cy="1143000"/>
          </a:xfrm>
        </p:spPr>
        <p:txBody>
          <a:bodyPr/>
          <a:lstStyle/>
          <a:p>
            <a:endParaRPr lang="en-IN"/>
          </a:p>
        </p:txBody>
      </p:sp>
      <p:sp>
        <p:nvSpPr>
          <p:cNvPr id="3" name="Content Placeholder 2"/>
          <p:cNvSpPr>
            <a:spLocks noGrp="1"/>
          </p:cNvSpPr>
          <p:nvPr>
            <p:ph idx="1"/>
          </p:nvPr>
        </p:nvSpPr>
        <p:spPr>
          <a:xfrm>
            <a:off x="457200" y="620688"/>
            <a:ext cx="8229600" cy="5703912"/>
          </a:xfrm>
        </p:spPr>
        <p:txBody>
          <a:bodyPr>
            <a:normAutofit fontScale="92500" lnSpcReduction="10000"/>
          </a:bodyPr>
          <a:lstStyle/>
          <a:p>
            <a:pPr fontAlgn="base"/>
            <a:r>
              <a:rPr lang="en-IN" b="1" dirty="0"/>
              <a:t>(3) Fraternity:</a:t>
            </a:r>
            <a:endParaRPr lang="en-IN" dirty="0"/>
          </a:p>
          <a:p>
            <a:pPr fontAlgn="base"/>
            <a:r>
              <a:rPr lang="en-IN" dirty="0"/>
              <a:t>Democracy can become successful only in a peaceful atmosphere, otherwise democracy has to face many difficulties. For this purpose Jawaharlal Nehru placed an idea of </a:t>
            </a:r>
            <a:r>
              <a:rPr lang="en-IN" dirty="0" err="1"/>
              <a:t>Panch</a:t>
            </a:r>
            <a:r>
              <a:rPr lang="en-IN" dirty="0"/>
              <a:t> </a:t>
            </a:r>
            <a:r>
              <a:rPr lang="en-IN" dirty="0" err="1"/>
              <a:t>Sheel</a:t>
            </a:r>
            <a:r>
              <a:rPr lang="en-IN" dirty="0"/>
              <a:t> before the world in 1954. Our government and many other democratic governments of the world are making efforts to promote world peace. India was the President of the Non-Aligned Movement and propagating this policy.</a:t>
            </a:r>
          </a:p>
          <a:p>
            <a:pPr fontAlgn="base"/>
            <a:r>
              <a:rPr lang="en-IN" b="1" dirty="0"/>
              <a:t>(4) The people as ultimate source of sovereignty:</a:t>
            </a:r>
            <a:endParaRPr lang="en-IN" dirty="0"/>
          </a:p>
          <a:p>
            <a:pPr fontAlgn="base"/>
            <a:r>
              <a:rPr lang="en-IN" dirty="0"/>
              <a:t>In a democracy, people are the ultimate source of sovereignty, and the government derives its power from them. For this purpose elections take place in democracies at certain intervals. In India and England, General Elections take place after every five years and in U.S.A. after every four years.</a:t>
            </a:r>
          </a:p>
          <a:p>
            <a:endParaRPr lang="en-IN" dirty="0"/>
          </a:p>
        </p:txBody>
      </p:sp>
    </p:spTree>
    <p:extLst>
      <p:ext uri="{BB962C8B-B14F-4D97-AF65-F5344CB8AC3E}">
        <p14:creationId xmlns:p14="http://schemas.microsoft.com/office/powerpoint/2010/main" val="365607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832" y="704088"/>
            <a:ext cx="432048" cy="1143000"/>
          </a:xfrm>
        </p:spPr>
        <p:txBody>
          <a:bodyPr/>
          <a:lstStyle/>
          <a:p>
            <a:endParaRPr lang="en-IN" dirty="0"/>
          </a:p>
        </p:txBody>
      </p:sp>
      <p:sp>
        <p:nvSpPr>
          <p:cNvPr id="3" name="Content Placeholder 2"/>
          <p:cNvSpPr>
            <a:spLocks noGrp="1"/>
          </p:cNvSpPr>
          <p:nvPr>
            <p:ph idx="1"/>
          </p:nvPr>
        </p:nvSpPr>
        <p:spPr>
          <a:xfrm>
            <a:off x="457200" y="908720"/>
            <a:ext cx="8229600" cy="5415880"/>
          </a:xfrm>
        </p:spPr>
        <p:txBody>
          <a:bodyPr>
            <a:normAutofit fontScale="92500" lnSpcReduction="20000"/>
          </a:bodyPr>
          <a:lstStyle/>
          <a:p>
            <a:pPr fontAlgn="base"/>
            <a:r>
              <a:rPr lang="en-IN" b="1" dirty="0"/>
              <a:t>(5) Fundamental Rights to the People:</a:t>
            </a:r>
            <a:endParaRPr lang="en-IN" dirty="0"/>
          </a:p>
          <a:p>
            <a:pPr fontAlgn="base"/>
            <a:r>
              <a:rPr lang="en-IN" dirty="0"/>
              <a:t>In a democracy people are given fundamental rights because in the absence of these rights the development of an individual is not possible. Fundamental rights have been granted to the people in their Constitutions in India, Japan, U.S A., France and Italy. In England the rights and freedom of the people are protected through the Rule of Law, Charters, Acts of Parliament, and Judicial Decisions given from time to time.</a:t>
            </a:r>
          </a:p>
          <a:p>
            <a:pPr fontAlgn="base"/>
            <a:r>
              <a:rPr lang="en-IN" b="1" dirty="0"/>
              <a:t>(6) Independence of Judiciary:</a:t>
            </a:r>
            <a:endParaRPr lang="en-IN" dirty="0"/>
          </a:p>
          <a:p>
            <a:pPr fontAlgn="base"/>
            <a:r>
              <a:rPr lang="en-IN" dirty="0"/>
              <a:t>In a democracy, it is responsibility of the judiciary to protect the fundamental rights of the people. In our country the Supreme Court and the High Court’s protect the Constitution and the fundamental rights of the people. Wherever judiciary is not free, the protection of fundamental rights is not possible.</a:t>
            </a:r>
          </a:p>
          <a:p>
            <a:endParaRPr lang="en-IN" dirty="0"/>
          </a:p>
        </p:txBody>
      </p:sp>
    </p:spTree>
    <p:extLst>
      <p:ext uri="{BB962C8B-B14F-4D97-AF65-F5344CB8AC3E}">
        <p14:creationId xmlns:p14="http://schemas.microsoft.com/office/powerpoint/2010/main" val="250118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124728" y="704088"/>
            <a:ext cx="648072" cy="1143000"/>
          </a:xfrm>
        </p:spPr>
        <p:txBody>
          <a:bodyPr/>
          <a:lstStyle/>
          <a:p>
            <a:endParaRPr lang="en-IN" dirty="0"/>
          </a:p>
        </p:txBody>
      </p:sp>
      <p:sp>
        <p:nvSpPr>
          <p:cNvPr id="3" name="Content Placeholder 2"/>
          <p:cNvSpPr>
            <a:spLocks noGrp="1"/>
          </p:cNvSpPr>
          <p:nvPr>
            <p:ph idx="1"/>
          </p:nvPr>
        </p:nvSpPr>
        <p:spPr>
          <a:xfrm>
            <a:off x="457200" y="908720"/>
            <a:ext cx="8229600" cy="5415880"/>
          </a:xfrm>
        </p:spPr>
        <p:txBody>
          <a:bodyPr/>
          <a:lstStyle/>
          <a:p>
            <a:pPr fontAlgn="base"/>
            <a:r>
              <a:rPr lang="en-IN" b="1" dirty="0"/>
              <a:t>(7) The people are considered as an end and State as the means in a democracy:</a:t>
            </a:r>
            <a:endParaRPr lang="en-IN" dirty="0"/>
          </a:p>
          <a:p>
            <a:pPr fontAlgn="base"/>
            <a:r>
              <a:rPr lang="en-IN" dirty="0"/>
              <a:t>This is one of the main characteristics of democracy that individual is a mean and the state is an end. It means that the state makes use of the individual for its own interest. In a dictatorship no attention is paid to the freedom of the individual.</a:t>
            </a:r>
          </a:p>
          <a:p>
            <a:pPr fontAlgn="base"/>
            <a:r>
              <a:rPr lang="en-IN" b="1" dirty="0"/>
              <a:t>(8) Welfare State:</a:t>
            </a:r>
            <a:endParaRPr lang="en-IN" dirty="0"/>
          </a:p>
          <a:p>
            <a:pPr fontAlgn="base"/>
            <a:r>
              <a:rPr lang="en-IN" dirty="0"/>
              <a:t>Democracy is a welfare state and m it special attention is paid to the welfare of the people as a whole and not to a particular class.</a:t>
            </a:r>
          </a:p>
        </p:txBody>
      </p:sp>
    </p:spTree>
    <p:extLst>
      <p:ext uri="{BB962C8B-B14F-4D97-AF65-F5344CB8AC3E}">
        <p14:creationId xmlns:p14="http://schemas.microsoft.com/office/powerpoint/2010/main" val="136799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Conditions Necessary for the Success of Democracy</a:t>
            </a:r>
            <a:r>
              <a:rPr lang="en-IN" dirty="0"/>
              <a:t/>
            </a:r>
            <a:br>
              <a:rPr lang="en-IN" dirty="0"/>
            </a:br>
            <a:endParaRPr lang="en-IN" dirty="0"/>
          </a:p>
        </p:txBody>
      </p:sp>
      <p:sp>
        <p:nvSpPr>
          <p:cNvPr id="3" name="Content Placeholder 2"/>
          <p:cNvSpPr>
            <a:spLocks noGrp="1"/>
          </p:cNvSpPr>
          <p:nvPr>
            <p:ph idx="1"/>
          </p:nvPr>
        </p:nvSpPr>
        <p:spPr/>
        <p:txBody>
          <a:bodyPr>
            <a:normAutofit lnSpcReduction="10000"/>
          </a:bodyPr>
          <a:lstStyle/>
          <a:p>
            <a:pPr fontAlgn="base"/>
            <a:r>
              <a:rPr lang="en-IN" b="1" dirty="0"/>
              <a:t>It can be successful only when following conditions are secured:</a:t>
            </a:r>
            <a:endParaRPr lang="en-IN" dirty="0"/>
          </a:p>
          <a:p>
            <a:pPr fontAlgn="base"/>
            <a:r>
              <a:rPr lang="en-IN" cap="all" dirty="0"/>
              <a:t> </a:t>
            </a:r>
            <a:endParaRPr lang="en-IN" dirty="0"/>
          </a:p>
          <a:p>
            <a:pPr fontAlgn="base"/>
            <a:r>
              <a:rPr lang="en-IN" b="1" dirty="0"/>
              <a:t>1. Democratic Society:</a:t>
            </a:r>
            <a:endParaRPr lang="en-IN" dirty="0"/>
          </a:p>
          <a:p>
            <a:pPr fontAlgn="base"/>
            <a:r>
              <a:rPr lang="en-IN" dirty="0"/>
              <a:t>A democratic society is essential for the success of a democratic government. A democratic society is one which willingly accepts the values of liberty and equality. It is a society which is not characterised by a democratic thinking, no democracy can be successful. Without being supported by a democratic society, no democracy can successfully work</a:t>
            </a:r>
          </a:p>
          <a:p>
            <a:endParaRPr lang="en-IN" dirty="0"/>
          </a:p>
        </p:txBody>
      </p:sp>
    </p:spTree>
    <p:extLst>
      <p:ext uri="{BB962C8B-B14F-4D97-AF65-F5344CB8AC3E}">
        <p14:creationId xmlns:p14="http://schemas.microsoft.com/office/powerpoint/2010/main" val="404293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832" y="704088"/>
            <a:ext cx="360040" cy="1143000"/>
          </a:xfrm>
        </p:spPr>
        <p:txBody>
          <a:bodyPr/>
          <a:lstStyle/>
          <a:p>
            <a:endParaRPr lang="en-IN" dirty="0"/>
          </a:p>
        </p:txBody>
      </p:sp>
      <p:sp>
        <p:nvSpPr>
          <p:cNvPr id="3" name="Content Placeholder 2"/>
          <p:cNvSpPr>
            <a:spLocks noGrp="1"/>
          </p:cNvSpPr>
          <p:nvPr>
            <p:ph idx="1"/>
          </p:nvPr>
        </p:nvSpPr>
        <p:spPr>
          <a:xfrm>
            <a:off x="457200" y="692696"/>
            <a:ext cx="8229600" cy="5631904"/>
          </a:xfrm>
        </p:spPr>
        <p:txBody>
          <a:bodyPr>
            <a:normAutofit fontScale="77500" lnSpcReduction="20000"/>
          </a:bodyPr>
          <a:lstStyle/>
          <a:p>
            <a:pPr fontAlgn="base"/>
            <a:r>
              <a:rPr lang="en-IN" b="1" dirty="0"/>
              <a:t>2. Economic Equality:</a:t>
            </a:r>
            <a:endParaRPr lang="en-IN" dirty="0"/>
          </a:p>
          <a:p>
            <a:pPr fontAlgn="base"/>
            <a:r>
              <a:rPr lang="en-IN" dirty="0"/>
              <a:t>Economic equality in society can guarantee the success of democracy. Without economic democracy, political democracy remains true only on papers. People cannot be fed on votes, they need foods. They cannot live on mere slogans and populism. Economic equality involving equitable distribution of income and wealth and adequate opportunities for livelihood, is an essential condition for the success of democracy.</a:t>
            </a:r>
          </a:p>
          <a:p>
            <a:pPr fontAlgn="base"/>
            <a:r>
              <a:rPr lang="en-IN" b="1" dirty="0"/>
              <a:t>3. Educated and Enlightened Citizenship:</a:t>
            </a:r>
            <a:endParaRPr lang="en-IN" dirty="0"/>
          </a:p>
          <a:p>
            <a:pPr fontAlgn="base"/>
            <a:r>
              <a:rPr lang="en-IN" dirty="0"/>
              <a:t>Democracy is a system which involves a continuous and active involvement of the people in the political process. Without popular and effective political participation, no democracy can be successful. For this purpose, it is essential that literacy should be widespread and people must be enlightened in respect of their rights, freedoms and duties as citizens of a democratic system.</a:t>
            </a:r>
          </a:p>
          <a:p>
            <a:pPr fontAlgn="base"/>
            <a:r>
              <a:rPr lang="en-IN" dirty="0"/>
              <a:t>No democracy can work successfully if its citizens are not prepared to sacrifice their individual interests for the sake of social good. Only educated and enlightened citizens are expected to realize and follow this vital condition for the success of democracy. Illiteracy and ignorance always hinder the success of democracy. The experience of our own country is before us.</a:t>
            </a:r>
          </a:p>
          <a:p>
            <a:endParaRPr lang="en-IN" dirty="0"/>
          </a:p>
        </p:txBody>
      </p:sp>
    </p:spTree>
    <p:extLst>
      <p:ext uri="{BB962C8B-B14F-4D97-AF65-F5344CB8AC3E}">
        <p14:creationId xmlns:p14="http://schemas.microsoft.com/office/powerpoint/2010/main" val="14677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672" y="704088"/>
            <a:ext cx="792088" cy="1143000"/>
          </a:xfrm>
        </p:spPr>
        <p:txBody>
          <a:bodyPr/>
          <a:lstStyle/>
          <a:p>
            <a:endParaRPr lang="en-IN" dirty="0"/>
          </a:p>
        </p:txBody>
      </p:sp>
      <p:sp>
        <p:nvSpPr>
          <p:cNvPr id="3" name="Content Placeholder 2"/>
          <p:cNvSpPr>
            <a:spLocks noGrp="1"/>
          </p:cNvSpPr>
          <p:nvPr>
            <p:ph idx="1"/>
          </p:nvPr>
        </p:nvSpPr>
        <p:spPr>
          <a:xfrm>
            <a:off x="457200" y="908720"/>
            <a:ext cx="8229600" cy="5415880"/>
          </a:xfrm>
        </p:spPr>
        <p:txBody>
          <a:bodyPr>
            <a:normAutofit fontScale="77500" lnSpcReduction="20000"/>
          </a:bodyPr>
          <a:lstStyle/>
          <a:p>
            <a:pPr fontAlgn="base"/>
            <a:r>
              <a:rPr lang="en-IN" b="1" dirty="0"/>
              <a:t>4. Full respect for Fundamental Rights and Freedoms:</a:t>
            </a:r>
            <a:endParaRPr lang="en-IN" dirty="0"/>
          </a:p>
          <a:p>
            <a:pPr fontAlgn="base"/>
            <a:r>
              <a:rPr lang="en-IN" dirty="0"/>
              <a:t>Democracy is regarded as the best form of government because it grants and guarantees fundamental human rights and freedoms to all its people. For this purpose it is essential for a democracy to take all steps which are necessary for granting, preserving and protecting the rights the people. For this purpose Rule of Law, Separation of Powers, Judicial Review, Decentralisation of Power and Independence of Judiciary have to be ensured.</a:t>
            </a:r>
          </a:p>
          <a:p>
            <a:pPr fontAlgn="base"/>
            <a:r>
              <a:rPr lang="en-IN" b="1" dirty="0"/>
              <a:t>5. Freedom of Press:</a:t>
            </a:r>
            <a:endParaRPr lang="en-IN" dirty="0"/>
          </a:p>
          <a:p>
            <a:pPr fontAlgn="base"/>
            <a:r>
              <a:rPr lang="en-IN" dirty="0"/>
              <a:t>Without freedom of press, we cannot even imagine the working of a democratic government. Public opinion has to be the basis of all policies and decisions of a democratic government. The government must keep a continuous track of the demands of public opinion.</a:t>
            </a:r>
          </a:p>
          <a:p>
            <a:pPr fontAlgn="base"/>
            <a:r>
              <a:rPr lang="en-IN" dirty="0"/>
              <a:t>Press is the means for transmitting the public opinion to the government. Only a free press can perform this task in a desired manner. It is only through a free press that the people can exercise their right to freedom of speech and expression as well as their right to discuss and debate, criticize or support the policies and programmes of their government. Press is often described as the fourth essential but non-governmental institution of democracy.</a:t>
            </a:r>
          </a:p>
          <a:p>
            <a:endParaRPr lang="en-IN" dirty="0"/>
          </a:p>
        </p:txBody>
      </p:sp>
    </p:spTree>
    <p:extLst>
      <p:ext uri="{BB962C8B-B14F-4D97-AF65-F5344CB8AC3E}">
        <p14:creationId xmlns:p14="http://schemas.microsoft.com/office/powerpoint/2010/main" val="413972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332640" y="704088"/>
            <a:ext cx="216024" cy="1143000"/>
          </a:xfrm>
        </p:spPr>
        <p:txBody>
          <a:bodyPr/>
          <a:lstStyle/>
          <a:p>
            <a:endParaRPr lang="en-IN" dirty="0"/>
          </a:p>
        </p:txBody>
      </p:sp>
      <p:sp>
        <p:nvSpPr>
          <p:cNvPr id="3" name="Content Placeholder 2"/>
          <p:cNvSpPr>
            <a:spLocks noGrp="1"/>
          </p:cNvSpPr>
          <p:nvPr>
            <p:ph idx="1"/>
          </p:nvPr>
        </p:nvSpPr>
        <p:spPr>
          <a:xfrm>
            <a:off x="457200" y="908720"/>
            <a:ext cx="8229600" cy="5415880"/>
          </a:xfrm>
        </p:spPr>
        <p:txBody>
          <a:bodyPr>
            <a:normAutofit fontScale="77500" lnSpcReduction="20000"/>
          </a:bodyPr>
          <a:lstStyle/>
          <a:p>
            <a:pPr fontAlgn="base"/>
            <a:r>
              <a:rPr lang="en-IN" b="1" dirty="0"/>
              <a:t>6. Well Organised and Active Opposition:</a:t>
            </a:r>
            <a:endParaRPr lang="en-IN" dirty="0"/>
          </a:p>
          <a:p>
            <a:pPr fontAlgn="base"/>
            <a:r>
              <a:rPr lang="en-IN" dirty="0"/>
              <a:t>In a democratic system political parties play a key role. These contest elections, wield power when voted to majority or act as opposition when not is majority. The majority party uses power of the government and the opposition parties criticise the policies of ruling party. Both have to play their respective roles and only then can a democracy work.</a:t>
            </a:r>
          </a:p>
          <a:p>
            <a:pPr fontAlgn="base"/>
            <a:r>
              <a:rPr lang="en-IN" dirty="0"/>
              <a:t>The ruling party can misuse its position by ignoring the interests of the minorities and the people in general. There is every need to keep it under supervision and check. It must be prevented from misusing its power in the name of majority. For this purpose the existence of a strong, well- organised and well-functioning opposition is always essential.</a:t>
            </a:r>
          </a:p>
          <a:p>
            <a:pPr fontAlgn="base"/>
            <a:r>
              <a:rPr lang="en-IN" b="1" dirty="0"/>
              <a:t>7. Mature Leadership:</a:t>
            </a:r>
            <a:endParaRPr lang="en-IN" dirty="0"/>
          </a:p>
          <a:p>
            <a:pPr fontAlgn="base"/>
            <a:r>
              <a:rPr lang="en-IN" dirty="0"/>
              <a:t>The people are sovereign but they have to be led by their leaders and only then can they fruitfully exercise their power. In a democracy the leaders are in reality the policy-makers and the decision-makers. They can perform these tasks only when they are able, mature, honest and dedicated.</a:t>
            </a:r>
          </a:p>
          <a:p>
            <a:endParaRPr lang="en-IN" dirty="0"/>
          </a:p>
        </p:txBody>
      </p:sp>
    </p:spTree>
    <p:extLst>
      <p:ext uri="{BB962C8B-B14F-4D97-AF65-F5344CB8AC3E}">
        <p14:creationId xmlns:p14="http://schemas.microsoft.com/office/powerpoint/2010/main" val="223856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pPr fontAlgn="base"/>
            <a:r>
              <a:rPr lang="en-IN" dirty="0"/>
              <a:t>Democracy has directly originated from the French democratic, but its real origin is Greek. In Greek there are two words—demos and </a:t>
            </a:r>
            <a:r>
              <a:rPr lang="en-IN" dirty="0" err="1"/>
              <a:t>kratos</a:t>
            </a:r>
            <a:r>
              <a:rPr lang="en-IN" dirty="0"/>
              <a:t>. The former means people while the latter rule and what we mean by democracy in English is rule of the people.</a:t>
            </a:r>
          </a:p>
        </p:txBody>
      </p:sp>
    </p:spTree>
    <p:extLst>
      <p:ext uri="{BB962C8B-B14F-4D97-AF65-F5344CB8AC3E}">
        <p14:creationId xmlns:p14="http://schemas.microsoft.com/office/powerpoint/2010/main" val="2940834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824" y="704088"/>
            <a:ext cx="504056" cy="1143000"/>
          </a:xfrm>
        </p:spPr>
        <p:txBody>
          <a:bodyPr/>
          <a:lstStyle/>
          <a:p>
            <a:endParaRPr lang="en-IN" dirty="0"/>
          </a:p>
        </p:txBody>
      </p:sp>
      <p:sp>
        <p:nvSpPr>
          <p:cNvPr id="3" name="Content Placeholder 2"/>
          <p:cNvSpPr>
            <a:spLocks noGrp="1"/>
          </p:cNvSpPr>
          <p:nvPr>
            <p:ph idx="1"/>
          </p:nvPr>
        </p:nvSpPr>
        <p:spPr>
          <a:xfrm>
            <a:off x="457200" y="692696"/>
            <a:ext cx="8229600" cy="5631904"/>
          </a:xfrm>
        </p:spPr>
        <p:txBody>
          <a:bodyPr>
            <a:normAutofit lnSpcReduction="10000"/>
          </a:bodyPr>
          <a:lstStyle/>
          <a:p>
            <a:pPr fontAlgn="base"/>
            <a:r>
              <a:rPr lang="en-IN" b="1" dirty="0"/>
              <a:t>8. Spirit of Tolerance and Compromise:</a:t>
            </a:r>
            <a:endParaRPr lang="en-IN" dirty="0"/>
          </a:p>
          <a:p>
            <a:pPr fontAlgn="base"/>
            <a:r>
              <a:rPr lang="en-IN" dirty="0"/>
              <a:t>In a democratic government no person, group or party can be permitted to act arbitrarily. No one should try to impose one’s will upon others and use power in an arbitrary way. This can be possible only when the people have a high sense of tolerance, accommodation and compromise.</a:t>
            </a:r>
          </a:p>
          <a:p>
            <a:pPr fontAlgn="base"/>
            <a:r>
              <a:rPr lang="en-IN" dirty="0"/>
              <a:t>The majority should not ignore the minority. It must respect the wishes of the minority. The minority should not act in a way as can create hindrances in the way of exercise of power by the majority. This can be secured only when all the people accept tolerance, accommodation, compromise, secularism and mutual give-and-take in national interest as their values.</a:t>
            </a:r>
          </a:p>
          <a:p>
            <a:endParaRPr lang="en-IN" dirty="0"/>
          </a:p>
        </p:txBody>
      </p:sp>
    </p:spTree>
    <p:extLst>
      <p:ext uri="{BB962C8B-B14F-4D97-AF65-F5344CB8AC3E}">
        <p14:creationId xmlns:p14="http://schemas.microsoft.com/office/powerpoint/2010/main" val="180284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836696" y="704088"/>
            <a:ext cx="1008112" cy="1143000"/>
          </a:xfrm>
        </p:spPr>
        <p:txBody>
          <a:bodyPr/>
          <a:lstStyle/>
          <a:p>
            <a:endParaRPr lang="en-IN" dirty="0"/>
          </a:p>
        </p:txBody>
      </p:sp>
      <p:sp>
        <p:nvSpPr>
          <p:cNvPr id="3" name="Content Placeholder 2"/>
          <p:cNvSpPr>
            <a:spLocks noGrp="1"/>
          </p:cNvSpPr>
          <p:nvPr>
            <p:ph idx="1"/>
          </p:nvPr>
        </p:nvSpPr>
        <p:spPr>
          <a:xfrm>
            <a:off x="457200" y="692696"/>
            <a:ext cx="8229600" cy="5631904"/>
          </a:xfrm>
        </p:spPr>
        <p:txBody>
          <a:bodyPr>
            <a:normAutofit fontScale="92500" lnSpcReduction="20000"/>
          </a:bodyPr>
          <a:lstStyle/>
          <a:p>
            <a:pPr fontAlgn="base"/>
            <a:r>
              <a:rPr lang="en-IN" b="1" dirty="0"/>
              <a:t>9. Well organised and Powerful system of Local Government:</a:t>
            </a:r>
            <a:endParaRPr lang="en-IN" dirty="0"/>
          </a:p>
          <a:p>
            <a:pPr fontAlgn="base"/>
            <a:r>
              <a:rPr lang="en-IN" dirty="0"/>
              <a:t>For a successful working of a democratic system one of the most essential conditions is the existence of a well organised and powerful system of local government. A local government is that through which the people of a local area meet their local needs and problems with the help of local resources and through a locally elected government.</a:t>
            </a:r>
          </a:p>
          <a:p>
            <a:pPr fontAlgn="base"/>
            <a:r>
              <a:rPr lang="en-IN" dirty="0"/>
              <a:t>It is as such a training school of democracy. Local government system constitutes the grass root level base of a democratic system. Just as no big building can be raised without broad and solid foundations, likewise no democratic government can be really organised and effectively run without the existence of a board, strong and efficient system of local government working at the foundation level.</a:t>
            </a:r>
          </a:p>
          <a:p>
            <a:endParaRPr lang="en-IN" dirty="0"/>
          </a:p>
        </p:txBody>
      </p:sp>
    </p:spTree>
    <p:extLst>
      <p:ext uri="{BB962C8B-B14F-4D97-AF65-F5344CB8AC3E}">
        <p14:creationId xmlns:p14="http://schemas.microsoft.com/office/powerpoint/2010/main" val="363402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628784" y="704088"/>
            <a:ext cx="432048" cy="1143000"/>
          </a:xfrm>
        </p:spPr>
        <p:txBody>
          <a:bodyPr/>
          <a:lstStyle/>
          <a:p>
            <a:endParaRPr lang="en-IN" dirty="0"/>
          </a:p>
        </p:txBody>
      </p:sp>
      <p:sp>
        <p:nvSpPr>
          <p:cNvPr id="3" name="Content Placeholder 2"/>
          <p:cNvSpPr>
            <a:spLocks noGrp="1"/>
          </p:cNvSpPr>
          <p:nvPr>
            <p:ph idx="1"/>
          </p:nvPr>
        </p:nvSpPr>
        <p:spPr>
          <a:xfrm>
            <a:off x="457200" y="908720"/>
            <a:ext cx="8229600" cy="5415880"/>
          </a:xfrm>
        </p:spPr>
        <p:txBody>
          <a:bodyPr>
            <a:normAutofit lnSpcReduction="10000"/>
          </a:bodyPr>
          <a:lstStyle/>
          <a:p>
            <a:pPr fontAlgn="base"/>
            <a:r>
              <a:rPr lang="en-IN" b="1" dirty="0"/>
              <a:t>10. Democratic Institutions:</a:t>
            </a:r>
            <a:endParaRPr lang="en-IN" dirty="0"/>
          </a:p>
          <a:p>
            <a:pPr fontAlgn="base"/>
            <a:r>
              <a:rPr lang="en-IN" dirty="0"/>
              <a:t>Independence of judiciary, rule of law, decentralisation of powers, separation of powers, sound and independent election machinery, healthy education system, and liberalism in thought and actions are the other essential requirements for the success of a democratic system. All these features must be properly secured only then can a democracy be expected to work successfully.</a:t>
            </a:r>
          </a:p>
          <a:p>
            <a:pPr fontAlgn="base"/>
            <a:r>
              <a:rPr lang="en-IN" dirty="0"/>
              <a:t>At these are the essential conditions for the successful working of a democracy. </a:t>
            </a:r>
            <a:r>
              <a:rPr lang="en-IN"/>
              <a:t>These conditions can help a democracy to reduce its possible demerits as well as to let its merits help the people in developing their personalities and in enjoying their lives.</a:t>
            </a:r>
          </a:p>
          <a:p>
            <a:endParaRPr lang="en-IN" dirty="0"/>
          </a:p>
        </p:txBody>
      </p:sp>
    </p:spTree>
    <p:extLst>
      <p:ext uri="{BB962C8B-B14F-4D97-AF65-F5344CB8AC3E}">
        <p14:creationId xmlns:p14="http://schemas.microsoft.com/office/powerpoint/2010/main" val="1683756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fontAlgn="base"/>
            <a:r>
              <a:rPr lang="en-IN" b="1" dirty="0"/>
              <a:t>Direct Democracy:</a:t>
            </a:r>
            <a:endParaRPr lang="en-IN" dirty="0"/>
          </a:p>
          <a:p>
            <a:pPr fontAlgn="base"/>
            <a:r>
              <a:rPr lang="en-IN" dirty="0"/>
              <a:t>In direct democracy all adult population, remaining present in the form of assembly, takes part in decision-making and exercise of power. It does not delegate its powers to any other person or representatives. Ancient Greek city-states had direct democracy. In modern times, only some cantons of Switzerland have such direct popular assembly, known as </a:t>
            </a:r>
            <a:r>
              <a:rPr lang="en-IN" dirty="0" err="1"/>
              <a:t>Landsgemiende</a:t>
            </a:r>
            <a:r>
              <a:rPr lang="en-IN" dirty="0"/>
              <a:t>.</a:t>
            </a:r>
          </a:p>
          <a:p>
            <a:endParaRPr lang="en-IN" dirty="0"/>
          </a:p>
        </p:txBody>
      </p:sp>
    </p:spTree>
    <p:extLst>
      <p:ext uri="{BB962C8B-B14F-4D97-AF65-F5344CB8AC3E}">
        <p14:creationId xmlns:p14="http://schemas.microsoft.com/office/powerpoint/2010/main" val="31875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fontAlgn="base"/>
            <a:r>
              <a:rPr lang="en-IN" b="1" dirty="0"/>
              <a:t>Still some devices of direct democracy are available:</a:t>
            </a:r>
            <a:endParaRPr lang="en-IN" dirty="0"/>
          </a:p>
          <a:p>
            <a:pPr fontAlgn="base"/>
            <a:r>
              <a:rPr lang="en-IN" dirty="0"/>
              <a:t>(1) Referendum, meaning referring some important issue, policy or decision to the people, such as, amendment of the constitution. Rendering opinion by the people can be (i) compulsory, or (ii) voluntary.</a:t>
            </a:r>
          </a:p>
          <a:p>
            <a:endParaRPr lang="en-IN" dirty="0"/>
          </a:p>
        </p:txBody>
      </p:sp>
    </p:spTree>
    <p:extLst>
      <p:ext uri="{BB962C8B-B14F-4D97-AF65-F5344CB8AC3E}">
        <p14:creationId xmlns:p14="http://schemas.microsoft.com/office/powerpoint/2010/main" val="155693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(2) Initiative implying that the people or a certain portion of the citizenry can take initiative to get certain law of its choice passed. They can send the proposal to the legislature which may enact it on usual lines</a:t>
            </a:r>
            <a:r>
              <a:rPr lang="en-IN" dirty="0" smtClean="0"/>
              <a:t>.</a:t>
            </a:r>
          </a:p>
          <a:p>
            <a:r>
              <a:rPr lang="en-IN" dirty="0"/>
              <a:t>3) Recall. By this device, the people of a constit­uency, by their majority can ask the legislature to send back their representative, and, thus, cancel his membership. Many states of the United States empower their people to do so.</a:t>
            </a:r>
          </a:p>
          <a:p>
            <a:endParaRPr lang="en-IN" dirty="0"/>
          </a:p>
        </p:txBody>
      </p:sp>
    </p:spTree>
    <p:extLst>
      <p:ext uri="{BB962C8B-B14F-4D97-AF65-F5344CB8AC3E}">
        <p14:creationId xmlns:p14="http://schemas.microsoft.com/office/powerpoint/2010/main" val="32663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a:t>(4) Plebiscite indicates that the people are directly consulted on questions of political importance</a:t>
            </a:r>
          </a:p>
        </p:txBody>
      </p:sp>
    </p:spTree>
    <p:extLst>
      <p:ext uri="{BB962C8B-B14F-4D97-AF65-F5344CB8AC3E}">
        <p14:creationId xmlns:p14="http://schemas.microsoft.com/office/powerpoint/2010/main" val="329747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PROCEDURAL DEMOCRACY</a:t>
            </a:r>
          </a:p>
        </p:txBody>
      </p:sp>
      <p:sp>
        <p:nvSpPr>
          <p:cNvPr id="3" name="Content Placeholder 2"/>
          <p:cNvSpPr>
            <a:spLocks noGrp="1"/>
          </p:cNvSpPr>
          <p:nvPr>
            <p:ph idx="1"/>
          </p:nvPr>
        </p:nvSpPr>
        <p:spPr/>
        <p:txBody>
          <a:bodyPr>
            <a:normAutofit fontScale="92500" lnSpcReduction="20000"/>
          </a:bodyPr>
          <a:lstStyle/>
          <a:p>
            <a:r>
              <a:rPr lang="en-US" dirty="0">
                <a:solidFill>
                  <a:srgbClr val="000000"/>
                </a:solidFill>
                <a:latin typeface="ff2"/>
              </a:rPr>
              <a:t>Participatory democracy goes beyond the simple fact of voting, what it seeks is </a:t>
            </a:r>
            <a:r>
              <a:rPr lang="en-US" dirty="0" smtClean="0">
                <a:solidFill>
                  <a:srgbClr val="000000"/>
                </a:solidFill>
                <a:latin typeface="ff2"/>
              </a:rPr>
              <a:t>a high </a:t>
            </a:r>
            <a:r>
              <a:rPr lang="en-US" dirty="0">
                <a:solidFill>
                  <a:srgbClr val="000000"/>
                </a:solidFill>
                <a:latin typeface="ff2"/>
              </a:rPr>
              <a:t>number of citizens to get involved in governmental and social tasks. In </a:t>
            </a:r>
            <a:r>
              <a:rPr lang="en-US" dirty="0" smtClean="0">
                <a:solidFill>
                  <a:srgbClr val="000000"/>
                </a:solidFill>
                <a:latin typeface="ff2"/>
              </a:rPr>
              <a:t>a certain </a:t>
            </a:r>
            <a:r>
              <a:rPr lang="en-US" dirty="0">
                <a:solidFill>
                  <a:srgbClr val="000000"/>
                </a:solidFill>
                <a:latin typeface="ff2"/>
              </a:rPr>
              <a:t>sense, participatory democracy is also known as radical or </a:t>
            </a:r>
            <a:r>
              <a:rPr lang="en-US" dirty="0" smtClean="0">
                <a:solidFill>
                  <a:srgbClr val="000000"/>
                </a:solidFill>
                <a:latin typeface="ff2"/>
              </a:rPr>
              <a:t>direct democracy</a:t>
            </a:r>
            <a:r>
              <a:rPr lang="en-US" dirty="0">
                <a:solidFill>
                  <a:srgbClr val="000000"/>
                </a:solidFill>
                <a:latin typeface="ff2"/>
              </a:rPr>
              <a:t>, distinguished by seeking a more active participation of the citizens </a:t>
            </a:r>
            <a:r>
              <a:rPr lang="en-US" dirty="0" smtClean="0">
                <a:solidFill>
                  <a:srgbClr val="000000"/>
                </a:solidFill>
                <a:latin typeface="ff2"/>
              </a:rPr>
              <a:t>in the </a:t>
            </a:r>
            <a:r>
              <a:rPr lang="en-US" dirty="0">
                <a:solidFill>
                  <a:srgbClr val="000000"/>
                </a:solidFill>
                <a:latin typeface="ff2"/>
              </a:rPr>
              <a:t>legal and executive decisions</a:t>
            </a:r>
            <a:r>
              <a:rPr lang="en-US" dirty="0" smtClean="0">
                <a:solidFill>
                  <a:srgbClr val="000000"/>
                </a:solidFill>
                <a:latin typeface="ff2"/>
              </a:rPr>
              <a:t>.</a:t>
            </a:r>
            <a:endParaRPr lang="en-US" dirty="0">
              <a:solidFill>
                <a:srgbClr val="000000"/>
              </a:solidFill>
              <a:latin typeface="Roboto"/>
            </a:endParaRPr>
          </a:p>
          <a:p>
            <a:r>
              <a:rPr lang="en-US" dirty="0">
                <a:solidFill>
                  <a:srgbClr val="000000"/>
                </a:solidFill>
                <a:latin typeface="ff2"/>
              </a:rPr>
              <a:t> Citizens should not be satisfied with </a:t>
            </a:r>
            <a:r>
              <a:rPr lang="en-US" dirty="0" smtClean="0">
                <a:solidFill>
                  <a:srgbClr val="000000"/>
                </a:solidFill>
                <a:latin typeface="ff2"/>
              </a:rPr>
              <a:t>the electoral </a:t>
            </a:r>
            <a:r>
              <a:rPr lang="en-US" dirty="0">
                <a:solidFill>
                  <a:srgbClr val="000000"/>
                </a:solidFill>
                <a:latin typeface="ff2"/>
              </a:rPr>
              <a:t>process, but should instead be active subjects in society and in </a:t>
            </a:r>
            <a:r>
              <a:rPr lang="en-US" dirty="0" smtClean="0">
                <a:solidFill>
                  <a:srgbClr val="000000"/>
                </a:solidFill>
                <a:latin typeface="ff2"/>
              </a:rPr>
              <a:t>political life</a:t>
            </a:r>
            <a:r>
              <a:rPr lang="en-US" dirty="0">
                <a:solidFill>
                  <a:srgbClr val="000000"/>
                </a:solidFill>
                <a:latin typeface="ff2"/>
              </a:rPr>
              <a:t>. This means that the individuals must demand the institution and state </a:t>
            </a:r>
            <a:r>
              <a:rPr lang="en-US" dirty="0" smtClean="0">
                <a:solidFill>
                  <a:srgbClr val="000000"/>
                </a:solidFill>
                <a:latin typeface="ff2"/>
              </a:rPr>
              <a:t>powers to </a:t>
            </a:r>
            <a:r>
              <a:rPr lang="en-US" dirty="0">
                <a:solidFill>
                  <a:srgbClr val="000000"/>
                </a:solidFill>
                <a:latin typeface="ff2"/>
              </a:rPr>
              <a:t>be transparent, accountable and honest, and to serve the public </a:t>
            </a:r>
            <a:r>
              <a:rPr lang="en-US" dirty="0" smtClean="0">
                <a:solidFill>
                  <a:srgbClr val="000000"/>
                </a:solidFill>
                <a:latin typeface="ff2"/>
              </a:rPr>
              <a:t>interest besides</a:t>
            </a:r>
            <a:endParaRPr lang="en-US" dirty="0">
              <a:solidFill>
                <a:srgbClr val="000000"/>
              </a:solidFill>
              <a:latin typeface="Roboto"/>
            </a:endParaRPr>
          </a:p>
          <a:p>
            <a:endParaRPr lang="en-IN" dirty="0"/>
          </a:p>
        </p:txBody>
      </p:sp>
    </p:spTree>
    <p:extLst>
      <p:ext uri="{BB962C8B-B14F-4D97-AF65-F5344CB8AC3E}">
        <p14:creationId xmlns:p14="http://schemas.microsoft.com/office/powerpoint/2010/main" val="149924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836696" y="704088"/>
            <a:ext cx="1224136" cy="1143000"/>
          </a:xfrm>
        </p:spPr>
        <p:txBody>
          <a:bodyPr/>
          <a:lstStyle/>
          <a:p>
            <a:endParaRPr lang="en-IN" dirty="0"/>
          </a:p>
        </p:txBody>
      </p:sp>
      <p:sp>
        <p:nvSpPr>
          <p:cNvPr id="3" name="Content Placeholder 2"/>
          <p:cNvSpPr>
            <a:spLocks noGrp="1"/>
          </p:cNvSpPr>
          <p:nvPr>
            <p:ph idx="1"/>
          </p:nvPr>
        </p:nvSpPr>
        <p:spPr>
          <a:xfrm>
            <a:off x="457200" y="764704"/>
            <a:ext cx="8229600" cy="5559896"/>
          </a:xfrm>
        </p:spPr>
        <p:txBody>
          <a:bodyPr>
            <a:normAutofit fontScale="92500" lnSpcReduction="20000"/>
          </a:bodyPr>
          <a:lstStyle/>
          <a:p>
            <a:r>
              <a:rPr lang="en-US" dirty="0"/>
              <a:t>Procedural democracy is a democracy in which the people or citizens of the state have less influence than in traditional liberal democracies. This type of democracy is characterized by voters choosing to elect representatives in free elections. Procedural democracy assumes that the electoral process is at the core of the authority placed in elected officials and ensures that all procedures of elections are duly complied with (or at least appear so). It could be described as a republic (i.e., people voting for representatives) wherein only the basic structures and institutions are in place. Commonly, the previously elected representatives use electoral procedures to maintain themselves in power against the common wish of the people (to some varying extent), thus thwarting the establishment of a full-fledged democracy. Procedural democracy is quite different from substantive democracy, which is manifested by equal participation of all groups in society in the political process.</a:t>
            </a:r>
            <a:endParaRPr lang="en-IN" dirty="0"/>
          </a:p>
        </p:txBody>
      </p:sp>
    </p:spTree>
    <p:extLst>
      <p:ext uri="{BB962C8B-B14F-4D97-AF65-F5344CB8AC3E}">
        <p14:creationId xmlns:p14="http://schemas.microsoft.com/office/powerpoint/2010/main" val="420017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SUBSTANTIVE DEMOCRACY</a:t>
            </a:r>
          </a:p>
        </p:txBody>
      </p:sp>
      <p:sp>
        <p:nvSpPr>
          <p:cNvPr id="3" name="Content Placeholder 2"/>
          <p:cNvSpPr>
            <a:spLocks noGrp="1"/>
          </p:cNvSpPr>
          <p:nvPr>
            <p:ph idx="1"/>
          </p:nvPr>
        </p:nvSpPr>
        <p:spPr/>
        <p:txBody>
          <a:bodyPr/>
          <a:lstStyle/>
          <a:p>
            <a:r>
              <a:rPr lang="en-US" dirty="0"/>
              <a:t>Substantive democracy is a form of democracy in which the outcome of elections is representative of the people. In other words, substantive democracy is a form of democracy that functions in the interest of the </a:t>
            </a:r>
            <a:r>
              <a:rPr lang="en-US" dirty="0" err="1"/>
              <a:t>governed.It</a:t>
            </a:r>
            <a:r>
              <a:rPr lang="en-US" dirty="0"/>
              <a:t> is contrary to procedural </a:t>
            </a:r>
            <a:r>
              <a:rPr lang="en-US" dirty="0" err="1"/>
              <a:t>democracy.This</a:t>
            </a:r>
            <a:r>
              <a:rPr lang="en-US" dirty="0"/>
              <a:t> comes in contrast of procedural democracy.</a:t>
            </a:r>
            <a:br>
              <a:rPr lang="en-US" dirty="0"/>
            </a:br>
            <a:r>
              <a:rPr lang="en-US" dirty="0"/>
              <a:t>Although a country may allow all citizens of age to vote, this characteristic does not necessarily qualify it as a substantive democracy.</a:t>
            </a:r>
          </a:p>
          <a:p>
            <a:endParaRPr lang="en-IN" dirty="0"/>
          </a:p>
        </p:txBody>
      </p:sp>
    </p:spTree>
    <p:extLst>
      <p:ext uri="{BB962C8B-B14F-4D97-AF65-F5344CB8AC3E}">
        <p14:creationId xmlns:p14="http://schemas.microsoft.com/office/powerpoint/2010/main" val="305947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Definitions of Democracy:</a:t>
            </a:r>
            <a:r>
              <a:rPr lang="en-IN" dirty="0"/>
              <a:t/>
            </a:r>
            <a:br>
              <a:rPr lang="en-IN" dirty="0"/>
            </a:br>
            <a:endParaRPr lang="en-IN" dirty="0"/>
          </a:p>
        </p:txBody>
      </p:sp>
      <p:sp>
        <p:nvSpPr>
          <p:cNvPr id="3" name="Content Placeholder 2"/>
          <p:cNvSpPr>
            <a:spLocks noGrp="1"/>
          </p:cNvSpPr>
          <p:nvPr>
            <p:ph idx="1"/>
          </p:nvPr>
        </p:nvSpPr>
        <p:spPr/>
        <p:txBody>
          <a:bodyPr/>
          <a:lstStyle/>
          <a:p>
            <a:r>
              <a:rPr lang="en-IN" dirty="0"/>
              <a:t>According to Bryce, “Democracy is that form of Government in which the ruling power of a state is legally vested, not in any particular class or classes but in the members of the community as a whole</a:t>
            </a:r>
            <a:r>
              <a:rPr lang="en-IN" dirty="0" smtClean="0"/>
              <a:t>”.</a:t>
            </a:r>
          </a:p>
          <a:p>
            <a:r>
              <a:rPr lang="en-IN" dirty="0"/>
              <a:t>Prof. Seeley says, “Democracy is a government in which everybody has a share</a:t>
            </a:r>
            <a:r>
              <a:rPr lang="en-IN" dirty="0" smtClean="0"/>
              <a:t>”.</a:t>
            </a:r>
          </a:p>
          <a:p>
            <a:r>
              <a:rPr lang="en-IN" dirty="0"/>
              <a:t> According to Dicey, “Democracy is a form of government in which the governing body is a comparatively large fraction of the entire nation”.</a:t>
            </a:r>
          </a:p>
          <a:p>
            <a:endParaRPr lang="en-IN" dirty="0" smtClean="0"/>
          </a:p>
          <a:p>
            <a:endParaRPr lang="en-IN" dirty="0"/>
          </a:p>
          <a:p>
            <a:endParaRPr lang="en-IN" dirty="0"/>
          </a:p>
        </p:txBody>
      </p:sp>
    </p:spTree>
    <p:extLst>
      <p:ext uri="{BB962C8B-B14F-4D97-AF65-F5344CB8AC3E}">
        <p14:creationId xmlns:p14="http://schemas.microsoft.com/office/powerpoint/2010/main" val="126945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solidFill>
                  <a:srgbClr val="000000"/>
                </a:solidFill>
                <a:latin typeface="ff2"/>
              </a:rPr>
              <a:t>The form of democracy </a:t>
            </a:r>
            <a:r>
              <a:rPr lang="en-US" dirty="0" smtClean="0">
                <a:solidFill>
                  <a:srgbClr val="000000"/>
                </a:solidFill>
                <a:latin typeface="ff2"/>
              </a:rPr>
              <a:t>termed</a:t>
            </a:r>
            <a:r>
              <a:rPr lang="en-US" dirty="0" smtClean="0">
                <a:solidFill>
                  <a:srgbClr val="000000"/>
                </a:solidFill>
                <a:latin typeface="Roboto"/>
              </a:rPr>
              <a:t> </a:t>
            </a:r>
            <a:r>
              <a:rPr lang="en-US" dirty="0" smtClean="0">
                <a:solidFill>
                  <a:srgbClr val="000000"/>
                </a:solidFill>
                <a:latin typeface="ff5"/>
              </a:rPr>
              <a:t>substantive</a:t>
            </a:r>
            <a:r>
              <a:rPr lang="en-US" dirty="0">
                <a:solidFill>
                  <a:srgbClr val="000000"/>
                </a:solidFill>
                <a:latin typeface="ff5"/>
              </a:rPr>
              <a:t> </a:t>
            </a:r>
            <a:r>
              <a:rPr lang="en-US" dirty="0" smtClean="0">
                <a:solidFill>
                  <a:srgbClr val="000000"/>
                </a:solidFill>
                <a:latin typeface="ff2"/>
              </a:rPr>
              <a:t>, </a:t>
            </a:r>
            <a:r>
              <a:rPr lang="en-US" dirty="0">
                <a:solidFill>
                  <a:srgbClr val="000000"/>
                </a:solidFill>
                <a:latin typeface="ff2"/>
              </a:rPr>
              <a:t>corresponds to that which </a:t>
            </a:r>
            <a:r>
              <a:rPr lang="en-US" dirty="0" smtClean="0">
                <a:solidFill>
                  <a:srgbClr val="000000"/>
                </a:solidFill>
                <a:latin typeface="ff2"/>
              </a:rPr>
              <a:t>goes beyond </a:t>
            </a:r>
            <a:r>
              <a:rPr lang="en-US" dirty="0">
                <a:solidFill>
                  <a:srgbClr val="000000"/>
                </a:solidFill>
                <a:latin typeface="ff2"/>
              </a:rPr>
              <a:t>the political sphere and extends to the social life. This form of </a:t>
            </a:r>
            <a:r>
              <a:rPr lang="en-US" dirty="0" smtClean="0">
                <a:solidFill>
                  <a:srgbClr val="000000"/>
                </a:solidFill>
                <a:latin typeface="ff2"/>
              </a:rPr>
              <a:t>government came </a:t>
            </a:r>
            <a:r>
              <a:rPr lang="en-US" dirty="0">
                <a:solidFill>
                  <a:srgbClr val="000000"/>
                </a:solidFill>
                <a:latin typeface="ff2"/>
              </a:rPr>
              <a:t>to be a consequence of the challenges that procedural democracy was notable to deal with, which are the following; 1) capability of generating socio-economic equality, 2) promoting the participation of the greatest possible </a:t>
            </a:r>
            <a:r>
              <a:rPr lang="en-US" dirty="0" smtClean="0">
                <a:solidFill>
                  <a:srgbClr val="000000"/>
                </a:solidFill>
                <a:latin typeface="ff2"/>
              </a:rPr>
              <a:t>number of </a:t>
            </a:r>
            <a:r>
              <a:rPr lang="en-US" dirty="0">
                <a:solidFill>
                  <a:srgbClr val="000000"/>
                </a:solidFill>
                <a:latin typeface="ff2"/>
              </a:rPr>
              <a:t>people in public questions, 3) creating mechanisms that make the </a:t>
            </a:r>
            <a:r>
              <a:rPr lang="en-US" dirty="0" smtClean="0">
                <a:solidFill>
                  <a:srgbClr val="000000"/>
                </a:solidFill>
                <a:latin typeface="ff2"/>
              </a:rPr>
              <a:t>governments work </a:t>
            </a:r>
            <a:r>
              <a:rPr lang="en-US" dirty="0">
                <a:solidFill>
                  <a:srgbClr val="000000"/>
                </a:solidFill>
                <a:latin typeface="ff2"/>
              </a:rPr>
              <a:t>for people and not for their personal interest </a:t>
            </a:r>
            <a:r>
              <a:rPr lang="en-US" dirty="0" smtClean="0">
                <a:solidFill>
                  <a:srgbClr val="000000"/>
                </a:solidFill>
                <a:latin typeface="ff2"/>
              </a:rPr>
              <a:t>.</a:t>
            </a:r>
            <a:r>
              <a:rPr lang="en-US" dirty="0">
                <a:solidFill>
                  <a:srgbClr val="000000"/>
                </a:solidFill>
                <a:latin typeface="ff5"/>
              </a:rPr>
              <a:t> </a:t>
            </a:r>
            <a:endParaRPr lang="en-US" dirty="0">
              <a:solidFill>
                <a:srgbClr val="000000"/>
              </a:solidFill>
              <a:latin typeface="Roboto"/>
            </a:endParaRPr>
          </a:p>
        </p:txBody>
      </p:sp>
    </p:spTree>
    <p:extLst>
      <p:ext uri="{BB962C8B-B14F-4D97-AF65-F5344CB8AC3E}">
        <p14:creationId xmlns:p14="http://schemas.microsoft.com/office/powerpoint/2010/main" val="33091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solidFill>
                  <a:srgbClr val="000000"/>
                </a:solidFill>
                <a:latin typeface="ff2"/>
              </a:rPr>
              <a:t> </a:t>
            </a:r>
            <a:endParaRPr lang="en-US" dirty="0">
              <a:solidFill>
                <a:srgbClr val="000000"/>
              </a:solidFill>
              <a:latin typeface="Roboto"/>
            </a:endParaRPr>
          </a:p>
          <a:p>
            <a:r>
              <a:rPr lang="en-US" dirty="0">
                <a:solidFill>
                  <a:srgbClr val="000000"/>
                </a:solidFill>
                <a:latin typeface="ff2"/>
              </a:rPr>
              <a:t>The main difference between the substantive and procedural democracy </a:t>
            </a:r>
            <a:r>
              <a:rPr lang="en-US" dirty="0" smtClean="0">
                <a:solidFill>
                  <a:srgbClr val="000000"/>
                </a:solidFill>
                <a:latin typeface="ff2"/>
              </a:rPr>
              <a:t>is that </a:t>
            </a:r>
            <a:r>
              <a:rPr lang="en-US" dirty="0">
                <a:solidFill>
                  <a:srgbClr val="000000"/>
                </a:solidFill>
                <a:latin typeface="ff2"/>
              </a:rPr>
              <a:t>for substantive democracy material equality matters as much as </a:t>
            </a:r>
            <a:r>
              <a:rPr lang="en-US" dirty="0" smtClean="0">
                <a:solidFill>
                  <a:srgbClr val="000000"/>
                </a:solidFill>
                <a:latin typeface="ff2"/>
              </a:rPr>
              <a:t>formal equality</a:t>
            </a:r>
            <a:r>
              <a:rPr lang="en-US" dirty="0">
                <a:solidFill>
                  <a:srgbClr val="000000"/>
                </a:solidFill>
                <a:latin typeface="ff2"/>
              </a:rPr>
              <a:t>, highlighting thus the relevance of social, economic and cultural rights. </a:t>
            </a:r>
            <a:r>
              <a:rPr lang="en-US" dirty="0" smtClean="0">
                <a:solidFill>
                  <a:srgbClr val="000000"/>
                </a:solidFill>
                <a:latin typeface="ff2"/>
              </a:rPr>
              <a:t>In addition</a:t>
            </a:r>
            <a:r>
              <a:rPr lang="en-US" dirty="0">
                <a:solidFill>
                  <a:srgbClr val="000000"/>
                </a:solidFill>
                <a:latin typeface="ff2"/>
              </a:rPr>
              <a:t>, not only the rules of the game are the ones that matter, but all </a:t>
            </a:r>
            <a:r>
              <a:rPr lang="en-US" dirty="0" smtClean="0">
                <a:solidFill>
                  <a:srgbClr val="000000"/>
                </a:solidFill>
                <a:latin typeface="ff2"/>
              </a:rPr>
              <a:t>the elements </a:t>
            </a:r>
            <a:r>
              <a:rPr lang="en-US" dirty="0">
                <a:solidFill>
                  <a:srgbClr val="000000"/>
                </a:solidFill>
                <a:latin typeface="ff2"/>
              </a:rPr>
              <a:t>involved in the democratic game must have access to an impartial </a:t>
            </a:r>
            <a:r>
              <a:rPr lang="en-US" dirty="0" smtClean="0">
                <a:solidFill>
                  <a:srgbClr val="000000"/>
                </a:solidFill>
                <a:latin typeface="ff2"/>
              </a:rPr>
              <a:t>and high </a:t>
            </a:r>
            <a:r>
              <a:rPr lang="en-US" dirty="0">
                <a:solidFill>
                  <a:srgbClr val="000000"/>
                </a:solidFill>
                <a:latin typeface="ff2"/>
              </a:rPr>
              <a:t>quality education, universal health coverage among many other </a:t>
            </a:r>
            <a:r>
              <a:rPr lang="en-US" dirty="0" smtClean="0">
                <a:solidFill>
                  <a:srgbClr val="000000"/>
                </a:solidFill>
                <a:latin typeface="ff2"/>
              </a:rPr>
              <a:t>substantive valuable </a:t>
            </a:r>
            <a:r>
              <a:rPr lang="en-US" dirty="0">
                <a:solidFill>
                  <a:srgbClr val="000000"/>
                </a:solidFill>
                <a:latin typeface="ff2"/>
              </a:rPr>
              <a:t>services</a:t>
            </a:r>
            <a:endParaRPr lang="en-US" dirty="0">
              <a:solidFill>
                <a:srgbClr val="000000"/>
              </a:solidFill>
              <a:latin typeface="Roboto"/>
            </a:endParaRPr>
          </a:p>
          <a:p>
            <a:endParaRPr lang="en-IN" dirty="0"/>
          </a:p>
        </p:txBody>
      </p:sp>
    </p:spTree>
    <p:extLst>
      <p:ext uri="{BB962C8B-B14F-4D97-AF65-F5344CB8AC3E}">
        <p14:creationId xmlns:p14="http://schemas.microsoft.com/office/powerpoint/2010/main" val="1236134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rgbClr val="000000"/>
                </a:solidFill>
                <a:latin typeface="ff2"/>
              </a:rPr>
              <a:t>Those who defend substantive democracy advocate for the </a:t>
            </a:r>
            <a:r>
              <a:rPr lang="en-US" dirty="0" smtClean="0">
                <a:solidFill>
                  <a:srgbClr val="000000"/>
                </a:solidFill>
                <a:latin typeface="ff2"/>
              </a:rPr>
              <a:t>universality , protection </a:t>
            </a:r>
            <a:r>
              <a:rPr lang="en-US" dirty="0">
                <a:solidFill>
                  <a:srgbClr val="000000"/>
                </a:solidFill>
                <a:latin typeface="ff2"/>
              </a:rPr>
              <a:t>and effectiveness of Social Rights and for the respect of autonomy </a:t>
            </a:r>
            <a:r>
              <a:rPr lang="en-US" dirty="0" smtClean="0">
                <a:solidFill>
                  <a:srgbClr val="000000"/>
                </a:solidFill>
                <a:latin typeface="ff2"/>
              </a:rPr>
              <a:t>and dignity </a:t>
            </a:r>
            <a:r>
              <a:rPr lang="en-US" dirty="0">
                <a:solidFill>
                  <a:srgbClr val="000000"/>
                </a:solidFill>
                <a:latin typeface="ff2"/>
              </a:rPr>
              <a:t>of all humans</a:t>
            </a:r>
            <a:r>
              <a:rPr lang="en-US" dirty="0" smtClean="0">
                <a:solidFill>
                  <a:srgbClr val="000000"/>
                </a:solidFill>
                <a:latin typeface="ff2"/>
              </a:rPr>
              <a:t>.</a:t>
            </a:r>
            <a:r>
              <a:rPr lang="en-US" dirty="0">
                <a:solidFill>
                  <a:srgbClr val="000000"/>
                </a:solidFill>
                <a:latin typeface="ff2"/>
              </a:rPr>
              <a:t> For a substantive democracy to exist, there must be a strong rule of law </a:t>
            </a:r>
            <a:r>
              <a:rPr lang="en-US" dirty="0" smtClean="0">
                <a:solidFill>
                  <a:srgbClr val="000000"/>
                </a:solidFill>
                <a:latin typeface="ff2"/>
              </a:rPr>
              <a:t>to promote </a:t>
            </a:r>
            <a:r>
              <a:rPr lang="en-US" dirty="0">
                <a:solidFill>
                  <a:srgbClr val="000000"/>
                </a:solidFill>
                <a:latin typeface="ff2"/>
              </a:rPr>
              <a:t>and safeguard all the rights enshrined in the highest norms (such as </a:t>
            </a:r>
            <a:r>
              <a:rPr lang="en-US" dirty="0" smtClean="0">
                <a:solidFill>
                  <a:srgbClr val="000000"/>
                </a:solidFill>
                <a:latin typeface="ff2"/>
              </a:rPr>
              <a:t>the Constitution </a:t>
            </a:r>
            <a:r>
              <a:rPr lang="en-US" dirty="0">
                <a:solidFill>
                  <a:srgbClr val="000000"/>
                </a:solidFill>
                <a:latin typeface="ff2"/>
              </a:rPr>
              <a:t>and the International Human Rights Treaties) and/or the </a:t>
            </a:r>
            <a:r>
              <a:rPr lang="en-US" dirty="0" smtClean="0">
                <a:solidFill>
                  <a:srgbClr val="000000"/>
                </a:solidFill>
                <a:latin typeface="ff2"/>
              </a:rPr>
              <a:t>principles from </a:t>
            </a:r>
            <a:r>
              <a:rPr lang="en-US" dirty="0">
                <a:solidFill>
                  <a:srgbClr val="000000"/>
                </a:solidFill>
                <a:latin typeface="ff2"/>
              </a:rPr>
              <a:t>which these arise (such as moral principles or principles of justice).</a:t>
            </a:r>
            <a:endParaRPr lang="en-IN" dirty="0"/>
          </a:p>
        </p:txBody>
      </p:sp>
    </p:spTree>
    <p:extLst>
      <p:ext uri="{BB962C8B-B14F-4D97-AF65-F5344CB8AC3E}">
        <p14:creationId xmlns:p14="http://schemas.microsoft.com/office/powerpoint/2010/main" val="52184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62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56895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76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06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74320" lvl="0" indent="-274320" algn="ctr">
              <a:spcBef>
                <a:spcPct val="20000"/>
              </a:spcBef>
            </a:pPr>
            <a:r>
              <a:rPr lang="en-US" sz="4000" b="1" dirty="0">
                <a:solidFill>
                  <a:srgbClr val="000000"/>
                </a:solidFill>
                <a:latin typeface="Times New Roman"/>
                <a:ea typeface="+mn-ea"/>
                <a:cs typeface="+mn-cs"/>
              </a:rPr>
              <a:t>The Pluralist Theory of Democracy</a:t>
            </a:r>
            <a:r>
              <a:rPr lang="en-US" sz="4000" dirty="0">
                <a:solidFill>
                  <a:srgbClr val="000000"/>
                </a:solidFill>
                <a:latin typeface="Times New Roman"/>
                <a:ea typeface="+mn-ea"/>
                <a:cs typeface="+mn-cs"/>
              </a:rPr>
              <a:t/>
            </a:r>
            <a:br>
              <a:rPr lang="en-US" sz="4000" dirty="0">
                <a:solidFill>
                  <a:srgbClr val="000000"/>
                </a:solidFill>
                <a:latin typeface="Times New Roman"/>
                <a:ea typeface="+mn-ea"/>
                <a:cs typeface="+mn-cs"/>
              </a:rPr>
            </a:br>
            <a:endParaRPr lang="en-IN" sz="4000" dirty="0"/>
          </a:p>
        </p:txBody>
      </p:sp>
      <p:sp>
        <p:nvSpPr>
          <p:cNvPr id="3" name="Content Placeholder 2"/>
          <p:cNvSpPr>
            <a:spLocks noGrp="1"/>
          </p:cNvSpPr>
          <p:nvPr>
            <p:ph idx="1"/>
          </p:nvPr>
        </p:nvSpPr>
        <p:spPr/>
        <p:txBody>
          <a:bodyPr>
            <a:normAutofit fontScale="85000" lnSpcReduction="20000"/>
          </a:bodyPr>
          <a:lstStyle/>
          <a:p>
            <a:pPr algn="just">
              <a:spcAft>
                <a:spcPts val="0"/>
              </a:spcAft>
            </a:pPr>
            <a:r>
              <a:rPr lang="en-US" sz="2800" dirty="0" smtClean="0">
                <a:solidFill>
                  <a:srgbClr val="000000"/>
                </a:solidFill>
                <a:latin typeface="Times New Roman"/>
              </a:rPr>
              <a:t>Both </a:t>
            </a:r>
            <a:r>
              <a:rPr lang="en-US" sz="2800" dirty="0">
                <a:solidFill>
                  <a:srgbClr val="000000"/>
                </a:solidFill>
                <a:latin typeface="Times New Roman"/>
              </a:rPr>
              <a:t>Marxists and elitists hold that powers rest in the hands of a minority; the majority of the members of the society are excluded from the power structure. The pluralists, on the other hand, maintain that powers are not concentrated; these are dispersed. These are shared among all sections of people primarily through different organizations formed to articulate their interests. These groups and associations make regular and intense efforts to influence government policies and decisions. Some of them are overtly political while many others are potentially so. The latter, though apparently meant to serve some socio-cultural/economic purposes, are, when need arises, politically </a:t>
            </a:r>
            <a:r>
              <a:rPr lang="en-US" sz="2800" dirty="0" err="1">
                <a:solidFill>
                  <a:srgbClr val="000000"/>
                </a:solidFill>
                <a:latin typeface="Times New Roman"/>
              </a:rPr>
              <a:t>mobilised</a:t>
            </a:r>
            <a:r>
              <a:rPr lang="en-US" sz="2800" dirty="0">
                <a:solidFill>
                  <a:srgbClr val="000000"/>
                </a:solidFill>
                <a:latin typeface="Times New Roman"/>
              </a:rPr>
              <a:t> and </a:t>
            </a:r>
            <a:r>
              <a:rPr lang="en-US" sz="2800" dirty="0" err="1">
                <a:solidFill>
                  <a:srgbClr val="000000"/>
                </a:solidFill>
                <a:latin typeface="Times New Roman"/>
              </a:rPr>
              <a:t>activised</a:t>
            </a:r>
            <a:r>
              <a:rPr lang="en-US" sz="2800" dirty="0">
                <a:solidFill>
                  <a:srgbClr val="000000"/>
                </a:solidFill>
                <a:latin typeface="Times New Roman"/>
              </a:rPr>
              <a:t>.</a:t>
            </a:r>
            <a:endParaRPr lang="en-US" dirty="0">
              <a:solidFill>
                <a:srgbClr val="000000"/>
              </a:solidFill>
              <a:latin typeface="Times New Roman"/>
            </a:endParaRPr>
          </a:p>
          <a:p>
            <a:pPr algn="just">
              <a:spcAft>
                <a:spcPts val="0"/>
              </a:spcAft>
            </a:pPr>
            <a:r>
              <a:rPr lang="en-US" sz="2800" dirty="0">
                <a:solidFill>
                  <a:srgbClr val="000000"/>
                </a:solidFill>
                <a:latin typeface="Times New Roman"/>
              </a:rPr>
              <a:t> </a:t>
            </a:r>
            <a:endParaRPr lang="en-US" dirty="0">
              <a:solidFill>
                <a:srgbClr val="000000"/>
              </a:solidFill>
              <a:latin typeface="Times New Roman"/>
            </a:endParaRPr>
          </a:p>
          <a:p>
            <a:endParaRPr lang="en-IN" dirty="0"/>
          </a:p>
        </p:txBody>
      </p:sp>
    </p:spTree>
    <p:extLst>
      <p:ext uri="{BB962C8B-B14F-4D97-AF65-F5344CB8AC3E}">
        <p14:creationId xmlns:p14="http://schemas.microsoft.com/office/powerpoint/2010/main" val="2849830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lvl="0" algn="just">
              <a:buClr>
                <a:srgbClr val="0BD0D9"/>
              </a:buClr>
            </a:pPr>
            <a:r>
              <a:rPr lang="en-US" sz="2400" dirty="0">
                <a:solidFill>
                  <a:srgbClr val="000000"/>
                </a:solidFill>
                <a:latin typeface="Times New Roman"/>
              </a:rPr>
              <a:t>A closer look at the dynamics of political and semi-political associations would reveal that these are dominated by a small group of leaders who tend to monopolize powers. As </a:t>
            </a:r>
            <a:r>
              <a:rPr lang="en-US" sz="2400" dirty="0" err="1">
                <a:solidFill>
                  <a:srgbClr val="000000"/>
                </a:solidFill>
                <a:latin typeface="Times New Roman"/>
              </a:rPr>
              <a:t>Lipset</a:t>
            </a:r>
            <a:r>
              <a:rPr lang="en-US" sz="2400" dirty="0">
                <a:solidFill>
                  <a:srgbClr val="000000"/>
                </a:solidFill>
                <a:latin typeface="Times New Roman"/>
              </a:rPr>
              <a:t> has observed in relation to trade unions, leadership tends to be oligarchic. This means that to a great extent the competition among different organizations for power-sharing is the competition among the leaders of these organizations. It is thus apparent that there is a great deal of overlapping between the Dahl-Schumpeter version of the elite theory, and the pluralist theory of democracy. In the ultimate analysis it is the elites who dominate political parties and interest groups, and who seem to be having close links with the ruling elites controlling the governmental structure.</a:t>
            </a:r>
          </a:p>
          <a:p>
            <a:pPr lvl="0" algn="just">
              <a:buClr>
                <a:srgbClr val="0BD0D9"/>
              </a:buClr>
            </a:pPr>
            <a:r>
              <a:rPr lang="en-US" sz="2400" b="1" dirty="0">
                <a:solidFill>
                  <a:srgbClr val="000000"/>
                </a:solidFill>
                <a:latin typeface="Times New Roman"/>
              </a:rPr>
              <a:t> </a:t>
            </a:r>
            <a:endParaRPr lang="en-US" sz="2400" dirty="0">
              <a:solidFill>
                <a:srgbClr val="000000"/>
              </a:solidFill>
              <a:latin typeface="Times New Roman"/>
            </a:endParaRPr>
          </a:p>
          <a:p>
            <a:endParaRPr lang="en-IN" dirty="0"/>
          </a:p>
        </p:txBody>
      </p:sp>
    </p:spTree>
    <p:extLst>
      <p:ext uri="{BB962C8B-B14F-4D97-AF65-F5344CB8AC3E}">
        <p14:creationId xmlns:p14="http://schemas.microsoft.com/office/powerpoint/2010/main" val="312479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5"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12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856983"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64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500" b="1" dirty="0">
                <a:solidFill>
                  <a:srgbClr val="04617B"/>
                </a:solidFill>
              </a:rPr>
              <a:t>Definitions of Democracy:</a:t>
            </a:r>
            <a:r>
              <a:rPr lang="en-IN" sz="4500" dirty="0">
                <a:solidFill>
                  <a:srgbClr val="04617B"/>
                </a:solidFill>
              </a:rPr>
              <a:t/>
            </a:r>
            <a:br>
              <a:rPr lang="en-IN" sz="4500" dirty="0">
                <a:solidFill>
                  <a:srgbClr val="04617B"/>
                </a:solidFill>
              </a:rPr>
            </a:br>
            <a:endParaRPr lang="en-IN" dirty="0"/>
          </a:p>
        </p:txBody>
      </p:sp>
      <p:sp>
        <p:nvSpPr>
          <p:cNvPr id="3" name="Content Placeholder 2"/>
          <p:cNvSpPr>
            <a:spLocks noGrp="1"/>
          </p:cNvSpPr>
          <p:nvPr>
            <p:ph idx="1"/>
          </p:nvPr>
        </p:nvSpPr>
        <p:spPr/>
        <p:txBody>
          <a:bodyPr/>
          <a:lstStyle/>
          <a:p>
            <a:pPr fontAlgn="base"/>
            <a:r>
              <a:rPr lang="en-IN" dirty="0"/>
              <a:t>According to </a:t>
            </a:r>
            <a:r>
              <a:rPr lang="en-IN" dirty="0" err="1"/>
              <a:t>Gettell</a:t>
            </a:r>
            <a:r>
              <a:rPr lang="en-IN" dirty="0"/>
              <a:t>, “Democracy is that form of government in which the mass of the population possesses the right to share in the exercise of sovereign power</a:t>
            </a:r>
            <a:r>
              <a:rPr lang="en-IN" dirty="0" smtClean="0"/>
              <a:t>”</a:t>
            </a:r>
          </a:p>
          <a:p>
            <a:pPr fontAlgn="base"/>
            <a:r>
              <a:rPr lang="en-IN" dirty="0"/>
              <a:t>In the words of President Abraham Lincoln, it is a government of the people, by the people and for the people.</a:t>
            </a:r>
          </a:p>
        </p:txBody>
      </p:sp>
    </p:spTree>
    <p:extLst>
      <p:ext uri="{BB962C8B-B14F-4D97-AF65-F5344CB8AC3E}">
        <p14:creationId xmlns:p14="http://schemas.microsoft.com/office/powerpoint/2010/main" val="554895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a:solidFill>
                  <a:srgbClr val="000000"/>
                </a:solidFill>
                <a:latin typeface="Times New Roman"/>
              </a:rPr>
              <a:t>The elite theory states that the society is always ruled by a minority who are "superior" to others. The earlier elite theorists like </a:t>
            </a:r>
            <a:r>
              <a:rPr lang="en-US" dirty="0" err="1">
                <a:solidFill>
                  <a:srgbClr val="000000"/>
                </a:solidFill>
                <a:latin typeface="Times New Roman"/>
              </a:rPr>
              <a:t>Mosca</a:t>
            </a:r>
            <a:r>
              <a:rPr lang="en-US" dirty="0">
                <a:solidFill>
                  <a:srgbClr val="000000"/>
                </a:solidFill>
                <a:latin typeface="Times New Roman"/>
              </a:rPr>
              <a:t> and Pareto said that the elites were superior to others in quality. On the other hand, the later elite theorists like C. W. Mills and Floyd Hunter stated that the so-called superiority of elites was derived from their family and social backgrounds and the hierarchical organization of the society.</a:t>
            </a:r>
            <a:endParaRPr lang="en-IN" dirty="0"/>
          </a:p>
        </p:txBody>
      </p:sp>
    </p:spTree>
    <p:extLst>
      <p:ext uri="{BB962C8B-B14F-4D97-AF65-F5344CB8AC3E}">
        <p14:creationId xmlns:p14="http://schemas.microsoft.com/office/powerpoint/2010/main" val="2422110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496943"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52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712967"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22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0730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95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Liberal Democracy is the ideal and encompasses the following principles</a:t>
            </a:r>
            <a:endParaRPr lang="en-IN" dirty="0"/>
          </a:p>
        </p:txBody>
      </p:sp>
      <p:sp>
        <p:nvSpPr>
          <p:cNvPr id="3" name="Content Placeholder 2"/>
          <p:cNvSpPr>
            <a:spLocks noGrp="1"/>
          </p:cNvSpPr>
          <p:nvPr>
            <p:ph idx="1"/>
          </p:nvPr>
        </p:nvSpPr>
        <p:spPr/>
        <p:txBody>
          <a:bodyPr/>
          <a:lstStyle/>
          <a:p>
            <a:r>
              <a:rPr lang="en-US" dirty="0"/>
              <a:t>Free, fair and regular elections</a:t>
            </a:r>
          </a:p>
          <a:p>
            <a:r>
              <a:rPr lang="en-US" dirty="0"/>
              <a:t>Freely competitive</a:t>
            </a:r>
          </a:p>
          <a:p>
            <a:r>
              <a:rPr lang="en-US" dirty="0"/>
              <a:t>Governments are continuously responsible</a:t>
            </a:r>
          </a:p>
          <a:p>
            <a:r>
              <a:rPr lang="en-US" dirty="0"/>
              <a:t>Constitutional citizens rights</a:t>
            </a:r>
          </a:p>
          <a:p>
            <a:r>
              <a:rPr lang="en-US" dirty="0"/>
              <a:t>Variety of beliefs tolerated</a:t>
            </a:r>
          </a:p>
          <a:p>
            <a:r>
              <a:rPr lang="en-US" dirty="0"/>
              <a:t>Peaceful transition of power</a:t>
            </a:r>
          </a:p>
          <a:p>
            <a:r>
              <a:rPr lang="en-US" dirty="0"/>
              <a:t>Rule of law</a:t>
            </a:r>
          </a:p>
          <a:p>
            <a:r>
              <a:rPr lang="en-US" dirty="0"/>
              <a:t>Limited government</a:t>
            </a:r>
            <a:endParaRPr lang="en-IN" dirty="0"/>
          </a:p>
        </p:txBody>
      </p:sp>
    </p:spTree>
    <p:extLst>
      <p:ext uri="{BB962C8B-B14F-4D97-AF65-F5344CB8AC3E}">
        <p14:creationId xmlns:p14="http://schemas.microsoft.com/office/powerpoint/2010/main" val="2482659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Because Liberal Democracy is the ideal, there are different forms/degrees of it that can be seen in practice. These include REPRESENTATIVE DEMOCRACY when people hand over power to those elected - passing responsibility and putting distance between the ground/grassroots and decision makers. In the case of the UK this is seen in our PARLIAMENTARY DEMOCRACY where decisions are made on our behalf by parliament who are elected every 4 years.</a:t>
            </a:r>
            <a:endParaRPr lang="en-IN" dirty="0"/>
          </a:p>
        </p:txBody>
      </p:sp>
    </p:spTree>
    <p:extLst>
      <p:ext uri="{BB962C8B-B14F-4D97-AF65-F5344CB8AC3E}">
        <p14:creationId xmlns:p14="http://schemas.microsoft.com/office/powerpoint/2010/main" val="1279297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spcAft>
                <a:spcPts val="0"/>
              </a:spcAft>
            </a:pPr>
            <a:r>
              <a:rPr lang="en-US" sz="5400" dirty="0" smtClean="0">
                <a:solidFill>
                  <a:srgbClr val="000000"/>
                </a:solidFill>
                <a:latin typeface="Times New Roman"/>
              </a:rPr>
              <a:t>.</a:t>
            </a:r>
            <a:r>
              <a:rPr lang="en-US" dirty="0">
                <a:solidFill>
                  <a:srgbClr val="000000"/>
                </a:solidFill>
                <a:latin typeface="Times New Roman"/>
              </a:rPr>
              <a:t/>
            </a:r>
            <a:br>
              <a:rPr lang="en-US" dirty="0">
                <a:solidFill>
                  <a:srgbClr val="000000"/>
                </a:solidFill>
                <a:latin typeface="Times New Roman"/>
              </a:rPr>
            </a:br>
            <a:r>
              <a:rPr lang="en-IN" dirty="0"/>
              <a:t/>
            </a:r>
            <a:br>
              <a:rPr lang="en-IN" dirty="0"/>
            </a:br>
            <a:r>
              <a:rPr lang="en-IN" dirty="0"/>
              <a:t> </a:t>
            </a:r>
            <a:br>
              <a:rPr lang="en-IN" dirty="0"/>
            </a:br>
            <a:r>
              <a:rPr lang="en-IN" dirty="0"/>
              <a:t/>
            </a:r>
            <a:br>
              <a:rPr lang="en-IN" dirty="0"/>
            </a:br>
            <a:r>
              <a:rPr lang="en-IN" sz="3600" b="1" dirty="0">
                <a:solidFill>
                  <a:srgbClr val="000000"/>
                </a:solidFill>
                <a:latin typeface="Times New Roman"/>
              </a:rPr>
              <a:t>MARXIST THEORY OF DEMOCRACY</a:t>
            </a:r>
            <a:endParaRPr lang="en-IN" sz="3600" dirty="0"/>
          </a:p>
        </p:txBody>
      </p:sp>
      <p:sp>
        <p:nvSpPr>
          <p:cNvPr id="3" name="Content Placeholder 2"/>
          <p:cNvSpPr>
            <a:spLocks noGrp="1"/>
          </p:cNvSpPr>
          <p:nvPr>
            <p:ph idx="1"/>
          </p:nvPr>
        </p:nvSpPr>
        <p:spPr/>
        <p:txBody>
          <a:bodyPr>
            <a:normAutofit fontScale="55000" lnSpcReduction="20000"/>
          </a:bodyPr>
          <a:lstStyle/>
          <a:p>
            <a:r>
              <a:rPr lang="en-US" sz="4900" dirty="0" smtClean="0">
                <a:solidFill>
                  <a:srgbClr val="000000"/>
                </a:solidFill>
                <a:latin typeface="Times New Roman"/>
                <a:ea typeface="+mj-ea"/>
                <a:cs typeface="+mj-cs"/>
              </a:rPr>
              <a:t>Marxists</a:t>
            </a:r>
            <a:r>
              <a:rPr lang="en-US" sz="4900" dirty="0">
                <a:solidFill>
                  <a:srgbClr val="000000"/>
                </a:solidFill>
                <a:latin typeface="Times New Roman"/>
                <a:ea typeface="+mj-ea"/>
                <a:cs typeface="+mj-cs"/>
              </a:rPr>
              <a:t>, in principle, do not oppose democracy. On the other hand, they claim that their "democracy" is genuine whereas the bourgeois democracy is 'fake' and a 'sham'.</a:t>
            </a:r>
            <a:r>
              <a:rPr lang="en-US" sz="4500" dirty="0">
                <a:solidFill>
                  <a:srgbClr val="000000"/>
                </a:solidFill>
                <a:latin typeface="Times New Roman"/>
                <a:ea typeface="+mj-ea"/>
                <a:cs typeface="+mj-cs"/>
              </a:rPr>
              <a:t/>
            </a:r>
            <a:br>
              <a:rPr lang="en-US" sz="4500" dirty="0">
                <a:solidFill>
                  <a:srgbClr val="000000"/>
                </a:solidFill>
                <a:latin typeface="Times New Roman"/>
                <a:ea typeface="+mj-ea"/>
                <a:cs typeface="+mj-cs"/>
              </a:rPr>
            </a:br>
            <a:r>
              <a:rPr lang="en-US" sz="4900" dirty="0">
                <a:solidFill>
                  <a:srgbClr val="000000"/>
                </a:solidFill>
                <a:latin typeface="Times New Roman"/>
                <a:ea typeface="+mj-ea"/>
                <a:cs typeface="+mj-cs"/>
              </a:rPr>
              <a:t>Marxists do not regard democracy as a political system. They view it as a system of values and a form of society. In the latter sense democracy does not have a final point of achievement. It is' a continuously growing process. Thus democracy goes on struggling to go beyond itself, in the process retaining its essence and improvising it further</a:t>
            </a:r>
            <a:endParaRPr lang="en-IN" dirty="0"/>
          </a:p>
        </p:txBody>
      </p:sp>
    </p:spTree>
    <p:extLst>
      <p:ext uri="{BB962C8B-B14F-4D97-AF65-F5344CB8AC3E}">
        <p14:creationId xmlns:p14="http://schemas.microsoft.com/office/powerpoint/2010/main" val="461323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As a political system, democracy is a class organism. It is meant to serve the interests of a particular class. Lenin distinguishes working class democracy from bourgeois democracy</a:t>
            </a:r>
            <a:r>
              <a:rPr lang="en-US" dirty="0" smtClean="0"/>
              <a:t>.</a:t>
            </a:r>
            <a:r>
              <a:rPr lang="en-US" dirty="0">
                <a:solidFill>
                  <a:srgbClr val="000000"/>
                </a:solidFill>
                <a:latin typeface="Times New Roman"/>
              </a:rPr>
              <a:t> Marxists reject the legitimacy of elections in bourgeois democracies. They argue that political parties in bourgeois states hardly differ from one another in respect of ideology. The ideologies of all of them are designed to buttress the interests of rich people. As a result, the poor people of capitalist countries have little choice. Whichever party they vote for would help the rich against them</a:t>
            </a:r>
            <a:endParaRPr lang="en-IN" dirty="0"/>
          </a:p>
        </p:txBody>
      </p:sp>
    </p:spTree>
    <p:extLst>
      <p:ext uri="{BB962C8B-B14F-4D97-AF65-F5344CB8AC3E}">
        <p14:creationId xmlns:p14="http://schemas.microsoft.com/office/powerpoint/2010/main" val="3556586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rgbClr val="000000"/>
                </a:solidFill>
                <a:latin typeface="Times New Roman"/>
              </a:rPr>
              <a:t>Marxists further argue that in bourgeois democracies justice is very expensive. It is only the rich who can get judgments in their favor. They gave the money to buy justice. By money power and political influence they can close the eyes of the court to their crimes and other misdeeds. The poor, even if innocent, would be punished by courts. They have little leverage </a:t>
            </a:r>
            <a:r>
              <a:rPr lang="en-US" dirty="0" err="1">
                <a:solidFill>
                  <a:srgbClr val="000000"/>
                </a:solidFill>
                <a:latin typeface="Times New Roman"/>
              </a:rPr>
              <a:t>vis</a:t>
            </a:r>
            <a:r>
              <a:rPr lang="en-US" dirty="0">
                <a:solidFill>
                  <a:srgbClr val="000000"/>
                </a:solidFill>
                <a:latin typeface="Times New Roman"/>
              </a:rPr>
              <a:t>-a-</a:t>
            </a:r>
            <a:r>
              <a:rPr lang="en-US" dirty="0" err="1">
                <a:solidFill>
                  <a:srgbClr val="000000"/>
                </a:solidFill>
                <a:latin typeface="Times New Roman"/>
              </a:rPr>
              <a:t>vis</a:t>
            </a:r>
            <a:r>
              <a:rPr lang="en-US" dirty="0">
                <a:solidFill>
                  <a:srgbClr val="000000"/>
                </a:solidFill>
                <a:latin typeface="Times New Roman"/>
              </a:rPr>
              <a:t> the judiciary. The judiciary, it is contended, is not impartial. It has got a class character. It is manned by the representatives of the rich class and, no wonder, derives its interests.</a:t>
            </a:r>
            <a:endParaRPr lang="en-IN" dirty="0"/>
          </a:p>
        </p:txBody>
      </p:sp>
    </p:spTree>
    <p:extLst>
      <p:ext uri="{BB962C8B-B14F-4D97-AF65-F5344CB8AC3E}">
        <p14:creationId xmlns:p14="http://schemas.microsoft.com/office/powerpoint/2010/main" val="1752221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0" indent="-274320" algn="ctr">
              <a:spcBef>
                <a:spcPct val="20000"/>
              </a:spcBef>
              <a:spcAft>
                <a:spcPts val="1200"/>
              </a:spcAft>
            </a:pPr>
            <a:r>
              <a:rPr lang="en-US" sz="3600" b="1" dirty="0">
                <a:solidFill>
                  <a:srgbClr val="FF0000"/>
                </a:solidFill>
                <a:latin typeface="Times New Roman"/>
                <a:ea typeface="+mn-ea"/>
                <a:cs typeface="+mn-cs"/>
              </a:rPr>
              <a:t>Marxist Theory of Democracy</a:t>
            </a:r>
            <a:r>
              <a:rPr lang="en-US" sz="3600" dirty="0">
                <a:solidFill>
                  <a:srgbClr val="333333"/>
                </a:solidFill>
                <a:latin typeface="Helvetica Neue"/>
                <a:ea typeface="+mn-ea"/>
                <a:cs typeface="+mn-cs"/>
              </a:rPr>
              <a:t/>
            </a:r>
            <a:br>
              <a:rPr lang="en-US" sz="3600" dirty="0">
                <a:solidFill>
                  <a:srgbClr val="333333"/>
                </a:solidFill>
                <a:latin typeface="Helvetica Neue"/>
                <a:ea typeface="+mn-ea"/>
                <a:cs typeface="+mn-cs"/>
              </a:rPr>
            </a:br>
            <a:endParaRPr lang="en-IN" sz="3600" dirty="0"/>
          </a:p>
        </p:txBody>
      </p:sp>
      <p:sp>
        <p:nvSpPr>
          <p:cNvPr id="3" name="Content Placeholder 2"/>
          <p:cNvSpPr>
            <a:spLocks noGrp="1"/>
          </p:cNvSpPr>
          <p:nvPr>
            <p:ph idx="1"/>
          </p:nvPr>
        </p:nvSpPr>
        <p:spPr/>
        <p:txBody>
          <a:bodyPr>
            <a:normAutofit fontScale="92500" lnSpcReduction="10000"/>
          </a:bodyPr>
          <a:lstStyle/>
          <a:p>
            <a:pPr algn="just">
              <a:spcAft>
                <a:spcPts val="1200"/>
              </a:spcAft>
            </a:pPr>
            <a:r>
              <a:rPr lang="en-US" sz="2800" dirty="0" smtClean="0">
                <a:solidFill>
                  <a:srgbClr val="333333"/>
                </a:solidFill>
                <a:latin typeface="Times New Roman"/>
              </a:rPr>
              <a:t>The </a:t>
            </a:r>
            <a:r>
              <a:rPr lang="en-US" sz="2800" dirty="0">
                <a:solidFill>
                  <a:srgbClr val="333333"/>
                </a:solidFill>
                <a:latin typeface="Times New Roman"/>
              </a:rPr>
              <a:t>Marxist theory views the democracy in the social context of class analysis during the era of industrial revolution. Society was divided into two classes </a:t>
            </a:r>
            <a:r>
              <a:rPr lang="en-US" sz="2800" dirty="0" err="1">
                <a:solidFill>
                  <a:srgbClr val="333333"/>
                </a:solidFill>
                <a:latin typeface="Times New Roman"/>
              </a:rPr>
              <a:t>viz</a:t>
            </a:r>
            <a:r>
              <a:rPr lang="en-US" sz="2800" dirty="0">
                <a:solidFill>
                  <a:srgbClr val="333333"/>
                </a:solidFill>
                <a:latin typeface="Times New Roman"/>
              </a:rPr>
              <a:t>: capitalists or owners of the property are called as ‘bourgeois’ and the working class is called as ‘proletariat’. The Marxist theory of Democracy held the political position to always challenge the dominance of capitalists and against the exploitations of working class. The Marxist theory of democracy did not support electoral rights, but strongly supported economic rights and the creation of ‘socialist democracy’.</a:t>
            </a:r>
            <a:endParaRPr lang="en-US" dirty="0">
              <a:solidFill>
                <a:srgbClr val="333333"/>
              </a:solidFill>
              <a:latin typeface="Helvetica Neue"/>
            </a:endParaRPr>
          </a:p>
          <a:p>
            <a:endParaRPr lang="en-IN" dirty="0"/>
          </a:p>
        </p:txBody>
      </p:sp>
    </p:spTree>
    <p:extLst>
      <p:ext uri="{BB962C8B-B14F-4D97-AF65-F5344CB8AC3E}">
        <p14:creationId xmlns:p14="http://schemas.microsoft.com/office/powerpoint/2010/main" val="275869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Explanation of the Definition:</a:t>
            </a:r>
            <a:r>
              <a:rPr lang="en-IN" dirty="0"/>
              <a:t/>
            </a:r>
            <a:br>
              <a:rPr lang="en-IN" dirty="0"/>
            </a:br>
            <a:endParaRPr lang="en-IN" dirty="0"/>
          </a:p>
        </p:txBody>
      </p:sp>
      <p:sp>
        <p:nvSpPr>
          <p:cNvPr id="3" name="Content Placeholder 2"/>
          <p:cNvSpPr>
            <a:spLocks noGrp="1"/>
          </p:cNvSpPr>
          <p:nvPr>
            <p:ph idx="1"/>
          </p:nvPr>
        </p:nvSpPr>
        <p:spPr>
          <a:xfrm>
            <a:off x="457200" y="1268760"/>
            <a:ext cx="8229600" cy="5055840"/>
          </a:xfrm>
        </p:spPr>
        <p:txBody>
          <a:bodyPr>
            <a:normAutofit fontScale="85000" lnSpcReduction="20000"/>
          </a:bodyPr>
          <a:lstStyle/>
          <a:p>
            <a:pPr fontAlgn="base"/>
            <a:r>
              <a:rPr lang="en-IN" dirty="0"/>
              <a:t>1. Democracy is a form of government in which people’s participation is of primary importance.</a:t>
            </a:r>
          </a:p>
          <a:p>
            <a:pPr fontAlgn="base"/>
            <a:r>
              <a:rPr lang="en-IN" dirty="0"/>
              <a:t>2. People may participate either directly or indirectly.</a:t>
            </a:r>
          </a:p>
          <a:p>
            <a:pPr fontAlgn="base"/>
            <a:r>
              <a:rPr lang="en-IN" dirty="0"/>
              <a:t>3. It is a form of government in which people have equal opportunity and this type of government is based on individual merit and no place of hereditary privilege is to be found in democracy.</a:t>
            </a:r>
          </a:p>
          <a:p>
            <a:pPr fontAlgn="base"/>
            <a:r>
              <a:rPr lang="en-IN" dirty="0"/>
              <a:t>4. Distribution of opportunities is adopted for reduction or removal of inequalities.</a:t>
            </a:r>
          </a:p>
          <a:p>
            <a:pPr fontAlgn="base"/>
            <a:r>
              <a:rPr lang="en-IN" dirty="0"/>
              <a:t>5. Democracy recognises that all the sections of the community will receive their due shares.</a:t>
            </a:r>
          </a:p>
          <a:p>
            <a:pPr fontAlgn="base"/>
            <a:r>
              <a:rPr lang="en-IN" dirty="0"/>
              <a:t>6</a:t>
            </a:r>
            <a:r>
              <a:rPr lang="en-IN" dirty="0" smtClean="0"/>
              <a:t>.</a:t>
            </a:r>
            <a:r>
              <a:rPr lang="en-IN" dirty="0"/>
              <a:t> All the public offices and opportunities are opened to everyone and to fill the posts public examinations are held. There is also open competition on in which every eligible citizen has the right to participate.</a:t>
            </a:r>
          </a:p>
          <a:p>
            <a:pPr fontAlgn="base"/>
            <a:r>
              <a:rPr lang="en-IN" dirty="0" smtClean="0"/>
              <a:t> </a:t>
            </a:r>
            <a:endParaRPr lang="en-IN" dirty="0"/>
          </a:p>
        </p:txBody>
      </p:sp>
    </p:spTree>
    <p:extLst>
      <p:ext uri="{BB962C8B-B14F-4D97-AF65-F5344CB8AC3E}">
        <p14:creationId xmlns:p14="http://schemas.microsoft.com/office/powerpoint/2010/main" val="3262380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rgbClr val="333333"/>
                </a:solidFill>
                <a:latin typeface="Times New Roman"/>
              </a:rPr>
              <a:t>The Marxist theory of Democracy </a:t>
            </a:r>
            <a:r>
              <a:rPr lang="en-US" dirty="0" err="1">
                <a:solidFill>
                  <a:srgbClr val="333333"/>
                </a:solidFill>
                <a:latin typeface="Times New Roman"/>
              </a:rPr>
              <a:t>favoured</a:t>
            </a:r>
            <a:r>
              <a:rPr lang="en-US" dirty="0">
                <a:solidFill>
                  <a:srgbClr val="333333"/>
                </a:solidFill>
                <a:latin typeface="Times New Roman"/>
              </a:rPr>
              <a:t> the collapse of capitalism and calls for the revolutionary transformation of the society. It believes that political power is possible only through the ideals of ‘socialism’; and is based on the equal distribution of economic power against the unequal wealth and ownership of production. The Marxists democrats and socialists believe in the removal of class differences and privileges are the necessary step to freedom, equal status and democracy.</a:t>
            </a:r>
            <a:endParaRPr lang="en-IN" dirty="0"/>
          </a:p>
        </p:txBody>
      </p:sp>
    </p:spTree>
    <p:extLst>
      <p:ext uri="{BB962C8B-B14F-4D97-AF65-F5344CB8AC3E}">
        <p14:creationId xmlns:p14="http://schemas.microsoft.com/office/powerpoint/2010/main" val="107658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8820472"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72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832" y="704088"/>
            <a:ext cx="432048" cy="1143000"/>
          </a:xfrm>
        </p:spPr>
        <p:txBody>
          <a:bodyPr/>
          <a:lstStyle/>
          <a:p>
            <a:endParaRPr lang="en-IN" dirty="0"/>
          </a:p>
        </p:txBody>
      </p:sp>
      <p:sp>
        <p:nvSpPr>
          <p:cNvPr id="3" name="Content Placeholder 2"/>
          <p:cNvSpPr>
            <a:spLocks noGrp="1"/>
          </p:cNvSpPr>
          <p:nvPr>
            <p:ph idx="1"/>
          </p:nvPr>
        </p:nvSpPr>
        <p:spPr>
          <a:xfrm>
            <a:off x="457200" y="548680"/>
            <a:ext cx="8229600" cy="5775920"/>
          </a:xfrm>
        </p:spPr>
        <p:txBody>
          <a:bodyPr/>
          <a:lstStyle/>
          <a:p>
            <a:pPr fontAlgn="base"/>
            <a:r>
              <a:rPr lang="en-IN" dirty="0"/>
              <a:t>7</a:t>
            </a:r>
            <a:r>
              <a:rPr lang="en-IN" dirty="0" smtClean="0"/>
              <a:t>. </a:t>
            </a:r>
            <a:r>
              <a:rPr lang="en-IN" dirty="0"/>
              <a:t>It is a system of government which does not make any discrimination on the basis of caste, religion, sex, birth etc.</a:t>
            </a:r>
          </a:p>
          <a:p>
            <a:pPr fontAlgn="base"/>
            <a:r>
              <a:rPr lang="en-IN" dirty="0"/>
              <a:t>8</a:t>
            </a:r>
            <a:r>
              <a:rPr lang="en-IN" dirty="0" smtClean="0"/>
              <a:t>. </a:t>
            </a:r>
            <a:r>
              <a:rPr lang="en-IN" dirty="0"/>
              <a:t>In democracy all must have the scope to govern or to be a member of government.</a:t>
            </a:r>
          </a:p>
          <a:p>
            <a:pPr fontAlgn="base"/>
            <a:r>
              <a:rPr lang="en-IN" dirty="0" smtClean="0"/>
              <a:t>9. </a:t>
            </a:r>
            <a:r>
              <a:rPr lang="en-IN" dirty="0"/>
              <a:t>Rulers are to be accountable to the ruled and forms of accountability are many</a:t>
            </a:r>
            <a:r>
              <a:rPr lang="en-IN" dirty="0" smtClean="0"/>
              <a:t>.</a:t>
            </a:r>
          </a:p>
          <a:p>
            <a:pPr fontAlgn="base"/>
            <a:r>
              <a:rPr lang="en-IN" dirty="0"/>
              <a:t>10. Rules are to be chosen by the ruled</a:t>
            </a:r>
            <a:r>
              <a:rPr lang="en-IN" dirty="0" smtClean="0"/>
              <a:t>.</a:t>
            </a:r>
          </a:p>
          <a:p>
            <a:pPr fontAlgn="base"/>
            <a:r>
              <a:rPr lang="en-IN" dirty="0" smtClean="0"/>
              <a:t>11. </a:t>
            </a:r>
            <a:r>
              <a:rPr lang="en-IN" dirty="0"/>
              <a:t>People shall have the right to decide who would rule them.</a:t>
            </a:r>
          </a:p>
          <a:p>
            <a:pPr fontAlgn="base"/>
            <a:endParaRPr lang="en-IN" dirty="0"/>
          </a:p>
          <a:p>
            <a:pPr fontAlgn="base"/>
            <a:endParaRPr lang="en-IN" dirty="0" smtClean="0"/>
          </a:p>
          <a:p>
            <a:pPr fontAlgn="base"/>
            <a:endParaRPr lang="en-IN" dirty="0"/>
          </a:p>
          <a:p>
            <a:endParaRPr lang="en-IN" dirty="0"/>
          </a:p>
        </p:txBody>
      </p:sp>
    </p:spTree>
    <p:extLst>
      <p:ext uri="{BB962C8B-B14F-4D97-AF65-F5344CB8AC3E}">
        <p14:creationId xmlns:p14="http://schemas.microsoft.com/office/powerpoint/2010/main" val="401815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Kinds of Democracy</a:t>
            </a:r>
            <a:endParaRPr lang="en-IN" dirty="0"/>
          </a:p>
        </p:txBody>
      </p:sp>
      <p:sp>
        <p:nvSpPr>
          <p:cNvPr id="3" name="Content Placeholder 2"/>
          <p:cNvSpPr>
            <a:spLocks noGrp="1"/>
          </p:cNvSpPr>
          <p:nvPr>
            <p:ph idx="1"/>
          </p:nvPr>
        </p:nvSpPr>
        <p:spPr/>
        <p:txBody>
          <a:bodyPr/>
          <a:lstStyle/>
          <a:p>
            <a:pPr fontAlgn="base"/>
            <a:r>
              <a:rPr lang="en-IN" b="1" dirty="0"/>
              <a:t>There are two types of democracy:</a:t>
            </a:r>
            <a:endParaRPr lang="en-IN" dirty="0"/>
          </a:p>
          <a:p>
            <a:pPr fontAlgn="base"/>
            <a:r>
              <a:rPr lang="en-IN" dirty="0"/>
              <a:t>(1) Pure or Direct, and</a:t>
            </a:r>
          </a:p>
          <a:p>
            <a:pPr fontAlgn="base"/>
            <a:r>
              <a:rPr lang="en-IN" dirty="0"/>
              <a:t>(2) Indirect or Representative.</a:t>
            </a:r>
          </a:p>
        </p:txBody>
      </p:sp>
    </p:spTree>
    <p:extLst>
      <p:ext uri="{BB962C8B-B14F-4D97-AF65-F5344CB8AC3E}">
        <p14:creationId xmlns:p14="http://schemas.microsoft.com/office/powerpoint/2010/main" val="283041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algn="ctr"/>
            <a:r>
              <a:rPr lang="en-IN" b="1" dirty="0"/>
              <a:t>Direct Democracy:</a:t>
            </a:r>
            <a:r>
              <a:rPr lang="en-IN" dirty="0"/>
              <a:t/>
            </a:r>
            <a:br>
              <a:rPr lang="en-IN" dirty="0"/>
            </a:br>
            <a:endParaRPr lang="en-IN" dirty="0"/>
          </a:p>
        </p:txBody>
      </p:sp>
      <p:sp>
        <p:nvSpPr>
          <p:cNvPr id="3" name="Content Placeholder 2"/>
          <p:cNvSpPr>
            <a:spLocks noGrp="1"/>
          </p:cNvSpPr>
          <p:nvPr>
            <p:ph idx="1"/>
          </p:nvPr>
        </p:nvSpPr>
        <p:spPr>
          <a:xfrm>
            <a:off x="457200" y="1268760"/>
            <a:ext cx="8229600" cy="5055840"/>
          </a:xfrm>
        </p:spPr>
        <p:txBody>
          <a:bodyPr>
            <a:normAutofit fontScale="92500" lnSpcReduction="10000"/>
          </a:bodyPr>
          <a:lstStyle/>
          <a:p>
            <a:pPr fontAlgn="base"/>
            <a:r>
              <a:rPr lang="en-IN" dirty="0"/>
              <a:t>When the people themselves directly express their will on public affairs, the type of government is called pure or direct democracy. The people formulate laws in a mass meeting. </a:t>
            </a:r>
            <a:r>
              <a:rPr lang="en-IN" dirty="0" err="1"/>
              <a:t>Hearnshaw</a:t>
            </a:r>
            <a:r>
              <a:rPr lang="en-IN" dirty="0"/>
              <a:t> has said, “A democratic form of government, in the strict sense of the term, is one in which the community as a whole, directly or immediately, without agents or representatives, performs the functions of sovereignty”.</a:t>
            </a:r>
          </a:p>
          <a:p>
            <a:pPr fontAlgn="base"/>
            <a:r>
              <a:rPr lang="en-IN" dirty="0"/>
              <a:t>Direct Democracy was established in ancient Greek city-states. In India, direct democracy was seen in </a:t>
            </a:r>
            <a:r>
              <a:rPr lang="en-IN" dirty="0" err="1"/>
              <a:t>Vajji</a:t>
            </a:r>
            <a:r>
              <a:rPr lang="en-IN" dirty="0"/>
              <a:t> </a:t>
            </a:r>
            <a:r>
              <a:rPr lang="en-IN" dirty="0" err="1"/>
              <a:t>Sangha</a:t>
            </a:r>
            <a:r>
              <a:rPr lang="en-IN" dirty="0"/>
              <a:t> during the Buddhist Periods. Today when large and complex societies have emerged and when area of is very extensive, direct democracy is impracticable. This system now prevails only four Cantons of Switzerland. </a:t>
            </a:r>
          </a:p>
          <a:p>
            <a:endParaRPr lang="en-IN" dirty="0"/>
          </a:p>
        </p:txBody>
      </p:sp>
    </p:spTree>
    <p:extLst>
      <p:ext uri="{BB962C8B-B14F-4D97-AF65-F5344CB8AC3E}">
        <p14:creationId xmlns:p14="http://schemas.microsoft.com/office/powerpoint/2010/main" val="249677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648072"/>
          </a:xfrm>
        </p:spPr>
        <p:txBody>
          <a:bodyPr>
            <a:normAutofit fontScale="90000"/>
          </a:bodyPr>
          <a:lstStyle/>
          <a:p>
            <a:r>
              <a:rPr lang="en-IN" b="1" dirty="0"/>
              <a:t>Representative or Indirect Democracy:</a:t>
            </a:r>
            <a:r>
              <a:rPr lang="en-IN" dirty="0"/>
              <a:t/>
            </a:r>
            <a:br>
              <a:rPr lang="en-IN" dirty="0"/>
            </a:br>
            <a:endParaRPr lang="en-IN" dirty="0"/>
          </a:p>
        </p:txBody>
      </p:sp>
      <p:sp>
        <p:nvSpPr>
          <p:cNvPr id="3" name="Content Placeholder 2"/>
          <p:cNvSpPr>
            <a:spLocks noGrp="1"/>
          </p:cNvSpPr>
          <p:nvPr>
            <p:ph idx="1"/>
          </p:nvPr>
        </p:nvSpPr>
        <p:spPr>
          <a:xfrm>
            <a:off x="457200" y="1412776"/>
            <a:ext cx="8229600" cy="4911824"/>
          </a:xfrm>
        </p:spPr>
        <p:txBody>
          <a:bodyPr>
            <a:normAutofit fontScale="92500" lnSpcReduction="10000"/>
          </a:bodyPr>
          <a:lstStyle/>
          <a:p>
            <a:pPr fontAlgn="base"/>
            <a:r>
              <a:rPr lang="en-IN" dirty="0"/>
              <a:t>In a Representative or Indirect Democracy the will of the state is formulated and expressed not directly by the people themselves, but by their representatives to whom they delegate the power of deliberation and decision-making.</a:t>
            </a:r>
          </a:p>
          <a:p>
            <a:pPr fontAlgn="base"/>
            <a:r>
              <a:rPr lang="en-IN" dirty="0"/>
              <a:t>John Stuart Mill has said in this regard that “Indirect or representative democracy is one in which the whole people or some numerous portion of them exercise the governing power through deputies periodically elected by themselves”.</a:t>
            </a:r>
          </a:p>
          <a:p>
            <a:pPr fontAlgn="base"/>
            <a:r>
              <a:rPr lang="en-IN" dirty="0"/>
              <a:t>Another writer </a:t>
            </a:r>
            <a:r>
              <a:rPr lang="en-IN" dirty="0" err="1"/>
              <a:t>Bluntschli</a:t>
            </a:r>
            <a:r>
              <a:rPr lang="en-IN" dirty="0"/>
              <a:t> has said, “In the representative democracy the rule is that the people govern through its officials; while it legislates, and controls the administration through its representatives”.</a:t>
            </a:r>
          </a:p>
          <a:p>
            <a:endParaRPr lang="en-IN" dirty="0"/>
          </a:p>
        </p:txBody>
      </p:sp>
    </p:spTree>
    <p:extLst>
      <p:ext uri="{BB962C8B-B14F-4D97-AF65-F5344CB8AC3E}">
        <p14:creationId xmlns:p14="http://schemas.microsoft.com/office/powerpoint/2010/main" val="4108327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499</TotalTime>
  <Words>3900</Words>
  <Application>Microsoft Office PowerPoint</Application>
  <PresentationFormat>On-screen Show (4:3)</PresentationFormat>
  <Paragraphs>124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PowerPoint Presentation</vt:lpstr>
      <vt:lpstr>PowerPoint Presentation</vt:lpstr>
      <vt:lpstr>Definitions of Democracy: </vt:lpstr>
      <vt:lpstr>Definitions of Democracy: </vt:lpstr>
      <vt:lpstr>Explanation of the Definition: </vt:lpstr>
      <vt:lpstr>PowerPoint Presentation</vt:lpstr>
      <vt:lpstr>Kinds of Democracy</vt:lpstr>
      <vt:lpstr>Direct Democracy: </vt:lpstr>
      <vt:lpstr>Representative or Indirect Democracy: </vt:lpstr>
      <vt:lpstr>PowerPoint Presentation</vt:lpstr>
      <vt:lpstr>Basic Principles or Requisites of Democracy: </vt:lpstr>
      <vt:lpstr>PowerPoint Presentation</vt:lpstr>
      <vt:lpstr>PowerPoint Presentation</vt:lpstr>
      <vt:lpstr>PowerPoint Presentation</vt:lpstr>
      <vt:lpstr>PowerPoint Presentation</vt:lpstr>
      <vt:lpstr>Conditions Necessary for the Success of Democracy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PROCEDURAL DEMOCRACY</vt:lpstr>
      <vt:lpstr>PowerPoint Presentation</vt:lpstr>
      <vt:lpstr>SUBSTANTIVE DEMOCRACY</vt:lpstr>
      <vt:lpstr>PowerPoint Presentation</vt:lpstr>
      <vt:lpstr>PowerPoint Presentation</vt:lpstr>
      <vt:lpstr>PowerPoint Presentation</vt:lpstr>
      <vt:lpstr>PowerPoint Presentation</vt:lpstr>
      <vt:lpstr>PowerPoint Presentation</vt:lpstr>
      <vt:lpstr>PowerPoint Presentation</vt:lpstr>
      <vt:lpstr>The Pluralist Theory of Democracy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Liberal Democracy is the ideal and encompasses the following principles</vt:lpstr>
      <vt:lpstr>PowerPoint Presentation</vt:lpstr>
      <vt:lpstr>.     MARXIST THEORY OF DEMOCRACY</vt:lpstr>
      <vt:lpstr>PowerPoint Presentation</vt:lpstr>
      <vt:lpstr>PowerPoint Presentation</vt:lpstr>
      <vt:lpstr>Marxist Theory of Democracy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25</cp:revision>
  <dcterms:created xsi:type="dcterms:W3CDTF">2021-06-02T15:00:36Z</dcterms:created>
  <dcterms:modified xsi:type="dcterms:W3CDTF">2021-06-25T05:41:22Z</dcterms:modified>
</cp:coreProperties>
</file>