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-658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7/12/2021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University_of_Leipzig" TargetMode="External"/><Relationship Id="rId3" Type="http://schemas.openxmlformats.org/officeDocument/2006/relationships/hyperlink" Target="https://en.wikipedia.org/wiki/Kingdom_of_Galicia_and_Lodomeria" TargetMode="External"/><Relationship Id="rId7" Type="http://schemas.openxmlformats.org/officeDocument/2006/relationships/hyperlink" Target="https://en.wikipedia.org/wiki/PhD" TargetMode="External"/><Relationship Id="rId2" Type="http://schemas.openxmlformats.org/officeDocument/2006/relationships/hyperlink" Target="https://en.wikipedia.org/wiki/Krak%C3%B3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Jagiellonian_University" TargetMode="External"/><Relationship Id="rId11" Type="http://schemas.openxmlformats.org/officeDocument/2006/relationships/hyperlink" Target="https://en.wikipedia.org/wiki/Yale_University" TargetMode="External"/><Relationship Id="rId5" Type="http://schemas.openxmlformats.org/officeDocument/2006/relationships/hyperlink" Target="https://en.wikipedia.org/wiki/New_Haven,_Connecticut" TargetMode="External"/><Relationship Id="rId10" Type="http://schemas.openxmlformats.org/officeDocument/2006/relationships/hyperlink" Target="https://en.wikipedia.org/wiki/Social_anthropology" TargetMode="External"/><Relationship Id="rId4" Type="http://schemas.openxmlformats.org/officeDocument/2006/relationships/hyperlink" Target="https://en.wikipedia.org/wiki/Austria-Hungary" TargetMode="External"/><Relationship Id="rId9" Type="http://schemas.openxmlformats.org/officeDocument/2006/relationships/hyperlink" Target="https://en.wikipedia.org/wiki/London_School_of_Economics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7EEE39-AEC1-45EA-8C10-38F611242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7809" y="1123122"/>
            <a:ext cx="10793895" cy="2009757"/>
          </a:xfrm>
        </p:spPr>
        <p:txBody>
          <a:bodyPr/>
          <a:lstStyle/>
          <a:p>
            <a:r>
              <a:rPr lang="en-IN" dirty="0">
                <a:latin typeface="Bahnschrift Condensed" panose="020B0502040204020203" pitchFamily="34" charset="0"/>
              </a:rPr>
              <a:t>Module :1 </a:t>
            </a:r>
            <a:r>
              <a:rPr lang="en-IN" b="1" i="1" dirty="0">
                <a:solidFill>
                  <a:schemeClr val="accent1"/>
                </a:solidFill>
                <a:latin typeface="Bahnschrift Condensed" panose="020B0502040204020203" pitchFamily="34" charset="0"/>
              </a:rPr>
              <a:t>Structure &amp; function in sociological theory</a:t>
            </a:r>
          </a:p>
        </p:txBody>
      </p:sp>
    </p:spTree>
    <p:extLst>
      <p:ext uri="{BB962C8B-B14F-4D97-AF65-F5344CB8AC3E}">
        <p14:creationId xmlns:p14="http://schemas.microsoft.com/office/powerpoint/2010/main" val="79367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3D3936E-BBA4-4D81-8AFB-98465C744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739" y="579990"/>
            <a:ext cx="8198333" cy="569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71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21220C-903D-4709-824E-7BF23B82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b="1" dirty="0"/>
              <a:t>Malinowski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9AC0FF57-14E8-4C63-ACA9-8836499E8D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6727708"/>
              </p:ext>
            </p:extLst>
          </p:nvPr>
        </p:nvGraphicFramePr>
        <p:xfrm>
          <a:off x="1679712" y="2286000"/>
          <a:ext cx="8761413" cy="4236938"/>
        </p:xfrm>
        <a:graphic>
          <a:graphicData uri="http://schemas.openxmlformats.org/drawingml/2006/table">
            <a:tbl>
              <a:tblPr/>
              <a:tblGrid>
                <a:gridCol w="4655768">
                  <a:extLst>
                    <a:ext uri="{9D8B030D-6E8A-4147-A177-3AD203B41FA5}">
                      <a16:colId xmlns:a16="http://schemas.microsoft.com/office/drawing/2014/main" xmlns="" val="3217931310"/>
                    </a:ext>
                  </a:extLst>
                </a:gridCol>
                <a:gridCol w="4105645">
                  <a:extLst>
                    <a:ext uri="{9D8B030D-6E8A-4147-A177-3AD203B41FA5}">
                      <a16:colId xmlns:a16="http://schemas.microsoft.com/office/drawing/2014/main" xmlns="" val="237149098"/>
                    </a:ext>
                  </a:extLst>
                </a:gridCol>
              </a:tblGrid>
              <a:tr h="1421385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Born</a:t>
                      </a: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Bronisław Kasper Malinowski</a:t>
                      </a:r>
                    </a:p>
                    <a:p>
                      <a:pPr algn="l" fontAlgn="t"/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/>
                      </a:r>
                      <a:b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</a:br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7 April 1884</a:t>
                      </a:r>
                      <a:b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</a:br>
                      <a:r>
                        <a:rPr lang="en-IN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2" tooltip="Kraków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Kraków</a:t>
                      </a:r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, </a:t>
                      </a:r>
                      <a:r>
                        <a:rPr lang="en-IN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3" tooltip="Kingdom of Galicia and Lodomeria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Galicia and Lodomeria</a:t>
                      </a:r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, </a:t>
                      </a:r>
                      <a:r>
                        <a:rPr lang="en-IN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4" tooltip="Austria-Hungary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Austria-Hungary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05702403"/>
                  </a:ext>
                </a:extLst>
              </a:tr>
              <a:tr h="610625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Died</a:t>
                      </a: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16 May 1942 (aged 58)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</a:br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5" tooltip="A. R. Radcliffe-Brown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New Haven, Connecticut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, U.S.</a:t>
                      </a: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387554"/>
                  </a:ext>
                </a:extLst>
              </a:tr>
              <a:tr h="880878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Alma mater</a:t>
                      </a: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6" tooltip="Jagiellonian University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Jagiellonian University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 (</a:t>
                      </a:r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7" tooltip="PhD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PhD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)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</a:br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8" tooltip="University of Leipzig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University of Leipzig</a:t>
                      </a: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 (PhD)</a:t>
                      </a:r>
                      <a:br>
                        <a:rPr lang="en-US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</a:br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9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London School of Economics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5406581"/>
                  </a:ext>
                </a:extLst>
              </a:tr>
              <a:tr h="340370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Known for</a:t>
                      </a: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Father of </a:t>
                      </a:r>
                      <a:r>
                        <a:rPr lang="en-IN" sz="1800" u="none" strike="noStrike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10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social anthropology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29063716"/>
                  </a:ext>
                </a:extLst>
              </a:tr>
              <a:tr h="340370">
                <a:tc gridSpan="2">
                  <a:txBody>
                    <a:bodyPr/>
                    <a:lstStyle/>
                    <a:p>
                      <a:pPr algn="ctr" fontAlgn="t"/>
                      <a:r>
                        <a:rPr lang="en-IN" sz="1800" b="1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Scientific career</a:t>
                      </a:r>
                      <a:endParaRPr lang="en-IN" sz="180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6005600"/>
                  </a:ext>
                </a:extLst>
              </a:tr>
              <a:tr h="610625">
                <a:tc>
                  <a:txBody>
                    <a:bodyPr/>
                    <a:lstStyle/>
                    <a:p>
                      <a:pPr algn="l" fontAlgn="t"/>
                      <a:r>
                        <a:rPr lang="en-IN" sz="180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Institutions</a:t>
                      </a: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9" tooltip="Social anthropology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London School of Economics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</a:rPr>
                        <a:t>, 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Bahnschrift Condensed" panose="020B0502040204020203" pitchFamily="34" charset="0"/>
                          <a:hlinkClick r:id="rId11" tooltip="Yale University">
                            <a:extLst>
                              <a:ext uri="{A12FA001-AC4F-418D-AE19-62706E023703}">
                                <ahyp:hlinkClr xmlns:ahyp="http://schemas.microsoft.com/office/drawing/2018/hyperlinkcolor" xmlns="" val="tx"/>
                              </a:ext>
                            </a:extLst>
                          </a:hlinkClick>
                        </a:rPr>
                        <a:t>Yale University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Bahnschrift Condensed" panose="020B0502040204020203" pitchFamily="34" charset="0"/>
                      </a:endParaRPr>
                    </a:p>
                  </a:txBody>
                  <a:tcPr marL="71173" marR="71173" marT="35586" marB="35586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713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0100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CE1869E-6AC9-4561-BD74-EDD0C8C9B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87" y="978797"/>
            <a:ext cx="6957805" cy="52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5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Works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The economic aspect of the Intichiuma ceremonies 1912</a:t>
            </a:r>
          </a:p>
          <a:p>
            <a:r>
              <a:rPr lang="en-IN" dirty="0" smtClean="0"/>
              <a:t>The Family Among the Australian Aborigines 1913</a:t>
            </a:r>
          </a:p>
          <a:p>
            <a:r>
              <a:rPr lang="en-IN" dirty="0" smtClean="0"/>
              <a:t>Primitive Religion and forms  Social Structure 1915</a:t>
            </a:r>
          </a:p>
          <a:p>
            <a:r>
              <a:rPr lang="en-IN" dirty="0" smtClean="0"/>
              <a:t>Fishing in the Traditional Islands 1918</a:t>
            </a:r>
          </a:p>
          <a:p>
            <a:r>
              <a:rPr lang="en-IN" dirty="0" smtClean="0"/>
              <a:t>The Role of Myth in life 1926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848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9112" y="973668"/>
            <a:ext cx="7877254" cy="1028868"/>
          </a:xfrm>
        </p:spPr>
        <p:txBody>
          <a:bodyPr/>
          <a:lstStyle/>
          <a:p>
            <a:r>
              <a:rPr lang="en-IN" sz="5400" b="1" dirty="0">
                <a:latin typeface="Algerian" pitchFamily="82" charset="0"/>
              </a:rPr>
              <a:t>Anthropology</a:t>
            </a:r>
            <a:endParaRPr lang="en-IN" sz="5400" b="1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latin typeface="Bahnschrift Condensed" pitchFamily="34" charset="0"/>
              </a:rPr>
              <a:t>Anthropology is the scientific study of humanity, concerned with human behavior, human biology, cultures and societies, in both the present and past, including past human species</a:t>
            </a:r>
            <a:r>
              <a:rPr lang="en-US" sz="2800" dirty="0" smtClean="0">
                <a:latin typeface="Bahnschrift Condensed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Bahnschrift Condensed" pitchFamily="34" charset="0"/>
              </a:rPr>
              <a:t> </a:t>
            </a:r>
            <a:r>
              <a:rPr lang="en-US" sz="2800" dirty="0">
                <a:latin typeface="Bahnschrift Condensed" pitchFamily="34" charset="0"/>
              </a:rPr>
              <a:t>Social anthropology studies patterns of </a:t>
            </a:r>
            <a:r>
              <a:rPr lang="en-US" sz="2800" dirty="0" err="1" smtClean="0">
                <a:latin typeface="Bahnschrift Condensed" pitchFamily="34" charset="0"/>
              </a:rPr>
              <a:t>behaviour</a:t>
            </a:r>
            <a:r>
              <a:rPr lang="en-US" sz="2800" dirty="0" smtClean="0">
                <a:latin typeface="Bahnschrift Condensed" pitchFamily="34" charset="0"/>
              </a:rPr>
              <a:t> , </a:t>
            </a:r>
            <a:r>
              <a:rPr lang="en-US" sz="2800" dirty="0">
                <a:latin typeface="Bahnschrift Condensed" pitchFamily="34" charset="0"/>
              </a:rPr>
              <a:t>while cultural anthropology studies cultural meaning, including norms and values.</a:t>
            </a:r>
            <a:endParaRPr lang="en-IN" sz="28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Functionalism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sz="2800" dirty="0" smtClean="0">
                <a:latin typeface="Bahnschrift Condensed" pitchFamily="34" charset="0"/>
              </a:rPr>
              <a:t>Malinowski in the study of culture acted as an originator of a functionalist approach.</a:t>
            </a:r>
          </a:p>
          <a:p>
            <a:pPr algn="just"/>
            <a:r>
              <a:rPr lang="en-IN" sz="2800" dirty="0" smtClean="0">
                <a:latin typeface="Bahnschrift Condensed" pitchFamily="34" charset="0"/>
              </a:rPr>
              <a:t>The function is the key idea throughout his work from his initial insightful research on an Australian native family to  his </a:t>
            </a:r>
            <a:r>
              <a:rPr lang="en-IN" sz="2800" smtClean="0">
                <a:latin typeface="Bahnschrift Condensed" pitchFamily="34" charset="0"/>
              </a:rPr>
              <a:t>financial theoretical </a:t>
            </a:r>
            <a:r>
              <a:rPr lang="en-IN" sz="2800" dirty="0" smtClean="0">
                <a:latin typeface="Bahnschrift Condensed" pitchFamily="34" charset="0"/>
              </a:rPr>
              <a:t>statement in a scientific theory of culture.</a:t>
            </a:r>
            <a:endParaRPr lang="en-IN" sz="2800" dirty="0">
              <a:latin typeface="Bahnschrift Condens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85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27ED7BC-4524-434D-98A8-A828FC852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035" y="524024"/>
            <a:ext cx="8602987" cy="580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698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4C5A0F5-1A2D-4CF1-9783-C04AC29E4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088" y="583146"/>
            <a:ext cx="9025144" cy="569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87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36</TotalTime>
  <Words>168</Words>
  <Application>Microsoft Office PowerPoint</Application>
  <PresentationFormat>Custom</PresentationFormat>
  <Paragraphs>26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Ion Boardroom</vt:lpstr>
      <vt:lpstr>Module :1 Structure &amp; function in sociological theory</vt:lpstr>
      <vt:lpstr>PowerPoint Presentation</vt:lpstr>
      <vt:lpstr>Malinowski</vt:lpstr>
      <vt:lpstr>PowerPoint Presentation</vt:lpstr>
      <vt:lpstr>Works</vt:lpstr>
      <vt:lpstr>Anthropology</vt:lpstr>
      <vt:lpstr>Functionalism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:1 Structure &amp; function in sociological theory</dc:title>
  <dc:creator>HP</dc:creator>
  <cp:lastModifiedBy>HP</cp:lastModifiedBy>
  <cp:revision>4</cp:revision>
  <dcterms:created xsi:type="dcterms:W3CDTF">2021-07-12T13:46:00Z</dcterms:created>
  <dcterms:modified xsi:type="dcterms:W3CDTF">2021-07-12T14:26:52Z</dcterms:modified>
</cp:coreProperties>
</file>