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257" r:id="rId3"/>
    <p:sldId id="272" r:id="rId4"/>
    <p:sldId id="258" r:id="rId5"/>
    <p:sldId id="259" r:id="rId6"/>
    <p:sldId id="273" r:id="rId7"/>
    <p:sldId id="274" r:id="rId8"/>
    <p:sldId id="260" r:id="rId9"/>
    <p:sldId id="275" r:id="rId10"/>
    <p:sldId id="261" r:id="rId11"/>
    <p:sldId id="262" r:id="rId12"/>
    <p:sldId id="263" r:id="rId13"/>
    <p:sldId id="276" r:id="rId14"/>
    <p:sldId id="264" r:id="rId15"/>
    <p:sldId id="265" r:id="rId16"/>
    <p:sldId id="266" r:id="rId17"/>
    <p:sldId id="277" r:id="rId18"/>
    <p:sldId id="295" r:id="rId19"/>
    <p:sldId id="297" r:id="rId20"/>
    <p:sldId id="278" r:id="rId21"/>
    <p:sldId id="285" r:id="rId22"/>
    <p:sldId id="282" r:id="rId23"/>
    <p:sldId id="283" r:id="rId24"/>
    <p:sldId id="284" r:id="rId25"/>
    <p:sldId id="286" r:id="rId26"/>
    <p:sldId id="287" r:id="rId27"/>
    <p:sldId id="288" r:id="rId28"/>
    <p:sldId id="289" r:id="rId29"/>
    <p:sldId id="290" r:id="rId30"/>
    <p:sldId id="291" r:id="rId31"/>
    <p:sldId id="292" r:id="rId32"/>
    <p:sldId id="293" r:id="rId33"/>
    <p:sldId id="294" r:id="rId34"/>
    <p:sldId id="279" r:id="rId35"/>
    <p:sldId id="267"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592896-66D4-4534-8504-D2CF4E8763E5}" type="datetimeFigureOut">
              <a:rPr lang="en-US" smtClean="0"/>
              <a:pPr/>
              <a:t>7/22/2021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676E02-B17B-4108-A29A-093B13CD7BA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9676E02-B17B-4108-A29A-093B13CD7BA0}"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7/22/2021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www.slideshare.net/pavankumar815/unit-1-introduction-to-computer-networks"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beginnersbook.com/2019/03/computer-network-component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SDC3IT09 - Basic Networking Concepts </a:t>
            </a: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dirty="0" smtClean="0"/>
              <a:t>MODULE-1</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dirty="0" smtClean="0"/>
              <a:t>TOPOLOGY</a:t>
            </a:r>
            <a:endParaRPr lang="en-US" dirty="0"/>
          </a:p>
        </p:txBody>
      </p:sp>
      <p:sp>
        <p:nvSpPr>
          <p:cNvPr id="3" name="Content Placeholder 2"/>
          <p:cNvSpPr>
            <a:spLocks noGrp="1"/>
          </p:cNvSpPr>
          <p:nvPr>
            <p:ph idx="1"/>
          </p:nvPr>
        </p:nvSpPr>
        <p:spPr>
          <a:xfrm>
            <a:off x="0" y="609600"/>
            <a:ext cx="9144000" cy="6248400"/>
          </a:xfrm>
        </p:spPr>
        <p:txBody>
          <a:bodyPr>
            <a:normAutofit/>
          </a:bodyPr>
          <a:lstStyle/>
          <a:p>
            <a:pPr>
              <a:buFont typeface="Wingdings" pitchFamily="2" charset="2"/>
              <a:buChar char="ü"/>
            </a:pPr>
            <a:r>
              <a:rPr lang="en-US" sz="2400" dirty="0" smtClean="0"/>
              <a:t>Geometric representation of how the computers are connected to each other is known as topology. </a:t>
            </a:r>
          </a:p>
          <a:p>
            <a:pPr>
              <a:buFont typeface="Wingdings" pitchFamily="2" charset="2"/>
              <a:buChar char="ü"/>
            </a:pPr>
            <a:r>
              <a:rPr lang="en-US" sz="2400" dirty="0" smtClean="0"/>
              <a:t>There are five types of topology – Mesh, Star, Bus, Ring and Hybrid.</a:t>
            </a:r>
          </a:p>
          <a:p>
            <a:pPr>
              <a:buNone/>
            </a:pPr>
            <a:endParaRPr lang="en-US" sz="2400" dirty="0" smtClean="0"/>
          </a:p>
          <a:p>
            <a:pPr>
              <a:buNone/>
            </a:pPr>
            <a:r>
              <a:rPr lang="en-US" sz="2400" b="1" dirty="0" smtClean="0"/>
              <a:t>1.Mesh Topology</a:t>
            </a:r>
          </a:p>
          <a:p>
            <a:pPr>
              <a:buNone/>
            </a:pPr>
            <a:r>
              <a:rPr lang="en-US" sz="2400" dirty="0" smtClean="0"/>
              <a:t>A fully connected  mesh  topology(</a:t>
            </a:r>
          </a:p>
          <a:p>
            <a:pPr>
              <a:buNone/>
            </a:pPr>
            <a:r>
              <a:rPr lang="en-US" sz="2400" dirty="0" smtClean="0"/>
              <a:t>(n=5 ;10 links)</a:t>
            </a:r>
          </a:p>
          <a:p>
            <a:pPr>
              <a:buNone/>
            </a:pPr>
            <a:endParaRPr lang="en-US" sz="2400" b="1" dirty="0" smtClean="0"/>
          </a:p>
          <a:p>
            <a:pPr>
              <a:buNone/>
            </a:pPr>
            <a:endParaRPr lang="en-US" sz="2400" dirty="0"/>
          </a:p>
        </p:txBody>
      </p:sp>
      <p:pic>
        <p:nvPicPr>
          <p:cNvPr id="4" name="Picture 3" descr="k9.PNG"/>
          <p:cNvPicPr>
            <a:picLocks noChangeAspect="1"/>
          </p:cNvPicPr>
          <p:nvPr/>
        </p:nvPicPr>
        <p:blipFill>
          <a:blip r:embed="rId2"/>
          <a:stretch>
            <a:fillRect/>
          </a:stretch>
        </p:blipFill>
        <p:spPr>
          <a:xfrm>
            <a:off x="4343400" y="2819400"/>
            <a:ext cx="4800600" cy="403860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lnSpcReduction="10000"/>
          </a:bodyPr>
          <a:lstStyle/>
          <a:p>
            <a:r>
              <a:rPr lang="en-US" sz="2400" dirty="0" smtClean="0"/>
              <a:t>In mesh topology each device is connected to every other device on the network through a dedicated point-to-point link.</a:t>
            </a:r>
          </a:p>
          <a:p>
            <a:r>
              <a:rPr lang="en-US" sz="2400" dirty="0" smtClean="0"/>
              <a:t> When we say dedicated it means that the link only carries data for the two connected devices only. </a:t>
            </a:r>
          </a:p>
          <a:p>
            <a:r>
              <a:rPr lang="en-US" sz="2400" dirty="0" smtClean="0"/>
              <a:t>We have n devices in the network then each device must be connected with (n-1) devices of the network. </a:t>
            </a:r>
          </a:p>
          <a:p>
            <a:r>
              <a:rPr lang="en-US" sz="2400" dirty="0" smtClean="0"/>
              <a:t>Number of links in a mesh topology of n devices would be n(n-1)/2[FOR DUPLEX].</a:t>
            </a:r>
          </a:p>
          <a:p>
            <a:r>
              <a:rPr lang="en-US" sz="2400" dirty="0" smtClean="0"/>
              <a:t>n(n-1) for one direction.</a:t>
            </a:r>
          </a:p>
          <a:p>
            <a:endParaRPr lang="en-US" sz="2400" dirty="0" smtClean="0"/>
          </a:p>
          <a:p>
            <a:pPr>
              <a:buNone/>
            </a:pPr>
            <a:r>
              <a:rPr lang="en-US" sz="2400" b="1" dirty="0" smtClean="0"/>
              <a:t>Advantages of Mesh topology</a:t>
            </a:r>
          </a:p>
          <a:p>
            <a:pPr>
              <a:buNone/>
            </a:pPr>
            <a:r>
              <a:rPr lang="en-US" sz="2400" dirty="0" smtClean="0"/>
              <a:t>1. No data traffic issues as there is a dedicated link between two devices which means the link is only available for those two devices.</a:t>
            </a:r>
            <a:br>
              <a:rPr lang="en-US" sz="2400" dirty="0" smtClean="0"/>
            </a:br>
            <a:r>
              <a:rPr lang="en-US" sz="2400" dirty="0" smtClean="0"/>
              <a:t>2. Mesh topology is reliable and robust as failure of one link doesn’t affect other links and the communication between other devices on the network.</a:t>
            </a:r>
            <a:br>
              <a:rPr lang="en-US" sz="2400" dirty="0" smtClean="0"/>
            </a:br>
            <a:r>
              <a:rPr lang="en-US" sz="2400" dirty="0" smtClean="0"/>
              <a:t>3. Mesh topology is secure because there is a point to point link thus unauthorized access is not possible.</a:t>
            </a:r>
            <a:br>
              <a:rPr lang="en-US" sz="2400" dirty="0" smtClean="0"/>
            </a:br>
            <a:r>
              <a:rPr lang="en-US" sz="2400" dirty="0" smtClean="0"/>
              <a:t>4. Fault detection is easy.</a:t>
            </a:r>
          </a:p>
          <a:p>
            <a:endParaRPr 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pPr>
              <a:buNone/>
            </a:pPr>
            <a:r>
              <a:rPr lang="en-US" sz="2400" b="1" dirty="0" smtClean="0"/>
              <a:t>Disadvantages of Mesh topology</a:t>
            </a:r>
          </a:p>
          <a:p>
            <a:pPr>
              <a:buNone/>
            </a:pPr>
            <a:r>
              <a:rPr lang="en-US" sz="2400" dirty="0" smtClean="0"/>
              <a:t>1. Amount of wires required to connected each system is tedious and headache.</a:t>
            </a:r>
            <a:br>
              <a:rPr lang="en-US" sz="2400" dirty="0" smtClean="0"/>
            </a:br>
            <a:r>
              <a:rPr lang="en-US" sz="2400" dirty="0" smtClean="0"/>
              <a:t>2. Since each device needs to be connected with other devices, number of I/O ports required must be huge[must have n-1  I/O Ports.</a:t>
            </a:r>
            <a:br>
              <a:rPr lang="en-US" sz="2400" dirty="0" smtClean="0"/>
            </a:br>
            <a:r>
              <a:rPr lang="en-US" sz="2400" dirty="0" smtClean="0"/>
              <a:t>3. Scalability issues because a device cannot be connected with large number of devices with a dedicated point to point link.</a:t>
            </a:r>
          </a:p>
          <a:p>
            <a:pPr>
              <a:buNone/>
            </a:pPr>
            <a:endParaRPr lang="en-US" sz="2400" dirty="0" smtClean="0"/>
          </a:p>
          <a:p>
            <a:pPr>
              <a:buNone/>
            </a:pPr>
            <a:endParaRPr lang="en-US" sz="2400" dirty="0" smtClean="0"/>
          </a:p>
          <a:p>
            <a:pPr>
              <a:buNone/>
            </a:pPr>
            <a:r>
              <a:rPr lang="en-US" sz="2400" dirty="0" smtClean="0"/>
              <a:t>Practical Example:-</a:t>
            </a:r>
          </a:p>
          <a:p>
            <a:pPr>
              <a:buNone/>
            </a:pPr>
            <a:r>
              <a:rPr lang="en-US" sz="2400" dirty="0" smtClean="0"/>
              <a:t>Connection of telephone regional offices in which each regional office needs to be connected to every  other regional office.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0"/>
            <a:ext cx="8686800" cy="6858000"/>
          </a:xfrm>
        </p:spPr>
        <p:txBody>
          <a:bodyPr/>
          <a:lstStyle/>
          <a:p>
            <a:pPr>
              <a:buNone/>
            </a:pPr>
            <a:r>
              <a:rPr lang="en-US" dirty="0" smtClean="0"/>
              <a:t>2.</a:t>
            </a:r>
            <a:r>
              <a:rPr lang="en-US" b="1" dirty="0" smtClean="0"/>
              <a:t> Star Topology</a:t>
            </a:r>
          </a:p>
          <a:p>
            <a:pPr>
              <a:buNone/>
            </a:pPr>
            <a:endParaRPr lang="en-US" b="1" dirty="0" smtClean="0"/>
          </a:p>
          <a:p>
            <a:pPr>
              <a:buNone/>
            </a:pPr>
            <a:endParaRPr lang="en-US" dirty="0" smtClean="0"/>
          </a:p>
          <a:p>
            <a:endParaRPr lang="en-US" dirty="0" smtClean="0"/>
          </a:p>
          <a:p>
            <a:pPr>
              <a:buNone/>
            </a:pPr>
            <a:endParaRPr lang="en-US" dirty="0"/>
          </a:p>
        </p:txBody>
      </p:sp>
      <p:pic>
        <p:nvPicPr>
          <p:cNvPr id="5" name="Picture 4" descr="l0.JPG"/>
          <p:cNvPicPr>
            <a:picLocks noChangeAspect="1"/>
          </p:cNvPicPr>
          <p:nvPr/>
        </p:nvPicPr>
        <p:blipFill>
          <a:blip r:embed="rId2"/>
          <a:stretch>
            <a:fillRect/>
          </a:stretch>
        </p:blipFill>
        <p:spPr>
          <a:xfrm>
            <a:off x="4267200" y="228600"/>
            <a:ext cx="4876800" cy="4876800"/>
          </a:xfrm>
          <a:prstGeom prst="rect">
            <a:avLst/>
          </a:prstGeom>
        </p:spPr>
      </p:pic>
      <p:pic>
        <p:nvPicPr>
          <p:cNvPr id="6" name="Picture 5" descr="m2.JPG"/>
          <p:cNvPicPr>
            <a:picLocks noChangeAspect="1"/>
          </p:cNvPicPr>
          <p:nvPr/>
        </p:nvPicPr>
        <p:blipFill>
          <a:blip r:embed="rId3"/>
          <a:stretch>
            <a:fillRect/>
          </a:stretch>
        </p:blipFill>
        <p:spPr>
          <a:xfrm>
            <a:off x="228600" y="762000"/>
            <a:ext cx="3581400" cy="4876800"/>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lnSpcReduction="10000"/>
          </a:bodyPr>
          <a:lstStyle/>
          <a:p>
            <a:r>
              <a:rPr lang="en-US" sz="2400" dirty="0" smtClean="0"/>
              <a:t>In star topology each device in the network is connected to a central device called hub.</a:t>
            </a:r>
          </a:p>
          <a:p>
            <a:r>
              <a:rPr lang="en-US" sz="2400" dirty="0" smtClean="0"/>
              <a:t> Unlike Mesh topology, star topology doesn’t allow direct communication between devices, a device must have to communicate through hub. </a:t>
            </a:r>
          </a:p>
          <a:p>
            <a:r>
              <a:rPr lang="en-US" sz="2400" dirty="0" smtClean="0"/>
              <a:t>If one device wants to send data to other device, it has to first send the data to hub and then the hub transmit that data to the designated device.</a:t>
            </a:r>
          </a:p>
          <a:p>
            <a:endParaRPr lang="en-US" sz="2400" dirty="0" smtClean="0"/>
          </a:p>
          <a:p>
            <a:pPr>
              <a:buNone/>
            </a:pPr>
            <a:r>
              <a:rPr lang="en-US" sz="2400" b="1" dirty="0" smtClean="0"/>
              <a:t>Advantages of Star topology</a:t>
            </a:r>
          </a:p>
          <a:p>
            <a:pPr marL="457200" indent="-457200">
              <a:buAutoNum type="arabicPeriod"/>
            </a:pPr>
            <a:r>
              <a:rPr lang="en-US" sz="2400" dirty="0" smtClean="0"/>
              <a:t>Less expensive because each device only need one I/O port and needs to be connected with hub with one link.</a:t>
            </a:r>
          </a:p>
          <a:p>
            <a:pPr marL="457200" indent="-457200">
              <a:buAutoNum type="arabicPeriod"/>
            </a:pPr>
            <a:r>
              <a:rPr lang="en-US" sz="2400" dirty="0" smtClean="0"/>
              <a:t> Easier to install</a:t>
            </a:r>
          </a:p>
          <a:p>
            <a:pPr marL="457200" indent="-457200">
              <a:buAutoNum type="arabicPeriod"/>
            </a:pPr>
            <a:r>
              <a:rPr lang="en-US" sz="2400" dirty="0" smtClean="0"/>
              <a:t> Less amount of cables required because each device needs to be connected with the hub only.</a:t>
            </a:r>
          </a:p>
          <a:p>
            <a:pPr marL="457200" indent="-457200">
              <a:buAutoNum type="arabicPeriod"/>
            </a:pPr>
            <a:r>
              <a:rPr lang="en-US" sz="2400" dirty="0" smtClean="0"/>
              <a:t> Robust, if one link fails, other links will work just fine.</a:t>
            </a:r>
          </a:p>
          <a:p>
            <a:pPr marL="457200" indent="-457200">
              <a:buAutoNum type="arabicPeriod"/>
            </a:pPr>
            <a:r>
              <a:rPr lang="en-US" sz="2400" dirty="0" smtClean="0"/>
              <a:t> Easy fault detection because the link can be easily identified.</a:t>
            </a:r>
          </a:p>
          <a:p>
            <a:pPr>
              <a:buNone/>
            </a:pPr>
            <a:endParaRPr lang="en-US"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pPr>
              <a:buNone/>
            </a:pPr>
            <a:r>
              <a:rPr lang="en-US" sz="2400" b="1" dirty="0" smtClean="0"/>
              <a:t>Disadvantages of Star topology</a:t>
            </a:r>
          </a:p>
          <a:p>
            <a:pPr marL="457200" indent="-457200">
              <a:buAutoNum type="arabicPeriod"/>
            </a:pPr>
            <a:r>
              <a:rPr lang="en-US" sz="2400" dirty="0" smtClean="0"/>
              <a:t>If hub goes down everything goes down, none of the devices can work without hub.</a:t>
            </a:r>
          </a:p>
          <a:p>
            <a:pPr marL="457200" indent="-457200">
              <a:buAutoNum type="arabicPeriod"/>
            </a:pPr>
            <a:r>
              <a:rPr lang="en-US" sz="2400" dirty="0" smtClean="0"/>
              <a:t>Hub requires more resources and regular maintenance because it is the central system of star topology.</a:t>
            </a:r>
          </a:p>
          <a:p>
            <a:pPr marL="457200" indent="-457200">
              <a:buAutoNum type="arabicPeriod"/>
            </a:pPr>
            <a:endParaRPr lang="en-US" sz="2400" dirty="0" smtClean="0"/>
          </a:p>
          <a:p>
            <a:pPr marL="457200" indent="-457200">
              <a:buNone/>
            </a:pPr>
            <a:r>
              <a:rPr lang="en-US" sz="2400" dirty="0" smtClean="0"/>
              <a:t>High speed LAN’s use a star topology with  central hub.</a:t>
            </a:r>
          </a:p>
          <a:p>
            <a:pPr marL="457200" indent="-457200">
              <a:buNone/>
            </a:pPr>
            <a:endParaRPr lang="en-US" sz="2400" dirty="0" smtClean="0"/>
          </a:p>
          <a:p>
            <a:pPr marL="457200" indent="-457200">
              <a:buNone/>
            </a:pPr>
            <a:endParaRPr lang="en-US" sz="2400" dirty="0" smtClean="0"/>
          </a:p>
          <a:p>
            <a:pPr marL="457200" indent="-457200">
              <a:buNone/>
            </a:pPr>
            <a:endParaRPr lang="en-US" sz="2400" dirty="0" smtClean="0"/>
          </a:p>
          <a:p>
            <a:pPr>
              <a:buNone/>
            </a:pPr>
            <a:r>
              <a:rPr lang="en-US" sz="2400" dirty="0" smtClean="0"/>
              <a:t>3.</a:t>
            </a:r>
            <a:r>
              <a:rPr lang="en-US" sz="2400" b="1" dirty="0" smtClean="0"/>
              <a:t> Bus Topology</a:t>
            </a:r>
          </a:p>
          <a:p>
            <a:pPr>
              <a:buNone/>
            </a:pPr>
            <a:r>
              <a:rPr lang="en-US" sz="2400" dirty="0" smtClean="0"/>
              <a:t/>
            </a:r>
            <a:br>
              <a:rPr lang="en-US" sz="2400" dirty="0" smtClean="0"/>
            </a:br>
            <a:endParaRPr lang="en-US" sz="2400" dirty="0" smtClean="0"/>
          </a:p>
          <a:p>
            <a:endParaRPr lang="en-US" sz="2400" dirty="0"/>
          </a:p>
        </p:txBody>
      </p:sp>
      <p:pic>
        <p:nvPicPr>
          <p:cNvPr id="5" name="Picture 4" descr="m0.JPG"/>
          <p:cNvPicPr>
            <a:picLocks noChangeAspect="1"/>
          </p:cNvPicPr>
          <p:nvPr/>
        </p:nvPicPr>
        <p:blipFill>
          <a:blip r:embed="rId2"/>
          <a:stretch>
            <a:fillRect/>
          </a:stretch>
        </p:blipFill>
        <p:spPr>
          <a:xfrm>
            <a:off x="2819400" y="3124200"/>
            <a:ext cx="5486400" cy="3352800"/>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fontScale="92500" lnSpcReduction="10000"/>
          </a:bodyPr>
          <a:lstStyle/>
          <a:p>
            <a:r>
              <a:rPr lang="en-US" sz="2400" dirty="0" smtClean="0"/>
              <a:t>In bus topology there is a main cable and all the devices are connected to this main cable through drop lines. </a:t>
            </a:r>
          </a:p>
          <a:p>
            <a:r>
              <a:rPr lang="en-US" sz="2400" dirty="0" smtClean="0"/>
              <a:t>There is a device called tap that connects the drop line to the main cable. </a:t>
            </a:r>
          </a:p>
          <a:p>
            <a:r>
              <a:rPr lang="en-US" sz="2400" dirty="0" smtClean="0"/>
              <a:t>Since all the data is transmitted over the main cable, there is a limit of drop lines and the distance a main cable can have.</a:t>
            </a:r>
          </a:p>
          <a:p>
            <a:r>
              <a:rPr lang="en-US" sz="2400" dirty="0" smtClean="0"/>
              <a:t>As the signal travels along backbone ,some of its energy transformed into </a:t>
            </a:r>
            <a:r>
              <a:rPr lang="en-US" sz="2400" dirty="0" err="1" smtClean="0"/>
              <a:t>heat.So</a:t>
            </a:r>
            <a:r>
              <a:rPr lang="en-US" sz="2400" dirty="0" smtClean="0"/>
              <a:t> it becomes weaker &amp; weaker ,as it travels  farther &amp; farther.</a:t>
            </a:r>
          </a:p>
          <a:p>
            <a:r>
              <a:rPr lang="en-US" sz="2400" dirty="0" smtClean="0"/>
              <a:t>So there is a limit on the number of taps a bus can support &amp; on the distance between those taps.</a:t>
            </a:r>
          </a:p>
          <a:p>
            <a:pPr>
              <a:buNone/>
            </a:pPr>
            <a:endParaRPr lang="en-US" sz="2400" dirty="0" smtClean="0"/>
          </a:p>
          <a:p>
            <a:pPr>
              <a:buNone/>
            </a:pPr>
            <a:r>
              <a:rPr lang="en-US" sz="2400" b="1" dirty="0" smtClean="0"/>
              <a:t>Advantages of bus topology</a:t>
            </a:r>
          </a:p>
          <a:p>
            <a:pPr marL="457200" indent="-457200">
              <a:buAutoNum type="arabicPeriod"/>
            </a:pPr>
            <a:r>
              <a:rPr lang="en-US" sz="2400" dirty="0" smtClean="0"/>
              <a:t>Easy installation, each cable needs to be connected with backbone cable.</a:t>
            </a:r>
          </a:p>
          <a:p>
            <a:pPr marL="457200" indent="-457200">
              <a:buAutoNum type="arabicPeriod"/>
            </a:pPr>
            <a:r>
              <a:rPr lang="en-US" sz="2400" dirty="0" smtClean="0"/>
              <a:t> Less cables required than Mesh and star topology.</a:t>
            </a:r>
          </a:p>
          <a:p>
            <a:pPr>
              <a:buNone/>
            </a:pPr>
            <a:endParaRPr lang="en-US" sz="2400" dirty="0" smtClean="0"/>
          </a:p>
          <a:p>
            <a:pPr>
              <a:buNone/>
            </a:pPr>
            <a:r>
              <a:rPr lang="en-US" sz="2400" b="1" dirty="0" smtClean="0"/>
              <a:t>Disadvantages of bus topology</a:t>
            </a:r>
          </a:p>
          <a:p>
            <a:pPr marL="457200" indent="-457200">
              <a:buAutoNum type="arabicPeriod"/>
            </a:pPr>
            <a:r>
              <a:rPr lang="en-US" sz="2400" dirty="0" smtClean="0"/>
              <a:t>Difficultly in fault detection.</a:t>
            </a:r>
          </a:p>
          <a:p>
            <a:pPr marL="457200" indent="-457200">
              <a:buNone/>
            </a:pPr>
            <a:r>
              <a:rPr lang="en-US" sz="2400" dirty="0" smtClean="0"/>
              <a:t>2. Not scalable as there is a limit of how many nodes you can connect with backbone cable.</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r>
              <a:rPr lang="en-US" sz="2400" dirty="0" smtClean="0"/>
              <a:t>Traditional Ethernet LAN’s use this technology.</a:t>
            </a:r>
          </a:p>
          <a:p>
            <a:pPr>
              <a:buNone/>
            </a:pPr>
            <a:endParaRPr lang="en-US" sz="2400" dirty="0" smtClean="0"/>
          </a:p>
          <a:p>
            <a:pPr>
              <a:buNone/>
            </a:pPr>
            <a:r>
              <a:rPr lang="en-US" sz="2400" dirty="0" smtClean="0"/>
              <a:t>4.</a:t>
            </a:r>
            <a:r>
              <a:rPr lang="en-US" sz="2400" b="1" dirty="0" smtClean="0"/>
              <a:t> Ring Topology</a:t>
            </a:r>
          </a:p>
          <a:p>
            <a:pPr>
              <a:buFont typeface="Wingdings" pitchFamily="2" charset="2"/>
              <a:buChar char="v"/>
            </a:pPr>
            <a:r>
              <a:rPr lang="en-US" sz="2400" dirty="0" smtClean="0"/>
              <a:t>Each device in a ring  incorporates a repeater.</a:t>
            </a:r>
          </a:p>
          <a:p>
            <a:pPr>
              <a:buFont typeface="Wingdings" pitchFamily="2" charset="2"/>
              <a:buChar char="v"/>
            </a:pPr>
            <a:r>
              <a:rPr lang="en-US" sz="2400" dirty="0" smtClean="0"/>
              <a:t>When a device receives a signal intended for another </a:t>
            </a:r>
            <a:r>
              <a:rPr lang="en-US" sz="2400" dirty="0" err="1" smtClean="0"/>
              <a:t>device,its</a:t>
            </a:r>
            <a:r>
              <a:rPr lang="en-US" sz="2400" dirty="0" smtClean="0"/>
              <a:t> repeater regenerates the bits &amp; passes them along .</a:t>
            </a:r>
          </a:p>
          <a:p>
            <a:pPr>
              <a:buFont typeface="Wingdings" pitchFamily="2" charset="2"/>
              <a:buChar char="ü"/>
            </a:pPr>
            <a:r>
              <a:rPr lang="en-US" sz="2400" dirty="0" smtClean="0"/>
              <a:t>Ring  </a:t>
            </a:r>
            <a:r>
              <a:rPr lang="en-US" sz="2400" dirty="0" err="1" smtClean="0"/>
              <a:t>toplolgy</a:t>
            </a:r>
            <a:r>
              <a:rPr lang="en-US" sz="2400" dirty="0" smtClean="0"/>
              <a:t> was prevalent when IBM introduced its LAN-Token Ring.</a:t>
            </a:r>
          </a:p>
          <a:p>
            <a:pPr>
              <a:buFont typeface="Wingdings" pitchFamily="2" charset="2"/>
              <a:buChar char="ü"/>
            </a:pPr>
            <a:r>
              <a:rPr lang="en-US" sz="2400" dirty="0" smtClean="0"/>
              <a:t>Need of high speed LAN make this technology  less popular.</a:t>
            </a:r>
          </a:p>
          <a:p>
            <a:pPr>
              <a:buNone/>
            </a:pPr>
            <a:endParaRPr lang="en-US" sz="2400" dirty="0" smtClean="0"/>
          </a:p>
          <a:p>
            <a:pPr>
              <a:buNone/>
            </a:pPr>
            <a:endParaRPr lang="en-US" sz="2400" dirty="0" smtClean="0"/>
          </a:p>
          <a:p>
            <a:pPr>
              <a:buNone/>
            </a:pPr>
            <a:endParaRPr lang="en-US"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descr="o.JPG"/>
          <p:cNvPicPr>
            <a:picLocks noGrp="1" noChangeAspect="1"/>
          </p:cNvPicPr>
          <p:nvPr>
            <p:ph idx="1"/>
          </p:nvPr>
        </p:nvPicPr>
        <p:blipFill>
          <a:blip r:embed="rId2"/>
          <a:stretch>
            <a:fillRect/>
          </a:stretch>
        </p:blipFill>
        <p:spPr>
          <a:xfrm>
            <a:off x="0" y="0"/>
            <a:ext cx="9144000" cy="6858000"/>
          </a:xfr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lstStyle/>
          <a:p>
            <a:pPr>
              <a:buNone/>
            </a:pPr>
            <a:r>
              <a:rPr lang="en-US" dirty="0" smtClean="0"/>
              <a:t>5.</a:t>
            </a:r>
            <a:r>
              <a:rPr lang="en-US" b="1" dirty="0" smtClean="0"/>
              <a:t> Hybrid topology</a:t>
            </a:r>
          </a:p>
          <a:p>
            <a:pPr>
              <a:buFont typeface="Wingdings" pitchFamily="2" charset="2"/>
              <a:buChar char="ü"/>
            </a:pPr>
            <a:r>
              <a:rPr lang="en-US" dirty="0" smtClean="0"/>
              <a:t> </a:t>
            </a:r>
            <a:r>
              <a:rPr lang="en-US" sz="2400" dirty="0" smtClean="0"/>
              <a:t>A combination of two or more topology is known as hybrid topology. For example a combination of star and mesh topology is known as hybrid topology. </a:t>
            </a:r>
          </a:p>
          <a:p>
            <a:pPr>
              <a:buNone/>
            </a:pPr>
            <a:endParaRPr lang="en-US" sz="2400" dirty="0" smtClean="0"/>
          </a:p>
          <a:p>
            <a:pPr>
              <a:buNone/>
            </a:pPr>
            <a:r>
              <a:rPr lang="en-US" sz="2400" dirty="0" smtClean="0"/>
              <a:t/>
            </a:r>
            <a:br>
              <a:rPr lang="en-US" sz="2400" dirty="0" smtClean="0"/>
            </a:br>
            <a:endParaRPr lang="en-US" sz="2400" dirty="0" smtClean="0"/>
          </a:p>
          <a:p>
            <a:pPr>
              <a:buNone/>
            </a:pPr>
            <a:endParaRPr lang="en-US" dirty="0"/>
          </a:p>
        </p:txBody>
      </p:sp>
      <p:pic>
        <p:nvPicPr>
          <p:cNvPr id="4" name="Picture 3" descr="i.JPG"/>
          <p:cNvPicPr>
            <a:picLocks noChangeAspect="1"/>
          </p:cNvPicPr>
          <p:nvPr/>
        </p:nvPicPr>
        <p:blipFill>
          <a:blip r:embed="rId2"/>
          <a:stretch>
            <a:fillRect/>
          </a:stretch>
        </p:blipFill>
        <p:spPr>
          <a:xfrm>
            <a:off x="0" y="2166937"/>
            <a:ext cx="9144000" cy="4691063"/>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rmAutofit fontScale="90000"/>
          </a:bodyPr>
          <a:lstStyle/>
          <a:p>
            <a:r>
              <a:rPr lang="en-US" dirty="0" smtClean="0"/>
              <a:t>INTRODUCTION TO COMPUTER NETWORKS</a:t>
            </a:r>
            <a:endParaRPr lang="en-US" dirty="0"/>
          </a:p>
        </p:txBody>
      </p:sp>
      <p:sp>
        <p:nvSpPr>
          <p:cNvPr id="3" name="Content Placeholder 2"/>
          <p:cNvSpPr>
            <a:spLocks noGrp="1"/>
          </p:cNvSpPr>
          <p:nvPr>
            <p:ph idx="1"/>
          </p:nvPr>
        </p:nvSpPr>
        <p:spPr>
          <a:xfrm>
            <a:off x="0" y="1066800"/>
            <a:ext cx="9144000" cy="5791200"/>
          </a:xfrm>
        </p:spPr>
        <p:txBody>
          <a:bodyPr>
            <a:normAutofit/>
          </a:bodyPr>
          <a:lstStyle/>
          <a:p>
            <a:r>
              <a:rPr lang="en-US" sz="2400" dirty="0" smtClean="0"/>
              <a:t>Computer Network means interconnected collection of autonomous computers.</a:t>
            </a:r>
          </a:p>
          <a:p>
            <a:r>
              <a:rPr lang="en-US" sz="2400" dirty="0" smtClean="0"/>
              <a:t>Data communication – exchange of data between 2 devices via some form of transmission medium such as a wire cable.</a:t>
            </a:r>
          </a:p>
          <a:p>
            <a:pPr>
              <a:buNone/>
            </a:pPr>
            <a:endParaRPr lang="en-US" sz="2400" dirty="0" smtClean="0"/>
          </a:p>
          <a:p>
            <a:r>
              <a:rPr lang="en-US" sz="2400" dirty="0" smtClean="0"/>
              <a:t>The effectiveness of a data communication  system depends on 4 fundamental characteristics:-</a:t>
            </a:r>
          </a:p>
          <a:p>
            <a:pPr>
              <a:buNone/>
            </a:pPr>
            <a:r>
              <a:rPr lang="en-US" sz="2400" dirty="0" smtClean="0"/>
              <a:t>1.Delivery – deliver data to correct destination.</a:t>
            </a:r>
          </a:p>
          <a:p>
            <a:pPr>
              <a:buNone/>
            </a:pPr>
            <a:r>
              <a:rPr lang="en-US" sz="2400" dirty="0" smtClean="0"/>
              <a:t>2.Accuracy – deliver data accurately without alteration.</a:t>
            </a:r>
          </a:p>
          <a:p>
            <a:pPr>
              <a:buNone/>
            </a:pPr>
            <a:r>
              <a:rPr lang="en-US" sz="2400" dirty="0" smtClean="0"/>
              <a:t>3.Timeliness – deliver data at correct time.</a:t>
            </a:r>
          </a:p>
          <a:p>
            <a:pPr>
              <a:buNone/>
            </a:pPr>
            <a:r>
              <a:rPr lang="en-US" sz="2400" dirty="0" smtClean="0"/>
              <a:t>4.Jitter – variation in the packet arrival time.</a:t>
            </a:r>
            <a:endParaRPr lang="en-US"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pPr>
              <a:buNone/>
            </a:pPr>
            <a:r>
              <a:rPr lang="en-US" sz="2400" b="1" dirty="0" smtClean="0"/>
              <a:t>Advantages of Hybrid topology</a:t>
            </a:r>
          </a:p>
          <a:p>
            <a:pPr marL="457200" indent="-457200">
              <a:buAutoNum type="arabicPeriod"/>
            </a:pPr>
            <a:r>
              <a:rPr lang="en-US" sz="2400" dirty="0" smtClean="0"/>
              <a:t>We can choose the topology based on the requirement for example, scalability is our concern then we can use star topology instead of bus technology.</a:t>
            </a:r>
          </a:p>
          <a:p>
            <a:pPr marL="457200" indent="-457200">
              <a:buAutoNum type="arabicPeriod"/>
            </a:pPr>
            <a:r>
              <a:rPr lang="en-US" sz="2400" dirty="0" smtClean="0"/>
              <a:t> Scalable as we can further connect other computer networks with the existing networks with different topologies.</a:t>
            </a:r>
          </a:p>
          <a:p>
            <a:pPr marL="457200" indent="-457200">
              <a:buNone/>
            </a:pPr>
            <a:endParaRPr lang="en-US" sz="2400" dirty="0" smtClean="0"/>
          </a:p>
          <a:p>
            <a:pPr>
              <a:buNone/>
            </a:pPr>
            <a:r>
              <a:rPr lang="en-US" sz="2400" b="1" dirty="0" smtClean="0"/>
              <a:t>Disadvantages of Hybrid topology</a:t>
            </a:r>
          </a:p>
          <a:p>
            <a:r>
              <a:rPr lang="en-US" sz="2400" dirty="0" smtClean="0"/>
              <a:t>1. Fault detection is difficult.</a:t>
            </a:r>
            <a:br>
              <a:rPr lang="en-US" sz="2400" dirty="0" smtClean="0"/>
            </a:br>
            <a:r>
              <a:rPr lang="en-US" sz="2400" dirty="0" smtClean="0"/>
              <a:t>2. Installation is difficult.</a:t>
            </a:r>
            <a:br>
              <a:rPr lang="en-US" sz="2400" dirty="0" smtClean="0"/>
            </a:br>
            <a:r>
              <a:rPr lang="en-US" sz="2400" dirty="0" smtClean="0"/>
              <a:t>3. Design is complex so maintenance is high thus expensive.</a:t>
            </a:r>
          </a:p>
          <a:p>
            <a:pPr>
              <a:buNone/>
            </a:pPr>
            <a:endParaRPr lang="en-US"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FULL MODULE</a:t>
            </a:r>
            <a:endParaRPr lang="en-US" dirty="0"/>
          </a:p>
        </p:txBody>
      </p:sp>
      <p:sp>
        <p:nvSpPr>
          <p:cNvPr id="3" name="Content Placeholder 2"/>
          <p:cNvSpPr>
            <a:spLocks noGrp="1"/>
          </p:cNvSpPr>
          <p:nvPr>
            <p:ph idx="1"/>
          </p:nvPr>
        </p:nvSpPr>
        <p:spPr/>
        <p:txBody>
          <a:bodyPr/>
          <a:lstStyle/>
          <a:p>
            <a:r>
              <a:rPr lang="en-US" dirty="0" smtClean="0"/>
              <a:t>https://www.slideshare.net/pavankumar815/unit-1-introduction-to-computer-networks</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rmAutofit fontScale="90000"/>
          </a:bodyPr>
          <a:lstStyle/>
          <a:p>
            <a:r>
              <a:rPr lang="en-US" dirty="0" smtClean="0"/>
              <a:t>CATEGORIES OF NETWORKS[NETWORK TYPES]</a:t>
            </a:r>
            <a:endParaRPr lang="en-US" dirty="0"/>
          </a:p>
        </p:txBody>
      </p:sp>
      <p:pic>
        <p:nvPicPr>
          <p:cNvPr id="4" name="Content Placeholder 3" descr="P9.JPG"/>
          <p:cNvPicPr>
            <a:picLocks noGrp="1" noChangeAspect="1"/>
          </p:cNvPicPr>
          <p:nvPr>
            <p:ph idx="1"/>
          </p:nvPr>
        </p:nvPicPr>
        <p:blipFill>
          <a:blip r:embed="rId2"/>
          <a:stretch>
            <a:fillRect/>
          </a:stretch>
        </p:blipFill>
        <p:spPr>
          <a:xfrm>
            <a:off x="0" y="1371600"/>
            <a:ext cx="9144000" cy="5486400"/>
          </a:xfr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pPr>
              <a:buNone/>
            </a:pPr>
            <a:r>
              <a:rPr lang="en-US" sz="2400" dirty="0" smtClean="0"/>
              <a:t>Classified based on –</a:t>
            </a:r>
            <a:r>
              <a:rPr lang="en-US" sz="2400" dirty="0" err="1" smtClean="0"/>
              <a:t>size,geographical</a:t>
            </a:r>
            <a:r>
              <a:rPr lang="en-US" sz="2400" dirty="0" smtClean="0"/>
              <a:t> coverage &amp; ownership.</a:t>
            </a:r>
          </a:p>
          <a:p>
            <a:pPr>
              <a:buNone/>
            </a:pPr>
            <a:endParaRPr lang="en-US" sz="2400" dirty="0" smtClean="0"/>
          </a:p>
          <a:p>
            <a:pPr>
              <a:buNone/>
            </a:pPr>
            <a:endParaRPr lang="en-US" sz="2400" dirty="0" smtClean="0"/>
          </a:p>
          <a:p>
            <a:pPr>
              <a:buNone/>
            </a:pPr>
            <a:endParaRPr lang="en-US" sz="2400" dirty="0"/>
          </a:p>
        </p:txBody>
      </p:sp>
      <p:pic>
        <p:nvPicPr>
          <p:cNvPr id="4" name="Picture 3" descr="M1.JPG"/>
          <p:cNvPicPr>
            <a:picLocks noChangeAspect="1"/>
          </p:cNvPicPr>
          <p:nvPr/>
        </p:nvPicPr>
        <p:blipFill>
          <a:blip r:embed="rId2"/>
          <a:stretch>
            <a:fillRect/>
          </a:stretch>
        </p:blipFill>
        <p:spPr>
          <a:xfrm>
            <a:off x="0" y="838200"/>
            <a:ext cx="9143999" cy="6019800"/>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m2.JPG"/>
          <p:cNvPicPr>
            <a:picLocks noGrp="1" noChangeAspect="1"/>
          </p:cNvPicPr>
          <p:nvPr>
            <p:ph idx="1"/>
          </p:nvPr>
        </p:nvPicPr>
        <p:blipFill>
          <a:blip r:embed="rId2"/>
          <a:stretch>
            <a:fillRect/>
          </a:stretch>
        </p:blipFill>
        <p:spPr>
          <a:xfrm>
            <a:off x="1" y="0"/>
            <a:ext cx="9144000" cy="6858000"/>
          </a:xfr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pPr>
              <a:buNone/>
            </a:pPr>
            <a:r>
              <a:rPr lang="en-US" sz="2400" dirty="0" err="1" smtClean="0"/>
              <a:t>a.All</a:t>
            </a:r>
            <a:r>
              <a:rPr lang="en-US" sz="2400" dirty="0" smtClean="0"/>
              <a:t> hosts connected through a common </a:t>
            </a:r>
            <a:r>
              <a:rPr lang="en-US" sz="2400" dirty="0" err="1" smtClean="0"/>
              <a:t>cable,so</a:t>
            </a:r>
            <a:r>
              <a:rPr lang="en-US" sz="2400" dirty="0" smtClean="0"/>
              <a:t> every packet send from one host to another was received by all hosts.</a:t>
            </a:r>
          </a:p>
          <a:p>
            <a:pPr>
              <a:buNone/>
            </a:pPr>
            <a:r>
              <a:rPr lang="en-US" sz="2400" dirty="0" err="1" smtClean="0"/>
              <a:t>b.Today</a:t>
            </a:r>
            <a:r>
              <a:rPr lang="en-US" sz="2400" dirty="0" smtClean="0"/>
              <a:t> ,use smart  connecting </a:t>
            </a:r>
            <a:r>
              <a:rPr lang="en-US" sz="2400" dirty="0" err="1" smtClean="0"/>
              <a:t>switch,which</a:t>
            </a:r>
            <a:r>
              <a:rPr lang="en-US" sz="2400" dirty="0" smtClean="0"/>
              <a:t> is able to recognize the destination address of the packet and guide to its destination without sending it to all other hosts.</a:t>
            </a:r>
          </a:p>
          <a:p>
            <a:pPr>
              <a:buNone/>
            </a:pPr>
            <a:endParaRPr lang="en-US" sz="2400" dirty="0" smtClean="0"/>
          </a:p>
          <a:p>
            <a:pPr>
              <a:buNone/>
            </a:pPr>
            <a:r>
              <a:rPr lang="en-US" sz="2400" b="1" dirty="0" smtClean="0"/>
              <a:t>2. Metropolitan Area Network (MAN)</a:t>
            </a:r>
          </a:p>
          <a:p>
            <a:pPr>
              <a:buNone/>
            </a:pPr>
            <a:endParaRPr lang="en-US" sz="2400" dirty="0" smtClean="0"/>
          </a:p>
          <a:p>
            <a:pPr>
              <a:buNone/>
            </a:pPr>
            <a:endParaRPr lang="en-US" sz="2400" dirty="0"/>
          </a:p>
        </p:txBody>
      </p:sp>
      <p:pic>
        <p:nvPicPr>
          <p:cNvPr id="4" name="Picture 3" descr="m3.JPG"/>
          <p:cNvPicPr>
            <a:picLocks noChangeAspect="1"/>
          </p:cNvPicPr>
          <p:nvPr/>
        </p:nvPicPr>
        <p:blipFill>
          <a:blip r:embed="rId2"/>
          <a:stretch>
            <a:fillRect/>
          </a:stretch>
        </p:blipFill>
        <p:spPr>
          <a:xfrm>
            <a:off x="1676400" y="3048001"/>
            <a:ext cx="6219825" cy="3810000"/>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r>
              <a:rPr lang="en-US" sz="2400" dirty="0" smtClean="0"/>
              <a:t>MAN network covers larger area by connections LANs to a larger network of computers. </a:t>
            </a:r>
          </a:p>
          <a:p>
            <a:r>
              <a:rPr lang="en-US" sz="2400" dirty="0" smtClean="0"/>
              <a:t>In Metropolitan area network various Local area networks are connected with each other through telephone lines. </a:t>
            </a:r>
          </a:p>
          <a:p>
            <a:r>
              <a:rPr lang="en-US" sz="2400" dirty="0" smtClean="0"/>
              <a:t>The size of the Metropolitan area network is larger than LANs and smaller than WANs(wide area networks), a MANs covers the larger area of a city or town.</a:t>
            </a:r>
          </a:p>
          <a:p>
            <a:endParaRPr lang="en-US" sz="2400" dirty="0" smtClean="0"/>
          </a:p>
          <a:p>
            <a:pPr>
              <a:buNone/>
            </a:pPr>
            <a:endParaRPr lang="en-US" sz="2400" dirty="0" smtClean="0"/>
          </a:p>
          <a:p>
            <a:endParaRPr lang="en-US" sz="2400" dirty="0" smtClean="0"/>
          </a:p>
          <a:p>
            <a:pPr>
              <a:buNone/>
            </a:pPr>
            <a:endParaRPr lang="en-US" sz="2400" dirty="0" smtClean="0"/>
          </a:p>
          <a:p>
            <a:pPr>
              <a:buNone/>
            </a:pPr>
            <a:r>
              <a:rPr lang="en-US" dirty="0" smtClean="0"/>
              <a:t/>
            </a:r>
            <a:br>
              <a:rPr lang="en-US" dirty="0" smtClean="0"/>
            </a:br>
            <a:endParaRPr lang="en-US" dirty="0"/>
          </a:p>
        </p:txBody>
      </p:sp>
      <p:pic>
        <p:nvPicPr>
          <p:cNvPr id="4" name="Picture 3" descr="s1.JPG"/>
          <p:cNvPicPr>
            <a:picLocks noChangeAspect="1"/>
          </p:cNvPicPr>
          <p:nvPr/>
        </p:nvPicPr>
        <p:blipFill>
          <a:blip r:embed="rId2"/>
          <a:stretch>
            <a:fillRect/>
          </a:stretch>
        </p:blipFill>
        <p:spPr>
          <a:xfrm>
            <a:off x="0" y="2819400"/>
            <a:ext cx="9144000" cy="4038600"/>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s2.JPG"/>
          <p:cNvPicPr>
            <a:picLocks noGrp="1" noChangeAspect="1"/>
          </p:cNvPicPr>
          <p:nvPr>
            <p:ph idx="1"/>
          </p:nvPr>
        </p:nvPicPr>
        <p:blipFill>
          <a:blip r:embed="rId2"/>
          <a:stretch>
            <a:fillRect/>
          </a:stretch>
        </p:blipFill>
        <p:spPr>
          <a:xfrm>
            <a:off x="0" y="0"/>
            <a:ext cx="9144000" cy="3505200"/>
          </a:xfrm>
        </p:spPr>
      </p:pic>
      <p:pic>
        <p:nvPicPr>
          <p:cNvPr id="5" name="Picture 4" descr="s3.JPG"/>
          <p:cNvPicPr>
            <a:picLocks noChangeAspect="1"/>
          </p:cNvPicPr>
          <p:nvPr/>
        </p:nvPicPr>
        <p:blipFill>
          <a:blip r:embed="rId3"/>
          <a:stretch>
            <a:fillRect/>
          </a:stretch>
        </p:blipFill>
        <p:spPr>
          <a:xfrm>
            <a:off x="0" y="3200400"/>
            <a:ext cx="9144000" cy="3657600"/>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s4.JPG"/>
          <p:cNvPicPr>
            <a:picLocks noGrp="1" noChangeAspect="1"/>
          </p:cNvPicPr>
          <p:nvPr>
            <p:ph idx="1"/>
          </p:nvPr>
        </p:nvPicPr>
        <p:blipFill>
          <a:blip r:embed="rId2"/>
          <a:stretch>
            <a:fillRect/>
          </a:stretch>
        </p:blipFill>
        <p:spPr>
          <a:xfrm>
            <a:off x="0" y="-228600"/>
            <a:ext cx="9144000" cy="7086600"/>
          </a:xfr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M00.JPG"/>
          <p:cNvPicPr>
            <a:picLocks noGrp="1" noChangeAspect="1"/>
          </p:cNvPicPr>
          <p:nvPr>
            <p:ph idx="1"/>
          </p:nvPr>
        </p:nvPicPr>
        <p:blipFill>
          <a:blip r:embed="rId2"/>
          <a:stretch>
            <a:fillRect/>
          </a:stretch>
        </p:blipFill>
        <p:spPr>
          <a:xfrm>
            <a:off x="0" y="0"/>
            <a:ext cx="9144000" cy="685800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Computer Network Features</a:t>
            </a:r>
          </a:p>
          <a:p>
            <a:pPr>
              <a:buNone/>
            </a:pPr>
            <a:r>
              <a:rPr lang="en-US" dirty="0" smtClean="0"/>
              <a:t>https://beginnersbook.com/2019/03/computer-network-features/</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pPr>
              <a:buFont typeface="Wingdings" pitchFamily="2" charset="2"/>
              <a:buChar char="v"/>
            </a:pPr>
            <a:r>
              <a:rPr lang="en-US" sz="2400" dirty="0" smtClean="0"/>
              <a:t>When 2 or more networks are connected –</a:t>
            </a:r>
            <a:r>
              <a:rPr lang="en-US" sz="2400" b="1" dirty="0" smtClean="0"/>
              <a:t>INTERNETWORK OR INTERNET</a:t>
            </a:r>
            <a:r>
              <a:rPr lang="en-US" sz="2400" dirty="0" smtClean="0"/>
              <a:t>.</a:t>
            </a:r>
          </a:p>
          <a:p>
            <a:pPr>
              <a:buNone/>
            </a:pPr>
            <a:endParaRPr lang="en-US" sz="2400" dirty="0" smtClean="0"/>
          </a:p>
          <a:p>
            <a:pPr>
              <a:buNone/>
            </a:pPr>
            <a:endParaRPr lang="en-US" sz="2400" dirty="0" smtClean="0"/>
          </a:p>
          <a:p>
            <a:pPr>
              <a:buNone/>
            </a:pPr>
            <a:endParaRPr lang="en-US" sz="2400" dirty="0"/>
          </a:p>
        </p:txBody>
      </p:sp>
      <p:pic>
        <p:nvPicPr>
          <p:cNvPr id="4" name="Picture 3" descr="m99.JPG"/>
          <p:cNvPicPr>
            <a:picLocks noChangeAspect="1"/>
          </p:cNvPicPr>
          <p:nvPr/>
        </p:nvPicPr>
        <p:blipFill>
          <a:blip r:embed="rId2"/>
          <a:stretch>
            <a:fillRect/>
          </a:stretch>
        </p:blipFill>
        <p:spPr>
          <a:xfrm>
            <a:off x="0" y="838200"/>
            <a:ext cx="9144000" cy="3048000"/>
          </a:xfrm>
          <a:prstGeom prst="rect">
            <a:avLst/>
          </a:prstGeom>
        </p:spPr>
      </p:pic>
      <p:sp>
        <p:nvSpPr>
          <p:cNvPr id="5" name="TextBox 4"/>
          <p:cNvSpPr txBox="1"/>
          <p:nvPr/>
        </p:nvSpPr>
        <p:spPr>
          <a:xfrm>
            <a:off x="0" y="4267200"/>
            <a:ext cx="9144000" cy="2308324"/>
          </a:xfrm>
          <a:prstGeom prst="rect">
            <a:avLst/>
          </a:prstGeom>
          <a:noFill/>
        </p:spPr>
        <p:txBody>
          <a:bodyPr wrap="square" rtlCol="0">
            <a:spAutoFit/>
          </a:bodyPr>
          <a:lstStyle/>
          <a:p>
            <a:pPr>
              <a:buFont typeface="Wingdings" pitchFamily="2" charset="2"/>
              <a:buChar char="v"/>
            </a:pPr>
            <a:r>
              <a:rPr lang="en-US" sz="2400" dirty="0" smtClean="0"/>
              <a:t>When host in the west office sends a message to another host in the same office-router blocks the message-directs the message to destination.</a:t>
            </a:r>
          </a:p>
          <a:p>
            <a:pPr>
              <a:buFont typeface="Wingdings" pitchFamily="2" charset="2"/>
              <a:buChar char="v"/>
            </a:pPr>
            <a:r>
              <a:rPr lang="en-US" sz="2400" dirty="0" smtClean="0"/>
              <a:t>When host on west coast sends a message  to a host on the </a:t>
            </a:r>
            <a:r>
              <a:rPr lang="en-US" sz="2400" dirty="0" err="1" smtClean="0"/>
              <a:t>east,router</a:t>
            </a:r>
            <a:r>
              <a:rPr lang="en-US" sz="2400" dirty="0" smtClean="0"/>
              <a:t> R1 routes the packet to router R2,&amp; packet reaches the destination.</a:t>
            </a:r>
            <a:endParaRPr lang="en-US" sz="2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dirty="0" smtClean="0"/>
              <a:t>INTERNET</a:t>
            </a:r>
            <a:endParaRPr lang="en-US" dirty="0"/>
          </a:p>
        </p:txBody>
      </p:sp>
      <p:sp>
        <p:nvSpPr>
          <p:cNvPr id="3" name="Content Placeholder 2"/>
          <p:cNvSpPr>
            <a:spLocks noGrp="1"/>
          </p:cNvSpPr>
          <p:nvPr>
            <p:ph idx="1"/>
          </p:nvPr>
        </p:nvSpPr>
        <p:spPr>
          <a:xfrm>
            <a:off x="0" y="685800"/>
            <a:ext cx="9144000" cy="6172200"/>
          </a:xfrm>
        </p:spPr>
        <p:txBody>
          <a:bodyPr>
            <a:normAutofit/>
          </a:bodyPr>
          <a:lstStyle/>
          <a:p>
            <a:r>
              <a:rPr lang="en-US" sz="2400" dirty="0" smtClean="0"/>
              <a:t>Several </a:t>
            </a:r>
            <a:r>
              <a:rPr lang="en-US" sz="2400" dirty="0" err="1" smtClean="0"/>
              <a:t>backbones,provider</a:t>
            </a:r>
            <a:r>
              <a:rPr lang="en-US" sz="2400" dirty="0" smtClean="0"/>
              <a:t> networks and customer networks.</a:t>
            </a:r>
          </a:p>
          <a:p>
            <a:r>
              <a:rPr lang="en-US" sz="2400" dirty="0" smtClean="0"/>
              <a:t>At top </a:t>
            </a:r>
            <a:r>
              <a:rPr lang="en-US" sz="2400" dirty="0" err="1" smtClean="0"/>
              <a:t>level,the</a:t>
            </a:r>
            <a:r>
              <a:rPr lang="en-US" sz="2400" dirty="0" smtClean="0"/>
              <a:t> backbones are large networks owned by some communication companies such as </a:t>
            </a:r>
            <a:r>
              <a:rPr lang="en-US" sz="2400" dirty="0" err="1" smtClean="0"/>
              <a:t>Sprint,Verizon,AT</a:t>
            </a:r>
            <a:r>
              <a:rPr lang="en-US" sz="2400" dirty="0" smtClean="0"/>
              <a:t> &amp; T etc.</a:t>
            </a:r>
          </a:p>
          <a:p>
            <a:r>
              <a:rPr lang="en-US" sz="2400" dirty="0" smtClean="0"/>
              <a:t>The backbone networks are connected through some complex switching systems called peering points.</a:t>
            </a:r>
          </a:p>
          <a:p>
            <a:r>
              <a:rPr lang="en-US" sz="2400" dirty="0" smtClean="0"/>
              <a:t>At second </a:t>
            </a:r>
            <a:r>
              <a:rPr lang="en-US" sz="2400" dirty="0" err="1" smtClean="0"/>
              <a:t>level,there</a:t>
            </a:r>
            <a:r>
              <a:rPr lang="en-US" sz="2400" dirty="0" smtClean="0"/>
              <a:t> are smaller networks ,called provider </a:t>
            </a:r>
            <a:r>
              <a:rPr lang="en-US" sz="2400" dirty="0" err="1" smtClean="0"/>
              <a:t>networks,that</a:t>
            </a:r>
            <a:r>
              <a:rPr lang="en-US" sz="2400" dirty="0" smtClean="0"/>
              <a:t>  uses the services of the backbone for a fee.</a:t>
            </a:r>
          </a:p>
          <a:p>
            <a:r>
              <a:rPr lang="en-US" sz="2400" dirty="0" smtClean="0"/>
              <a:t>The customer networks are networks at the edge of the internet that actually use the services provided by the internet(pay fees to provider network for receiving services).</a:t>
            </a:r>
          </a:p>
          <a:p>
            <a:r>
              <a:rPr lang="en-US" sz="2400" dirty="0" smtClean="0"/>
              <a:t>Backbones and provider networks are also called Internet Service Providers(ISPs).</a:t>
            </a:r>
          </a:p>
          <a:p>
            <a:r>
              <a:rPr lang="en-US" sz="2400" dirty="0" smtClean="0"/>
              <a:t>The backbones are often referred as international </a:t>
            </a:r>
            <a:r>
              <a:rPr lang="en-US" sz="2400" dirty="0" err="1" smtClean="0"/>
              <a:t>ISP’s;the</a:t>
            </a:r>
            <a:r>
              <a:rPr lang="en-US" sz="2400" dirty="0" smtClean="0"/>
              <a:t> provider networks are often referred to as national or regional ISP’s</a:t>
            </a:r>
            <a:r>
              <a:rPr lang="en-US" sz="2400" dirty="0" smtClean="0"/>
              <a:t>.</a:t>
            </a:r>
          </a:p>
          <a:p>
            <a:pPr>
              <a:buNone/>
            </a:pPr>
            <a:endParaRPr lang="en-US" sz="2400" dirty="0" smtClean="0"/>
          </a:p>
          <a:p>
            <a:pPr>
              <a:buNone/>
            </a:pPr>
            <a:endParaRPr lang="en-US" sz="24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pPr>
              <a:buNone/>
            </a:pPr>
            <a:r>
              <a:rPr lang="en-US" sz="2400" dirty="0" smtClean="0"/>
              <a:t>Accessing the Internet</a:t>
            </a:r>
          </a:p>
          <a:p>
            <a:pPr>
              <a:buNone/>
            </a:pPr>
            <a:r>
              <a:rPr lang="en-US" sz="2400" dirty="0" smtClean="0"/>
              <a:t>1.Using telephone networks</a:t>
            </a:r>
          </a:p>
          <a:p>
            <a:pPr>
              <a:buNone/>
            </a:pPr>
            <a:r>
              <a:rPr lang="en-US" sz="2400" dirty="0" err="1" smtClean="0"/>
              <a:t>a.Dial</a:t>
            </a:r>
            <a:r>
              <a:rPr lang="en-US" sz="2400" dirty="0" smtClean="0"/>
              <a:t>-up service-Add telephone line a modem that converts data to voice.</a:t>
            </a:r>
          </a:p>
          <a:p>
            <a:pPr>
              <a:buFont typeface="Wingdings" pitchFamily="2" charset="2"/>
              <a:buChar char="v"/>
            </a:pPr>
            <a:r>
              <a:rPr lang="en-US" sz="2400" dirty="0" smtClean="0"/>
              <a:t>The software installed on the computer dials the ISP &amp; imitates making a telephone connection.</a:t>
            </a:r>
          </a:p>
          <a:p>
            <a:pPr>
              <a:buFont typeface="Wingdings" pitchFamily="2" charset="2"/>
              <a:buChar char="v"/>
            </a:pPr>
            <a:r>
              <a:rPr lang="en-US" sz="2400" dirty="0" smtClean="0"/>
              <a:t>It is very slow.</a:t>
            </a:r>
          </a:p>
          <a:p>
            <a:pPr>
              <a:buFont typeface="Wingdings" pitchFamily="2" charset="2"/>
              <a:buChar char="v"/>
            </a:pPr>
            <a:r>
              <a:rPr lang="en-US" sz="2400" dirty="0" smtClean="0"/>
              <a:t>Cannot be  used for telephone </a:t>
            </a:r>
            <a:r>
              <a:rPr lang="en-US" sz="2400" dirty="0" err="1" smtClean="0"/>
              <a:t>connection,when</a:t>
            </a:r>
            <a:r>
              <a:rPr lang="en-US" sz="2400" dirty="0" smtClean="0"/>
              <a:t> the line is used for internet connection.</a:t>
            </a:r>
          </a:p>
          <a:p>
            <a:pPr>
              <a:buFont typeface="Wingdings" pitchFamily="2" charset="2"/>
              <a:buChar char="v"/>
            </a:pPr>
            <a:r>
              <a:rPr lang="en-US" sz="2400" dirty="0" smtClean="0"/>
              <a:t>Useful for small residences.</a:t>
            </a:r>
          </a:p>
          <a:p>
            <a:pPr>
              <a:buNone/>
            </a:pPr>
            <a:endParaRPr lang="en-US" sz="2400" dirty="0" smtClean="0"/>
          </a:p>
          <a:p>
            <a:pPr>
              <a:buNone/>
            </a:pPr>
            <a:r>
              <a:rPr lang="en-US" sz="2400" dirty="0" smtClean="0"/>
              <a:t>b.DSL Service</a:t>
            </a:r>
          </a:p>
          <a:p>
            <a:pPr>
              <a:buFont typeface="Wingdings" pitchFamily="2" charset="2"/>
              <a:buChar char="v"/>
            </a:pPr>
            <a:r>
              <a:rPr lang="en-US" sz="2400" dirty="0" smtClean="0"/>
              <a:t>Upgraded telephone lines to provide higher speed internet services to residences or small businesses.</a:t>
            </a:r>
          </a:p>
          <a:p>
            <a:pPr>
              <a:buFont typeface="Wingdings" pitchFamily="2" charset="2"/>
              <a:buChar char="v"/>
            </a:pPr>
            <a:r>
              <a:rPr lang="en-US" sz="2400" dirty="0" smtClean="0"/>
              <a:t>Allows the line to be used simultaneously for voice and data communication.</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pPr>
              <a:buNone/>
            </a:pPr>
            <a:r>
              <a:rPr lang="en-US" sz="2400" dirty="0" smtClean="0"/>
              <a:t>2.Using Cable Networks</a:t>
            </a:r>
          </a:p>
          <a:p>
            <a:pPr>
              <a:buNone/>
            </a:pPr>
            <a:r>
              <a:rPr lang="en-US" sz="2400" dirty="0" smtClean="0"/>
              <a:t>Using cable TV services instead of antennas to receive TV broadcasting.</a:t>
            </a:r>
          </a:p>
          <a:p>
            <a:pPr>
              <a:buNone/>
            </a:pPr>
            <a:r>
              <a:rPr lang="en-US" sz="2400" dirty="0" smtClean="0"/>
              <a:t>Higher speed </a:t>
            </a:r>
            <a:r>
              <a:rPr lang="en-US" sz="2400" dirty="0" err="1" smtClean="0"/>
              <a:t>connection,but</a:t>
            </a:r>
            <a:r>
              <a:rPr lang="en-US" sz="2400" dirty="0" smtClean="0"/>
              <a:t> the speed varies depending on the number of neighbors that use the same cable.</a:t>
            </a:r>
          </a:p>
          <a:p>
            <a:pPr>
              <a:buNone/>
            </a:pPr>
            <a:endParaRPr lang="en-US" sz="2400" dirty="0" smtClean="0"/>
          </a:p>
          <a:p>
            <a:pPr>
              <a:buNone/>
            </a:pPr>
            <a:r>
              <a:rPr lang="en-US" sz="2400" dirty="0" smtClean="0"/>
              <a:t>3.Using wireless networks</a:t>
            </a:r>
          </a:p>
          <a:p>
            <a:pPr>
              <a:buNone/>
            </a:pPr>
            <a:r>
              <a:rPr lang="en-US" sz="2400" dirty="0" smtClean="0"/>
              <a:t>Household or small business firm can be connected.</a:t>
            </a:r>
          </a:p>
          <a:p>
            <a:pPr>
              <a:buNone/>
            </a:pPr>
            <a:endParaRPr lang="en-US" sz="2400" dirty="0" smtClean="0"/>
          </a:p>
          <a:p>
            <a:pPr>
              <a:buNone/>
            </a:pPr>
            <a:r>
              <a:rPr lang="en-US" sz="2400" dirty="0" smtClean="0"/>
              <a:t>4.Direct connection to the internet</a:t>
            </a:r>
          </a:p>
          <a:p>
            <a:pPr>
              <a:buNone/>
            </a:pPr>
            <a:r>
              <a:rPr lang="en-US" sz="2400" dirty="0" smtClean="0"/>
              <a:t>A large organization can itself become a local ISP and be connected to the internet.</a:t>
            </a:r>
          </a:p>
          <a:p>
            <a:pPr>
              <a:buNone/>
            </a:pPr>
            <a:r>
              <a:rPr lang="en-US" sz="2400" dirty="0" smtClean="0"/>
              <a:t>Can lease a high speed WAN from a carrier provider and connects itself to a regional ISP.</a:t>
            </a:r>
            <a:endParaRPr lang="en-US" sz="24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Full module</a:t>
            </a:r>
            <a:endParaRPr lang="en-US" dirty="0"/>
          </a:p>
        </p:txBody>
      </p:sp>
      <p:sp>
        <p:nvSpPr>
          <p:cNvPr id="3" name="Content Placeholder 2"/>
          <p:cNvSpPr>
            <a:spLocks noGrp="1"/>
          </p:cNvSpPr>
          <p:nvPr>
            <p:ph idx="1"/>
          </p:nvPr>
        </p:nvSpPr>
        <p:spPr/>
        <p:txBody>
          <a:bodyPr/>
          <a:lstStyle/>
          <a:p>
            <a:r>
              <a:rPr lang="en-US" dirty="0" smtClean="0">
                <a:hlinkClick r:id="rId2"/>
              </a:rPr>
              <a:t>https://www.slideshare.net/pavankumar815/unit-1-introduction-to-computer-networks</a:t>
            </a:r>
            <a:endParaRPr lang="en-US" dirty="0" smtClean="0"/>
          </a:p>
          <a:p>
            <a:pPr>
              <a:buNone/>
            </a:pP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https://beginnersbook.com/2019/03/computer-network-topology-mesh-star-bus-ring-and-hybrid/</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lstStyle/>
          <a:p>
            <a:pPr>
              <a:buNone/>
            </a:pPr>
            <a:r>
              <a:rPr lang="en-US" sz="2400" dirty="0" smtClean="0"/>
              <a:t>Components</a:t>
            </a:r>
          </a:p>
          <a:p>
            <a:pPr>
              <a:buNone/>
            </a:pPr>
            <a:r>
              <a:rPr lang="en-US" sz="2400" dirty="0" smtClean="0"/>
              <a:t>There are </a:t>
            </a:r>
            <a:r>
              <a:rPr lang="en-US" sz="2400" b="1" dirty="0" smtClean="0"/>
              <a:t>five basic components</a:t>
            </a:r>
            <a:r>
              <a:rPr lang="en-US" sz="2400" dirty="0" smtClean="0"/>
              <a:t> of a computer network:-</a:t>
            </a:r>
          </a:p>
          <a:p>
            <a:pPr>
              <a:buNone/>
            </a:pPr>
            <a:r>
              <a:rPr lang="en-US" sz="2400" dirty="0" smtClean="0"/>
              <a:t>1.Message:-It is the data or information which needs to be transferred from one device to another device over a computer </a:t>
            </a:r>
            <a:r>
              <a:rPr lang="en-US" sz="2400" dirty="0" err="1" smtClean="0"/>
              <a:t>network.It</a:t>
            </a:r>
            <a:r>
              <a:rPr lang="en-US" sz="2400" dirty="0" smtClean="0"/>
              <a:t> include </a:t>
            </a:r>
            <a:r>
              <a:rPr lang="en-US" sz="2400" dirty="0" err="1" smtClean="0"/>
              <a:t>text,numbers,pictures,audio</a:t>
            </a:r>
            <a:r>
              <a:rPr lang="en-US" sz="2400" dirty="0" smtClean="0"/>
              <a:t> &amp; video.</a:t>
            </a:r>
          </a:p>
          <a:p>
            <a:pPr>
              <a:buNone/>
            </a:pPr>
            <a:endParaRPr lang="en-US" sz="2400" dirty="0" smtClean="0"/>
          </a:p>
          <a:p>
            <a:pPr>
              <a:buNone/>
            </a:pPr>
            <a:r>
              <a:rPr lang="en-US" sz="2400" dirty="0" smtClean="0"/>
              <a:t>2. Sender :- is the device that has the data and needs to send the data to other device connected to the </a:t>
            </a:r>
            <a:r>
              <a:rPr lang="en-US" sz="2400" dirty="0" err="1" smtClean="0"/>
              <a:t>network.It</a:t>
            </a:r>
            <a:r>
              <a:rPr lang="en-US" sz="2400" dirty="0" smtClean="0"/>
              <a:t> can be a computer, </a:t>
            </a:r>
            <a:r>
              <a:rPr lang="en-US" sz="2400" dirty="0" err="1" smtClean="0"/>
              <a:t>workstation,telephone</a:t>
            </a:r>
            <a:r>
              <a:rPr lang="en-US" sz="2400" dirty="0" smtClean="0"/>
              <a:t> </a:t>
            </a:r>
            <a:r>
              <a:rPr lang="en-US" sz="2400" dirty="0" err="1" smtClean="0"/>
              <a:t>handset,video</a:t>
            </a:r>
            <a:r>
              <a:rPr lang="en-US" sz="2400" dirty="0" smtClean="0"/>
              <a:t> camera etc.</a:t>
            </a:r>
          </a:p>
          <a:p>
            <a:pPr>
              <a:buNone/>
            </a:pPr>
            <a:endParaRPr lang="en-US" dirty="0" smtClean="0"/>
          </a:p>
          <a:p>
            <a:pPr>
              <a:buNone/>
            </a:pPr>
            <a:endParaRPr lang="en-US" dirty="0"/>
          </a:p>
        </p:txBody>
      </p:sp>
      <p:pic>
        <p:nvPicPr>
          <p:cNvPr id="4" name="Picture 3" descr="l2.PNG"/>
          <p:cNvPicPr>
            <a:picLocks noChangeAspect="1"/>
          </p:cNvPicPr>
          <p:nvPr/>
        </p:nvPicPr>
        <p:blipFill>
          <a:blip r:embed="rId2"/>
          <a:stretch>
            <a:fillRect/>
          </a:stretch>
        </p:blipFill>
        <p:spPr>
          <a:xfrm>
            <a:off x="609600" y="3810000"/>
            <a:ext cx="7772400" cy="30480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pPr>
              <a:buNone/>
            </a:pPr>
            <a:r>
              <a:rPr lang="en-US" sz="2400" dirty="0" smtClean="0"/>
              <a:t>3.</a:t>
            </a:r>
            <a:r>
              <a:rPr lang="en-US" sz="2400" b="1" dirty="0" smtClean="0"/>
              <a:t> Receiver</a:t>
            </a:r>
            <a:r>
              <a:rPr lang="en-US" sz="2400" dirty="0" smtClean="0"/>
              <a:t>: A receiver is the device which is expecting the data from other device on the network.</a:t>
            </a:r>
          </a:p>
          <a:p>
            <a:pPr>
              <a:buNone/>
            </a:pPr>
            <a:endParaRPr lang="en-US" sz="2400" dirty="0" smtClean="0"/>
          </a:p>
          <a:p>
            <a:pPr>
              <a:buNone/>
            </a:pPr>
            <a:r>
              <a:rPr lang="en-US" sz="2400" dirty="0" smtClean="0"/>
              <a:t>4. Transmission media: In order to transfer data from one device to another device we need a transmission media such as wires, cables, radio waves etc.</a:t>
            </a:r>
          </a:p>
          <a:p>
            <a:pPr>
              <a:buNone/>
            </a:pPr>
            <a:endParaRPr lang="en-US" sz="2400" dirty="0" smtClean="0"/>
          </a:p>
          <a:p>
            <a:pPr>
              <a:buNone/>
            </a:pPr>
            <a:r>
              <a:rPr lang="en-US" sz="2400" dirty="0" smtClean="0"/>
              <a:t>5.</a:t>
            </a:r>
            <a:r>
              <a:rPr lang="en-US" sz="2400" b="1" dirty="0" smtClean="0"/>
              <a:t> Protocol</a:t>
            </a:r>
            <a:r>
              <a:rPr lang="en-US" sz="2400" dirty="0" smtClean="0"/>
              <a:t>: A protocol is a set of rules that are agreed by both sender and receiver, without a protocol two devices can be connected to each other but they cannot communicate. In order to establish a reliable communication or data sharing between two different devices we need set of rules that are called protocol. For example, http and https are the two protocols used by web browsers to get and post the data to internet, similarly </a:t>
            </a:r>
            <a:r>
              <a:rPr lang="en-US" sz="2400" dirty="0" err="1" smtClean="0"/>
              <a:t>smtp</a:t>
            </a:r>
            <a:r>
              <a:rPr lang="en-US" sz="2400" dirty="0" smtClean="0"/>
              <a:t> protocol is used by email services connected to the internet.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381000" y="1600200"/>
            <a:ext cx="8229600" cy="4525963"/>
          </a:xfrm>
        </p:spPr>
        <p:txBody>
          <a:bodyPr/>
          <a:lstStyle/>
          <a:p>
            <a:pPr>
              <a:buNone/>
            </a:pPr>
            <a:r>
              <a:rPr lang="en-US" b="1" dirty="0" smtClean="0"/>
              <a:t>Computer Network Architecture</a:t>
            </a:r>
          </a:p>
          <a:p>
            <a:pPr>
              <a:buNone/>
            </a:pPr>
            <a:r>
              <a:rPr lang="en-US" dirty="0" smtClean="0"/>
              <a:t>https://beginnersbook.com/2019/03/computer-network-architecture/</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Computer Network Components</a:t>
            </a:r>
          </a:p>
          <a:p>
            <a:pPr>
              <a:buNone/>
            </a:pPr>
            <a:r>
              <a:rPr lang="en-US" dirty="0" smtClean="0">
                <a:hlinkClick r:id="rId2"/>
              </a:rPr>
              <a:t>https://beginnersbook.com/2019/03/computer-network-components/</a:t>
            </a:r>
            <a:endParaRPr lang="en-US" dirty="0" smtClean="0"/>
          </a:p>
          <a:p>
            <a:pPr>
              <a:buNone/>
            </a:pPr>
            <a:endParaRPr lang="en-US" dirty="0" smtClean="0"/>
          </a:p>
          <a:p>
            <a:pPr>
              <a:buNone/>
            </a:pPr>
            <a:r>
              <a:rPr lang="en-US" dirty="0" smtClean="0"/>
              <a:t>Difference between hub and switch</a:t>
            </a:r>
          </a:p>
          <a:p>
            <a:pPr>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pPr>
              <a:buNone/>
            </a:pPr>
            <a:r>
              <a:rPr lang="en-US" sz="2400" dirty="0" smtClean="0"/>
              <a:t>Data Representation</a:t>
            </a:r>
          </a:p>
          <a:p>
            <a:pPr>
              <a:buNone/>
            </a:pPr>
            <a:r>
              <a:rPr lang="en-US" sz="2400" dirty="0" smtClean="0"/>
              <a:t>1.Text –represented as bit  pattern.</a:t>
            </a:r>
          </a:p>
          <a:p>
            <a:pPr>
              <a:buNone/>
            </a:pPr>
            <a:r>
              <a:rPr lang="en-US" sz="2400" dirty="0" smtClean="0"/>
              <a:t>Coding systems</a:t>
            </a:r>
          </a:p>
          <a:p>
            <a:pPr>
              <a:buNone/>
            </a:pPr>
            <a:r>
              <a:rPr lang="en-US" sz="2400" dirty="0" smtClean="0"/>
              <a:t>Unicode – 32 bits to represent  symbol or character used in any language.</a:t>
            </a:r>
          </a:p>
          <a:p>
            <a:pPr>
              <a:buNone/>
            </a:pPr>
            <a:r>
              <a:rPr lang="en-US" sz="2400" dirty="0" smtClean="0"/>
              <a:t>ASCII-American standard code for information interchange</a:t>
            </a:r>
          </a:p>
          <a:p>
            <a:pPr>
              <a:buNone/>
            </a:pPr>
            <a:r>
              <a:rPr lang="en-US" sz="2400" dirty="0" smtClean="0"/>
              <a:t>First 127 characters  in Unicode and is also referred to as Basic </a:t>
            </a:r>
            <a:r>
              <a:rPr lang="en-US" sz="2400" dirty="0" err="1" smtClean="0"/>
              <a:t>latin</a:t>
            </a:r>
            <a:r>
              <a:rPr lang="en-US" sz="2400" dirty="0" smtClean="0"/>
              <a:t>.</a:t>
            </a:r>
          </a:p>
          <a:p>
            <a:pPr>
              <a:buNone/>
            </a:pPr>
            <a:endParaRPr lang="en-US" sz="2400" dirty="0" smtClean="0"/>
          </a:p>
          <a:p>
            <a:pPr>
              <a:buNone/>
            </a:pPr>
            <a:r>
              <a:rPr lang="en-US" sz="2400" dirty="0" smtClean="0"/>
              <a:t>2.Numbers</a:t>
            </a:r>
          </a:p>
          <a:p>
            <a:pPr>
              <a:buNone/>
            </a:pPr>
            <a:r>
              <a:rPr lang="en-US" sz="2400" dirty="0" smtClean="0"/>
              <a:t>3.Images</a:t>
            </a:r>
          </a:p>
          <a:p>
            <a:pPr>
              <a:buNone/>
            </a:pPr>
            <a:r>
              <a:rPr lang="en-US" sz="2400" dirty="0" smtClean="0"/>
              <a:t>4.Audio</a:t>
            </a:r>
          </a:p>
          <a:p>
            <a:pPr>
              <a:buNone/>
            </a:pPr>
            <a:r>
              <a:rPr lang="en-US" sz="2400" dirty="0" smtClean="0"/>
              <a:t>5.Video</a:t>
            </a:r>
          </a:p>
          <a:p>
            <a:pPr>
              <a:buNone/>
            </a:pPr>
            <a:endParaRPr lang="en-US" sz="2400" dirty="0" smtClean="0"/>
          </a:p>
          <a:p>
            <a:pPr>
              <a:buNone/>
            </a:pPr>
            <a:r>
              <a:rPr lang="en-US" sz="2400" dirty="0" smtClean="0"/>
              <a:t>Data Flow  -</a:t>
            </a:r>
            <a:r>
              <a:rPr lang="en-US" sz="2400" dirty="0" err="1" smtClean="0"/>
              <a:t>Simplex,Half</a:t>
            </a:r>
            <a:r>
              <a:rPr lang="en-US" sz="2400" dirty="0" smtClean="0"/>
              <a:t>-duplex and full-duplex.</a:t>
            </a:r>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p0.JPG"/>
          <p:cNvPicPr>
            <a:picLocks noGrp="1" noChangeAspect="1"/>
          </p:cNvPicPr>
          <p:nvPr>
            <p:ph idx="1"/>
          </p:nvPr>
        </p:nvPicPr>
        <p:blipFill>
          <a:blip r:embed="rId2"/>
          <a:stretch>
            <a:fillRect/>
          </a:stretch>
        </p:blipFill>
        <p:spPr>
          <a:xfrm>
            <a:off x="152400" y="0"/>
            <a:ext cx="8991600" cy="6858000"/>
          </a:xfr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820</TotalTime>
  <Words>1533</Words>
  <Application>Microsoft Office PowerPoint</Application>
  <PresentationFormat>On-screen Show (4:3)</PresentationFormat>
  <Paragraphs>174</Paragraphs>
  <Slides>35</Slides>
  <Notes>1</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SDC3IT09 - Basic Networking Concepts  </vt:lpstr>
      <vt:lpstr>INTRODUCTION TO COMPUTER NETWORKS</vt:lpstr>
      <vt:lpstr>Slide 3</vt:lpstr>
      <vt:lpstr>Slide 4</vt:lpstr>
      <vt:lpstr>Slide 5</vt:lpstr>
      <vt:lpstr>Slide 6</vt:lpstr>
      <vt:lpstr>Slide 7</vt:lpstr>
      <vt:lpstr>Slide 8</vt:lpstr>
      <vt:lpstr>Slide 9</vt:lpstr>
      <vt:lpstr>TOPOLOGY</vt:lpstr>
      <vt:lpstr>Slide 11</vt:lpstr>
      <vt:lpstr>Slide 12</vt:lpstr>
      <vt:lpstr>Slide 13</vt:lpstr>
      <vt:lpstr>Slide 14</vt:lpstr>
      <vt:lpstr>Slide 15</vt:lpstr>
      <vt:lpstr>Slide 16</vt:lpstr>
      <vt:lpstr>Slide 17</vt:lpstr>
      <vt:lpstr>Slide 18</vt:lpstr>
      <vt:lpstr>Slide 19</vt:lpstr>
      <vt:lpstr>Slide 20</vt:lpstr>
      <vt:lpstr>FULL MODULE</vt:lpstr>
      <vt:lpstr>CATEGORIES OF NETWORKS[NETWORK TYPES]</vt:lpstr>
      <vt:lpstr>Slide 23</vt:lpstr>
      <vt:lpstr>Slide 24</vt:lpstr>
      <vt:lpstr>Slide 25</vt:lpstr>
      <vt:lpstr>Slide 26</vt:lpstr>
      <vt:lpstr>Slide 27</vt:lpstr>
      <vt:lpstr>Slide 28</vt:lpstr>
      <vt:lpstr>Slide 29</vt:lpstr>
      <vt:lpstr>Slide 30</vt:lpstr>
      <vt:lpstr>INTERNET</vt:lpstr>
      <vt:lpstr>Slide 32</vt:lpstr>
      <vt:lpstr>Slide 33</vt:lpstr>
      <vt:lpstr>Full module</vt:lpstr>
      <vt:lpstr>Slide 35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SDC3IT09 - Basic Networking Concepts  </dc:title>
  <dc:creator>HOME</dc:creator>
  <cp:lastModifiedBy>HOME</cp:lastModifiedBy>
  <cp:revision>69</cp:revision>
  <dcterms:created xsi:type="dcterms:W3CDTF">2006-08-16T00:00:00Z</dcterms:created>
  <dcterms:modified xsi:type="dcterms:W3CDTF">2021-07-22T02:39:28Z</dcterms:modified>
</cp:coreProperties>
</file>